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FECF"/>
    <a:srgbClr val="0000CC"/>
    <a:srgbClr val="000099"/>
    <a:srgbClr val="FFFFCC"/>
    <a:srgbClr val="006600"/>
    <a:srgbClr val="FFF7FE"/>
    <a:srgbClr val="E7FFE8"/>
    <a:srgbClr val="EFFFEF"/>
    <a:srgbClr val="EFFBFF"/>
    <a:srgbClr val="BD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864" y="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625CB-9AEF-452E-8BB3-EB12F8A3F9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C86E5-ACDC-4827-8060-B913228F2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32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53AA3-A7FF-4453-9CA8-FD0449307C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6A40E-C306-47EA-85CB-55CA2D4FDD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99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3B7E2-1784-427B-9FD2-191F64856E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0EAD5-A30D-4B56-9665-AA9A9A0BD6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00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33784-1F61-4149-B506-82D1E0738D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3B88B-C6FC-4251-9B47-CFEFDBA5AA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74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F7CD3-0E28-43DF-8BE9-180CA735DFB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E588D-71C9-46CD-9EC5-9C2E54EE11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06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6B9B6-4DF8-45DC-AB2D-B3101A2F32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FB65-242D-41BF-8011-482CF069C9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160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4A028-6212-4FA0-8BC6-9F92ED0822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59182-BFE3-45D5-B91C-F285E54961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24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3162D-A406-4E5C-B14E-D3716CBBC9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6DA4B-D486-4FEE-995B-298E290142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22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91E33-54B6-4EA4-9C78-7E634B6E03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D270C-E422-4B24-B75B-62C703EA54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69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7DB67-7FD9-4CF1-AADF-8D83AD954C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AF205-A16A-4E79-8206-B4925B4430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528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4B814-F803-435D-9482-B8D04CBEC2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ED7A4-D2D4-4E81-8579-385B264508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38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0915BA-C339-489B-9962-75B09DA410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4DF073-A303-4F58-8CA4-9D0DA6E8823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194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8" Target="../media/image8.png" Type="http://schemas.openxmlformats.org/officeDocument/2006/relationships/image"/><Relationship Id="rId3" Target="../media/image2.jpeg" Type="http://schemas.openxmlformats.org/officeDocument/2006/relationships/image"/><Relationship Id="rId7" Target="../media/image7.pn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png" Type="http://schemas.openxmlformats.org/officeDocument/2006/relationships/image"/><Relationship Id="rId5" Target="../media/image5.png" Type="http://schemas.openxmlformats.org/officeDocument/2006/relationships/image"/><Relationship Id="rId4" Target="../media/image4.png" Type="http://schemas.openxmlformats.org/officeDocument/2006/relationships/image"/><Relationship Id="rId9" Target="../media/image9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12.png" Type="http://schemas.openxmlformats.org/officeDocument/2006/relationships/image"/><Relationship Id="rId3" Target="../media/image2.jpeg" Type="http://schemas.openxmlformats.org/officeDocument/2006/relationships/image"/><Relationship Id="rId7" Target="../media/image13.pn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.jpeg" Type="http://schemas.openxmlformats.org/officeDocument/2006/relationships/image"/><Relationship Id="rId5" Target="../media/image11.png" Type="http://schemas.openxmlformats.org/officeDocument/2006/relationships/image"/><Relationship Id="rId4" Target="../media/image10.png" Type="http://schemas.openxmlformats.org/officeDocument/2006/relationships/image"/><Relationship Id="rId9" Target="../media/image14.pn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18.pn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7.png" Type="http://schemas.openxmlformats.org/officeDocument/2006/relationships/image"/><Relationship Id="rId5" Target="../media/image16.pn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0.png" Type="http://schemas.openxmlformats.org/officeDocument/2006/relationships/image"/><Relationship Id="rId4" Target="../media/image19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25.png" Type="http://schemas.openxmlformats.org/officeDocument/2006/relationships/image"/><Relationship Id="rId2" Target="../media/image1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4.png" Type="http://schemas.openxmlformats.org/officeDocument/2006/relationships/image"/><Relationship Id="rId5" Target="../media/image23.png" Type="http://schemas.openxmlformats.org/officeDocument/2006/relationships/image"/><Relationship Id="rId4" Target="../media/image22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9178" y="404664"/>
            <a:ext cx="7221147" cy="2031325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4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СПОСОБИ РОЗВ’ЯЗУВАННЯ СИСТЕМ РІВНЯНЬ</a:t>
            </a:r>
            <a:endParaRPr lang="ru-RU" sz="4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873835" y="3068960"/>
            <a:ext cx="3409240" cy="1350612"/>
          </a:xfrm>
          <a:prstGeom prst="snip2DiagRect">
            <a:avLst/>
          </a:prstGeom>
          <a:solidFill>
            <a:srgbClr val="A0FED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4000" b="1" i="1" dirty="0" smtClean="0">
                <a:solidFill>
                  <a:srgbClr val="0000CC"/>
                </a:solidFill>
                <a:ea typeface="Calibri"/>
                <a:cs typeface="Times New Roman"/>
              </a:rPr>
              <a:t>ГРАФІЧНИЙ</a:t>
            </a:r>
            <a:endParaRPr lang="ru-RU" sz="4000" dirty="0">
              <a:ea typeface="Calibri"/>
              <a:cs typeface="Times New Roman"/>
            </a:endParaRP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4800258" y="3068960"/>
            <a:ext cx="3732181" cy="1350612"/>
          </a:xfrm>
          <a:prstGeom prst="snip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4000" b="1" i="1" dirty="0" smtClean="0">
                <a:solidFill>
                  <a:srgbClr val="0000CC"/>
                </a:solidFill>
                <a:ea typeface="Calibri"/>
                <a:cs typeface="Times New Roman"/>
              </a:rPr>
              <a:t>АНАЛІТИЧНИЙ</a:t>
            </a:r>
            <a:endParaRPr lang="ru-RU" sz="4000" b="1" i="1" dirty="0">
              <a:solidFill>
                <a:srgbClr val="0000CC"/>
              </a:solidFill>
              <a:ea typeface="Calibri"/>
              <a:cs typeface="Times New Roman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5014990" y="4515693"/>
            <a:ext cx="1144018" cy="528094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948264" y="4515693"/>
            <a:ext cx="1049697" cy="571431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Трапеция 10"/>
          <p:cNvSpPr/>
          <p:nvPr/>
        </p:nvSpPr>
        <p:spPr>
          <a:xfrm>
            <a:off x="3083210" y="5113012"/>
            <a:ext cx="2861482" cy="1124300"/>
          </a:xfrm>
          <a:prstGeom prst="trapezoid">
            <a:avLst/>
          </a:prstGeom>
          <a:solidFill>
            <a:srgbClr val="FFE1FB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3200" b="1" i="1" dirty="0" smtClean="0">
              <a:solidFill>
                <a:srgbClr val="0066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3200" b="1" i="1" dirty="0" smtClean="0">
                <a:solidFill>
                  <a:srgbClr val="006600"/>
                </a:solidFill>
              </a:rPr>
              <a:t>спосіб </a:t>
            </a:r>
            <a:r>
              <a:rPr lang="uk-UA" sz="3200" b="1" i="1" dirty="0">
                <a:solidFill>
                  <a:srgbClr val="006600"/>
                </a:solidFill>
              </a:rPr>
              <a:t>підстановки</a:t>
            </a:r>
            <a:endParaRPr lang="ru-RU" sz="3200" i="1" dirty="0">
              <a:solidFill>
                <a:srgbClr val="0066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000" b="1" i="1" dirty="0">
              <a:solidFill>
                <a:srgbClr val="006600"/>
              </a:solidFill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 flipH="1">
            <a:off x="2707901" y="2492896"/>
            <a:ext cx="783980" cy="576064"/>
          </a:xfrm>
          <a:prstGeom prst="straightConnector1">
            <a:avLst/>
          </a:prstGeom>
          <a:ln w="57150">
            <a:solidFill>
              <a:srgbClr val="008E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5704838" y="2492896"/>
            <a:ext cx="908340" cy="576064"/>
          </a:xfrm>
          <a:prstGeom prst="straightConnector1">
            <a:avLst/>
          </a:prstGeom>
          <a:ln w="57150">
            <a:solidFill>
              <a:srgbClr val="008E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Трапеция 33"/>
          <p:cNvSpPr/>
          <p:nvPr/>
        </p:nvSpPr>
        <p:spPr>
          <a:xfrm>
            <a:off x="6103006" y="5113012"/>
            <a:ext cx="2861482" cy="1124300"/>
          </a:xfrm>
          <a:prstGeom prst="trapezoid">
            <a:avLst/>
          </a:prstGeom>
          <a:solidFill>
            <a:srgbClr val="FFE1FB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uk-UA" sz="3200" b="1" i="1" dirty="0" smtClean="0">
              <a:solidFill>
                <a:srgbClr val="0066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3200" b="1" i="1" dirty="0" smtClean="0">
                <a:solidFill>
                  <a:srgbClr val="006600"/>
                </a:solidFill>
              </a:rPr>
              <a:t>спосіб додавання</a:t>
            </a:r>
            <a:endParaRPr lang="ru-RU" sz="3200" i="1" dirty="0">
              <a:solidFill>
                <a:srgbClr val="0066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000" b="1" i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9178" y="260648"/>
            <a:ext cx="7221147" cy="769441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uk-UA" sz="4400" b="1" i="1" dirty="0">
                <a:solidFill>
                  <a:srgbClr val="FF0000"/>
                </a:solidFill>
              </a:rPr>
              <a:t>МАТЕМАТИЧНИЙ ДИКТАНТ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729312" y="1212424"/>
            <a:ext cx="8120880" cy="1064448"/>
          </a:xfrm>
          <a:prstGeom prst="snip2DiagRect">
            <a:avLst/>
          </a:prstGeom>
          <a:solidFill>
            <a:srgbClr val="A0FED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sz="3000" b="1" dirty="0">
                <a:solidFill>
                  <a:srgbClr val="0000CC"/>
                </a:solidFill>
              </a:rPr>
              <a:t>Запишіть систему рівнянь за умовою задачі, позначивши через</a:t>
            </a:r>
            <a:r>
              <a:rPr lang="uk-UA" sz="3000" b="1" i="1" dirty="0">
                <a:solidFill>
                  <a:srgbClr val="0000CC"/>
                </a:solidFill>
              </a:rPr>
              <a:t> x </a:t>
            </a:r>
            <a:r>
              <a:rPr lang="uk-UA" sz="3000" b="1" dirty="0">
                <a:solidFill>
                  <a:srgbClr val="0000CC"/>
                </a:solidFill>
              </a:rPr>
              <a:t>і</a:t>
            </a:r>
            <a:r>
              <a:rPr lang="uk-UA" sz="3000" b="1" i="1" dirty="0">
                <a:solidFill>
                  <a:srgbClr val="0000CC"/>
                </a:solidFill>
              </a:rPr>
              <a:t> у</a:t>
            </a:r>
            <a:r>
              <a:rPr lang="uk-UA" sz="3000" b="1" dirty="0">
                <a:solidFill>
                  <a:srgbClr val="0000CC"/>
                </a:solidFill>
              </a:rPr>
              <a:t> невідомі величини.</a:t>
            </a:r>
            <a:endParaRPr lang="ru-RU" sz="3000" b="1" dirty="0">
              <a:solidFill>
                <a:srgbClr val="0000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2420888"/>
            <a:ext cx="8022608" cy="3960440"/>
          </a:xfrm>
          <a:prstGeom prst="rect">
            <a:avLst/>
          </a:prstGeom>
          <a:solidFill>
            <a:srgbClr val="FFFFCC">
              <a:alpha val="6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+mj-lt"/>
              <a:buAutoNum type="arabicPeriod"/>
            </a:pPr>
            <a:r>
              <a:rPr lang="uk-UA" sz="2100" b="1" dirty="0">
                <a:solidFill>
                  <a:srgbClr val="C00000"/>
                </a:solidFill>
              </a:rPr>
              <a:t>Знайдіть два числа, якщо їхня сума дорівнює 7, а їхній добуток — 10.</a:t>
            </a:r>
            <a:endParaRPr lang="ru-RU" sz="2100" b="1" dirty="0">
              <a:solidFill>
                <a:srgbClr val="C0000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2100" b="1" dirty="0">
                <a:solidFill>
                  <a:srgbClr val="C00000"/>
                </a:solidFill>
              </a:rPr>
              <a:t>Знайдіть сторони прямокутника, якщо його діагональ до­рівнює 13 </a:t>
            </a:r>
            <a:r>
              <a:rPr lang="uk-UA" sz="2100" b="1" dirty="0" err="1">
                <a:solidFill>
                  <a:srgbClr val="C00000"/>
                </a:solidFill>
              </a:rPr>
              <a:t>cм</a:t>
            </a:r>
            <a:r>
              <a:rPr lang="uk-UA" sz="2100" b="1" dirty="0">
                <a:solidFill>
                  <a:srgbClr val="C00000"/>
                </a:solidFill>
              </a:rPr>
              <a:t>, а площа — 6 см</a:t>
            </a:r>
            <a:r>
              <a:rPr lang="uk-UA" sz="2100" b="1" baseline="30000" dirty="0">
                <a:solidFill>
                  <a:srgbClr val="C00000"/>
                </a:solidFill>
              </a:rPr>
              <a:t>2</a:t>
            </a:r>
            <a:r>
              <a:rPr lang="uk-UA" sz="2100" b="1" dirty="0">
                <a:solidFill>
                  <a:srgbClr val="C00000"/>
                </a:solidFill>
              </a:rPr>
              <a:t>.</a:t>
            </a:r>
            <a:endParaRPr lang="ru-RU" sz="2100" b="1" dirty="0">
              <a:solidFill>
                <a:srgbClr val="C0000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2100" b="1" dirty="0">
                <a:solidFill>
                  <a:srgbClr val="C00000"/>
                </a:solidFill>
              </a:rPr>
              <a:t>Знайдіть катети прямокутного трикутника, якщо його гіпо­тенуза дорівнює 13 </a:t>
            </a:r>
            <a:r>
              <a:rPr lang="uk-UA" sz="2100" b="1" dirty="0" err="1">
                <a:solidFill>
                  <a:srgbClr val="C00000"/>
                </a:solidFill>
              </a:rPr>
              <a:t>cм</a:t>
            </a:r>
            <a:r>
              <a:rPr lang="uk-UA" sz="2100" b="1" dirty="0">
                <a:solidFill>
                  <a:srgbClr val="C00000"/>
                </a:solidFill>
              </a:rPr>
              <a:t>, а периметр — 30 см.</a:t>
            </a:r>
            <a:endParaRPr lang="ru-RU" sz="2100" b="1" dirty="0">
              <a:solidFill>
                <a:srgbClr val="C0000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2100" b="1" dirty="0">
                <a:solidFill>
                  <a:srgbClr val="C00000"/>
                </a:solidFill>
              </a:rPr>
              <a:t>Знайдіть два числа, якщо сума цих чисел в 5 разів, більша за їхню різницю, а різниця їхніх квадратів дорівнює 180.</a:t>
            </a:r>
            <a:endParaRPr lang="ru-RU" sz="2100" b="1" dirty="0">
              <a:solidFill>
                <a:srgbClr val="C0000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sz="2100" b="1" dirty="0">
                <a:solidFill>
                  <a:srgbClr val="C00000"/>
                </a:solidFill>
              </a:rPr>
              <a:t>Знайдіть два числа, якщо їхній добуток у 15 разів більший за їхню суму, а сума першого числа і потроєного другого числа дорівнює 100.</a:t>
            </a:r>
            <a:endParaRPr lang="ru-RU" sz="2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9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0380" y="116632"/>
            <a:ext cx="8150091" cy="1323439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723900" indent="-723900"/>
            <a:r>
              <a:rPr lang="uk-UA" sz="2000" b="1" dirty="0">
                <a:solidFill>
                  <a:srgbClr val="FF0000"/>
                </a:solidFill>
              </a:rPr>
              <a:t>Задача.</a:t>
            </a:r>
            <a:r>
              <a:rPr lang="uk-UA" sz="2000" dirty="0">
                <a:solidFill>
                  <a:srgbClr val="FF0000"/>
                </a:solidFill>
              </a:rPr>
              <a:t> У першому бідоні знаходиться молоко, масова частка жиру якого становить 3 %, а в другому — вершки жирністю 18 %. </a:t>
            </a:r>
            <a:endParaRPr lang="uk-UA" sz="2000" dirty="0" smtClean="0">
              <a:solidFill>
                <a:srgbClr val="FF0000"/>
              </a:solidFill>
            </a:endParaRPr>
          </a:p>
          <a:p>
            <a:pPr marL="723900" indent="-723900"/>
            <a:r>
              <a:rPr lang="uk-UA" sz="2000" dirty="0">
                <a:solidFill>
                  <a:srgbClr val="FF0000"/>
                </a:solidFill>
              </a:rPr>
              <a:t>	</a:t>
            </a:r>
            <a:r>
              <a:rPr lang="uk-UA" sz="2000" i="1" dirty="0" smtClean="0">
                <a:solidFill>
                  <a:srgbClr val="FF0000"/>
                </a:solidFill>
              </a:rPr>
              <a:t>Скільки </a:t>
            </a:r>
            <a:r>
              <a:rPr lang="uk-UA" sz="2000" i="1" dirty="0">
                <a:solidFill>
                  <a:srgbClr val="FF0000"/>
                </a:solidFill>
              </a:rPr>
              <a:t>треба взяти молока й скільки вершків, </a:t>
            </a:r>
            <a:r>
              <a:rPr lang="uk-UA" sz="2000" i="1" dirty="0" smtClean="0">
                <a:solidFill>
                  <a:srgbClr val="FF0000"/>
                </a:solidFill>
              </a:rPr>
              <a:t>щоб </a:t>
            </a:r>
            <a:r>
              <a:rPr lang="uk-UA" sz="2000" i="1" dirty="0">
                <a:solidFill>
                  <a:srgbClr val="FF0000"/>
                </a:solidFill>
              </a:rPr>
              <a:t>дістати </a:t>
            </a:r>
            <a:endParaRPr lang="uk-UA" sz="2000" i="1" dirty="0" smtClean="0">
              <a:solidFill>
                <a:srgbClr val="FF0000"/>
              </a:solidFill>
            </a:endParaRPr>
          </a:p>
          <a:p>
            <a:pPr marL="723900" indent="-723900"/>
            <a:r>
              <a:rPr lang="uk-UA" sz="2000" i="1" dirty="0">
                <a:solidFill>
                  <a:srgbClr val="FF0000"/>
                </a:solidFill>
              </a:rPr>
              <a:t>	</a:t>
            </a:r>
            <a:r>
              <a:rPr lang="uk-UA" sz="2000" i="1" dirty="0" smtClean="0">
                <a:solidFill>
                  <a:srgbClr val="FF0000"/>
                </a:solidFill>
              </a:rPr>
              <a:t>10 </a:t>
            </a:r>
            <a:r>
              <a:rPr lang="uk-UA" sz="2000" i="1" dirty="0">
                <a:solidFill>
                  <a:srgbClr val="FF0000"/>
                </a:solidFill>
              </a:rPr>
              <a:t>кг молока з масо­вою часткою жиру 6 % ?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971600" y="1988840"/>
            <a:ext cx="7992888" cy="792089"/>
          </a:xfrm>
          <a:prstGeom prst="snip2DiagRect">
            <a:avLst>
              <a:gd name="adj1" fmla="val 0"/>
              <a:gd name="adj2" fmla="val 10948"/>
            </a:avLst>
          </a:prstGeom>
          <a:solidFill>
            <a:srgbClr val="DDE1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b="1" dirty="0">
                <a:solidFill>
                  <a:srgbClr val="0000CC"/>
                </a:solidFill>
              </a:rPr>
              <a:t>Нехай шукані маси молока й вершків дорівнюють </a:t>
            </a:r>
            <a:r>
              <a:rPr lang="uk-UA" b="1" i="1" dirty="0">
                <a:solidFill>
                  <a:srgbClr val="0000CC"/>
                </a:solidFill>
              </a:rPr>
              <a:t>х</a:t>
            </a:r>
            <a:r>
              <a:rPr lang="uk-UA" b="1" dirty="0">
                <a:solidFill>
                  <a:srgbClr val="0000CC"/>
                </a:solidFill>
              </a:rPr>
              <a:t> кг і </a:t>
            </a:r>
            <a:r>
              <a:rPr lang="uk-UA" b="1" i="1" dirty="0">
                <a:solidFill>
                  <a:srgbClr val="0000CC"/>
                </a:solidFill>
              </a:rPr>
              <a:t>у</a:t>
            </a:r>
            <a:r>
              <a:rPr lang="uk-UA" b="1" dirty="0">
                <a:solidFill>
                  <a:srgbClr val="0000CC"/>
                </a:solidFill>
              </a:rPr>
              <a:t> кг відповідно. Складемо й заповнимо таблицю: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152" y="1556792"/>
            <a:ext cx="2260649" cy="36004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i="1" dirty="0" smtClean="0">
                <a:solidFill>
                  <a:prstClr val="white"/>
                </a:solidFill>
              </a:rPr>
              <a:t>Розв’язання</a:t>
            </a:r>
            <a:r>
              <a:rPr lang="uk-UA" sz="2400" b="1" dirty="0" smtClean="0">
                <a:solidFill>
                  <a:prstClr val="white"/>
                </a:solidFill>
              </a:rPr>
              <a:t>.</a:t>
            </a:r>
            <a:endParaRPr lang="ru-RU" sz="2400" b="1" dirty="0" smtClean="0">
              <a:solidFill>
                <a:prstClr val="white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44476" y="6286269"/>
            <a:ext cx="7460525" cy="455099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i="1" dirty="0"/>
              <a:t>Відповідь</a:t>
            </a:r>
            <a:r>
              <a:rPr lang="uk-UA" sz="2400" dirty="0"/>
              <a:t>. Маса молока — 8 кг, </a:t>
            </a:r>
            <a:r>
              <a:rPr lang="uk-UA" sz="2400" dirty="0" err="1"/>
              <a:t>кг</a:t>
            </a:r>
            <a:r>
              <a:rPr lang="uk-UA" sz="2400" dirty="0"/>
              <a:t>, маса вершків -  2 кг.</a:t>
            </a:r>
            <a:endParaRPr lang="ru-RU" sz="2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577820"/>
              </p:ext>
            </p:extLst>
          </p:nvPr>
        </p:nvGraphicFramePr>
        <p:xfrm>
          <a:off x="1050144" y="2924944"/>
          <a:ext cx="7770327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9673"/>
                <a:gridCol w="2071569"/>
                <a:gridCol w="2070015"/>
                <a:gridCol w="2129070"/>
              </a:tblGrid>
              <a:tr h="36576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Маса (кг)</a:t>
                      </a:r>
                      <a:endParaRPr lang="ru-RU" sz="18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Відсотковий уміст жиру</a:t>
                      </a:r>
                      <a:endParaRPr lang="ru-RU" sz="18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Маса жиру</a:t>
                      </a:r>
                      <a:endParaRPr lang="ru-RU" sz="180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indent="1739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Молоко</a:t>
                      </a:r>
                      <a:endParaRPr lang="ru-RU" sz="180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x</a:t>
                      </a:r>
                      <a:endParaRPr lang="ru-RU" sz="1800" i="1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3</a:t>
                      </a:r>
                      <a:endParaRPr lang="ru-RU" sz="18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0,03</a:t>
                      </a:r>
                      <a:r>
                        <a:rPr lang="uk-UA" sz="1800" i="1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х</a:t>
                      </a:r>
                      <a:endParaRPr lang="ru-RU" sz="1800" i="1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indent="1739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Вершки</a:t>
                      </a:r>
                      <a:endParaRPr lang="ru-RU" sz="180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у</a:t>
                      </a:r>
                      <a:endParaRPr lang="ru-RU" sz="1800" i="1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18</a:t>
                      </a:r>
                      <a:endParaRPr lang="ru-RU" sz="18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0,18</a:t>
                      </a:r>
                      <a:r>
                        <a:rPr lang="uk-UA" sz="1800" i="1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у</a:t>
                      </a:r>
                      <a:endParaRPr lang="ru-RU" sz="1800" i="1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indent="17399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Суміш</a:t>
                      </a:r>
                      <a:endParaRPr lang="ru-RU" sz="180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x + y </a:t>
                      </a: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= 10</a:t>
                      </a:r>
                      <a:endParaRPr lang="ru-RU" sz="18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6</a:t>
                      </a:r>
                      <a:endParaRPr lang="ru-RU" sz="180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0,03</a:t>
                      </a:r>
                      <a:r>
                        <a:rPr lang="uk-UA" sz="1800" i="1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х</a:t>
                      </a: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 + 0,18</a:t>
                      </a:r>
                      <a:r>
                        <a:rPr lang="uk-UA" sz="1800" i="1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у</a:t>
                      </a:r>
                      <a:r>
                        <a:rPr lang="uk-UA" sz="1800" dirty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0000CC"/>
                          </a:solidFill>
                          <a:effectLst/>
                        </a:rPr>
                        <a:t> = 0,6</a:t>
                      </a:r>
                      <a:endParaRPr lang="ru-RU" sz="18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FECF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с двумя вырезанными противолежащими углами 7"/>
              <p:cNvSpPr/>
              <p:nvPr/>
            </p:nvSpPr>
            <p:spPr>
              <a:xfrm>
                <a:off x="899592" y="4365104"/>
                <a:ext cx="7992888" cy="1728192"/>
              </a:xfrm>
              <a:prstGeom prst="snip2DiagRect">
                <a:avLst>
                  <a:gd name="adj1" fmla="val 0"/>
                  <a:gd name="adj2" fmla="val 10948"/>
                </a:avLst>
              </a:prstGeom>
              <a:solidFill>
                <a:srgbClr val="DDE1FF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r>
                  <a:rPr lang="uk-UA" b="1" dirty="0" smtClean="0">
                    <a:solidFill>
                      <a:srgbClr val="0000CC"/>
                    </a:solidFill>
                  </a:rPr>
                  <a:t>Складемо та розв'яжемо систему рівнянь:</a:t>
                </a:r>
                <a:endParaRPr lang="ru-RU" b="1" dirty="0">
                  <a:solidFill>
                    <a:srgbClr val="0000CC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b="1" i="1">
                              <a:solidFill>
                                <a:srgbClr val="0000CC"/>
                              </a:solidFill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b="1" i="1">
                                  <a:solidFill>
                                    <a:srgbClr val="0000CC"/>
                                  </a:solidFill>
                                </a:rPr>
                              </m:ctrlPr>
                            </m:eqArrPr>
                            <m:e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х+у =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𝟏𝟎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                          </m:t>
                              </m:r>
                            </m:e>
                            <m:e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𝟎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,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𝟎𝟑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х+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𝟎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,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𝟏𝟖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у=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𝟎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,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𝟔</m:t>
                              </m:r>
                              <m:r>
                                <a:rPr lang="uk-UA" b="1" i="1">
                                  <a:solidFill>
                                    <a:srgbClr val="0000CC"/>
                                  </a:solidFill>
                                </a:rPr>
                                <m:t>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b="1" dirty="0">
                  <a:solidFill>
                    <a:srgbClr val="0000CC"/>
                  </a:solidFill>
                </a:endParaRPr>
              </a:p>
              <a:p>
                <a:r>
                  <a:rPr lang="uk-UA" b="1" dirty="0">
                    <a:solidFill>
                      <a:srgbClr val="0000CC"/>
                    </a:solidFill>
                  </a:rPr>
                  <a:t> </a:t>
                </a:r>
                <a:endParaRPr lang="ru-RU" b="1" dirty="0">
                  <a:solidFill>
                    <a:srgbClr val="0000CC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solidFill>
                                  <a:srgbClr val="0000CC"/>
                                </a:solidFill>
                              </a:rPr>
                            </m:ctrlPr>
                          </m:eqArrPr>
                          <m:e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х+у =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𝟏𝟎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       </m:t>
                            </m:r>
                          </m:e>
                          <m:e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𝟑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х+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𝟏𝟖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у=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𝟔𝟎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 </m:t>
                            </m:r>
                          </m:e>
                        </m:eqArr>
                      </m:e>
                    </m:d>
                  </m:oMath>
                </a14:m>
                <a:r>
                  <a:rPr lang="uk-UA" b="1" dirty="0">
                    <a:solidFill>
                      <a:srgbClr val="0000CC"/>
                    </a:solidFill>
                  </a:rPr>
                  <a:t>		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solidFill>
                                  <a:srgbClr val="0000CC"/>
                                </a:solidFill>
                              </a:rPr>
                            </m:ctrlPr>
                          </m:eqArrPr>
                          <m:e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х+у =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𝟏𝟎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       </m:t>
                            </m:r>
                          </m:e>
                          <m:e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х+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𝟔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у=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𝟐𝟎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 </m:t>
                            </m:r>
                          </m:e>
                        </m:eqArr>
                      </m:e>
                    </m:d>
                  </m:oMath>
                </a14:m>
                <a:r>
                  <a:rPr lang="uk-UA" b="1" dirty="0">
                    <a:solidFill>
                      <a:srgbClr val="0000CC"/>
                    </a:solidFill>
                  </a:rPr>
                  <a:t>		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>
                                <a:solidFill>
                                  <a:srgbClr val="0000CC"/>
                                </a:solidFill>
                              </a:rPr>
                            </m:ctrlPr>
                          </m:eqArrPr>
                          <m:e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х=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𝟖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 </m:t>
                            </m:r>
                          </m:e>
                          <m:e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у=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𝟐</m:t>
                            </m:r>
                            <m:r>
                              <a:rPr lang="uk-UA" b="1" i="1">
                                <a:solidFill>
                                  <a:srgbClr val="0000CC"/>
                                </a:solidFill>
                              </a:rPr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8" name="Прямоугольник с двумя вырезанными противолежащими углами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365104"/>
                <a:ext cx="7992888" cy="1728192"/>
              </a:xfrm>
              <a:prstGeom prst="snip2DiagRect">
                <a:avLst>
                  <a:gd name="adj1" fmla="val 0"/>
                  <a:gd name="adj2" fmla="val 10948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723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262132"/>
              </p:ext>
            </p:extLst>
          </p:nvPr>
        </p:nvGraphicFramePr>
        <p:xfrm>
          <a:off x="685296" y="659406"/>
          <a:ext cx="8208912" cy="5748528"/>
        </p:xfrm>
        <a:graphic>
          <a:graphicData uri="http://schemas.openxmlformats.org/drawingml/2006/table">
            <a:tbl>
              <a:tblPr firstRow="1" firstCol="1" bandRow="1"/>
              <a:tblGrid>
                <a:gridCol w="2160240"/>
                <a:gridCol w="2664296"/>
                <a:gridCol w="338437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Графічний спосіб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Спосіб </a:t>
                      </a:r>
                      <a:endParaRPr lang="uk-UA" sz="2400" b="1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підстановки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E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Спосіб </a:t>
                      </a:r>
                      <a:endParaRPr lang="uk-UA" sz="2400" b="1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додавання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EC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кожному рівнянні виразити </a:t>
                      </a:r>
                      <a:r>
                        <a:rPr lang="en-US" sz="2000" b="1" i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US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через </a:t>
                      </a:r>
                      <a:r>
                        <a:rPr lang="uk-UA" sz="2000" b="1" i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Побудувати графік кожного рівняння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Визначити координати точок перетину графіків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будь якого рівняння виразити одну зміну через іншу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Підставити отриманий вираз в інше рівняння і розв’язати його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Підставити знайдене значення змінної і обчислити значення другої змінної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B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Зрівняти модулі коефіцієнтів будь-якої змінної 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Додати (відняти) </a:t>
                      </a:r>
                      <a:r>
                        <a:rPr lang="uk-UA" sz="2000" b="1" dirty="0" err="1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почленно</a:t>
                      </a: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рівняння системи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Скласти нову систему: одне рівняння – нове, інше – одне із старих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Розв’язати нове рівняння і знайти значення однієї змінної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uk-UA" sz="2000" b="1" dirty="0">
                          <a:solidFill>
                            <a:srgbClr val="0000CC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Підставити значення знайденої змінної в старе рівняння і знайти значення іншої змінної</a:t>
                      </a:r>
                      <a:endParaRPr lang="ru-RU" sz="2000" b="1" dirty="0">
                        <a:solidFill>
                          <a:srgbClr val="0000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FE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62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692696"/>
            <a:ext cx="6840760" cy="107721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УСНЕ РОЗВ’ЯЗУВАННЯ </a:t>
            </a:r>
          </a:p>
          <a:p>
            <a:pPr algn="ctr"/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 РІВНЯНЬ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Скругленный прямоугольник 3"/>
              <p:cNvSpPr/>
              <p:nvPr/>
            </p:nvSpPr>
            <p:spPr>
              <a:xfrm>
                <a:off x="755576" y="2105012"/>
                <a:ext cx="2448272" cy="1612020"/>
              </a:xfrm>
              <a:prstGeom prst="roundRect">
                <a:avLst/>
              </a:prstGeom>
              <a:solidFill>
                <a:srgbClr val="EFFFE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3200" b="1" i="1">
                                  <a:solidFill>
                                    <a:srgbClr val="000099"/>
                                  </a:solidFill>
                                  <a:effectLst/>
                                  <a:latin typeface="Cambria Math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х+у=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𝟓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х−у=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4" name="Скругленный 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105012"/>
                <a:ext cx="2448272" cy="161202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Скругленный прямоугольник 5"/>
              <p:cNvSpPr/>
              <p:nvPr/>
            </p:nvSpPr>
            <p:spPr>
              <a:xfrm>
                <a:off x="3565616" y="2077168"/>
                <a:ext cx="2448272" cy="1612020"/>
              </a:xfrm>
              <a:prstGeom prst="roundRect">
                <a:avLst/>
              </a:prstGeom>
              <a:solidFill>
                <a:srgbClr val="EFFFE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3200" b="1" i="1">
                                  <a:solidFill>
                                    <a:srgbClr val="000099"/>
                                  </a:solidFill>
                                  <a:effectLst/>
                                  <a:latin typeface="Cambria Math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ru-RU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у</m:t>
                                    </m:r>
                                  </m:e>
                                  <m:sup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у=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     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6" name="Скругленный 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5616" y="2077168"/>
                <a:ext cx="2448272" cy="1612020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Скругленный прямоугольник 6"/>
              <p:cNvSpPr/>
              <p:nvPr/>
            </p:nvSpPr>
            <p:spPr>
              <a:xfrm>
                <a:off x="6372200" y="2077168"/>
                <a:ext cx="2448272" cy="1612020"/>
              </a:xfrm>
              <a:prstGeom prst="roundRect">
                <a:avLst/>
              </a:prstGeom>
              <a:solidFill>
                <a:srgbClr val="EFFFE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3200" b="1" i="1">
                                  <a:solidFill>
                                    <a:srgbClr val="000099"/>
                                  </a:solidFill>
                                  <a:effectLst/>
                                  <a:latin typeface="Cambria Math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х+у=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𝟓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ху=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𝟔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7" name="Скругленный 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2077168"/>
                <a:ext cx="2448272" cy="1612020"/>
              </a:xfrm>
              <a:prstGeom prst="round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01604" y="4353381"/>
                <a:ext cx="2448272" cy="1584176"/>
              </a:xfrm>
              <a:prstGeom prst="roundRect">
                <a:avLst/>
              </a:prstGeom>
              <a:solidFill>
                <a:srgbClr val="EFFFE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3200" b="1" i="1">
                                  <a:solidFill>
                                    <a:srgbClr val="000099"/>
                                  </a:solidFill>
                                  <a:effectLst/>
                                  <a:latin typeface="Cambria Math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у=</m:t>
                                </m:r>
                                <m:sSup>
                                  <m:sSupPr>
                                    <m:ctrlPr>
                                      <a:rPr lang="ru-RU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у=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ru-RU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dPr>
                                  <m:e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х</m:t>
                                    </m:r>
                                  </m:e>
                                </m:d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 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8" name="Скругленный 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1604" y="4353381"/>
                <a:ext cx="2448272" cy="1584176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Скругленный прямоугольник 8"/>
              <p:cNvSpPr/>
              <p:nvPr/>
            </p:nvSpPr>
            <p:spPr>
              <a:xfrm>
                <a:off x="6377684" y="4337882"/>
                <a:ext cx="2448272" cy="1584176"/>
              </a:xfrm>
              <a:prstGeom prst="roundRect">
                <a:avLst/>
              </a:prstGeom>
              <a:solidFill>
                <a:srgbClr val="EFFFE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3200" b="1" i="1">
                                  <a:solidFill>
                                    <a:srgbClr val="000099"/>
                                  </a:solidFill>
                                  <a:effectLst/>
                                  <a:latin typeface="Cambria Math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х−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у=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𝟐𝟒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х+у=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𝟖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9" name="Скругленный 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7684" y="4337882"/>
                <a:ext cx="2448272" cy="1584176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Скругленный прямоугольник 9"/>
              <p:cNvSpPr/>
              <p:nvPr/>
            </p:nvSpPr>
            <p:spPr>
              <a:xfrm>
                <a:off x="755576" y="4392948"/>
                <a:ext cx="2448272" cy="1584176"/>
              </a:xfrm>
              <a:prstGeom prst="roundRect">
                <a:avLst/>
              </a:prstGeom>
              <a:solidFill>
                <a:srgbClr val="EFFFE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3200" b="1" i="1">
                                  <a:solidFill>
                                    <a:srgbClr val="000099"/>
                                  </a:solidFill>
                                  <a:effectLst/>
                                  <a:latin typeface="Cambria Math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ru-RU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у</m:t>
                                    </m:r>
                                  </m:e>
                                  <m:sup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𝟏𝟔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у=</m:t>
                                </m:r>
                                <m:sSup>
                                  <m:sSupPr>
                                    <m:ctrlPr>
                                      <a:rPr lang="ru-RU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3200" b="1" i="1">
                                        <a:solidFill>
                                          <a:srgbClr val="000099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𝟒</m:t>
                                </m:r>
                                <m:r>
                                  <a:rPr lang="uk-UA" sz="3200" b="1" i="1">
                                    <a:solidFill>
                                      <a:srgbClr val="000099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0" name="Скругленный 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392948"/>
                <a:ext cx="2448272" cy="1584176"/>
              </a:xfrm>
              <a:prstGeom prst="roundRect">
                <a:avLst/>
              </a:prstGeom>
              <a:blipFill rotWithShape="1">
                <a:blip r:embed="rId9"/>
                <a:stretch>
                  <a:fillRect l="-14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392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15994" y="-99392"/>
            <a:ext cx="67980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САМОСТІЙНА РОБОТА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06588" y="842342"/>
            <a:ext cx="7841875" cy="40011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lvl="0"/>
            <a:r>
              <a:rPr lang="uk-UA" sz="2000" b="1" dirty="0">
                <a:solidFill>
                  <a:srgbClr val="000099"/>
                </a:solidFill>
              </a:rPr>
              <a:t>Яка з наступних пар чисел є розв’язком системи рівнянь:</a:t>
            </a:r>
            <a:endParaRPr lang="ru-RU" sz="2000" b="1" dirty="0">
              <a:solidFill>
                <a:srgbClr val="0000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1043608" y="1304007"/>
                <a:ext cx="2520280" cy="761227"/>
              </a:xfrm>
              <a:prstGeom prst="roundRect">
                <a:avLst/>
              </a:prstGeom>
              <a:solidFill>
                <a:srgbClr val="E7FFE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b="1" i="1">
                                  <a:solidFill>
                                    <a:srgbClr val="0066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ru-RU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у</m:t>
                                    </m:r>
                                  </m:e>
                                  <m:sup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𝟏𝟎𝟎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х+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у−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14" name="Скругленный 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304007"/>
                <a:ext cx="2520280" cy="761227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/>
          <p:cNvSpPr/>
          <p:nvPr/>
        </p:nvSpPr>
        <p:spPr>
          <a:xfrm>
            <a:off x="3851920" y="1448023"/>
            <a:ext cx="4752528" cy="543733"/>
          </a:xfrm>
          <a:prstGeom prst="rect">
            <a:avLst/>
          </a:prstGeom>
          <a:solidFill>
            <a:srgbClr val="FFF7F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rgbClr val="C00000"/>
                </a:solidFill>
              </a:rPr>
              <a:t>А) (-6; 8)	 </a:t>
            </a:r>
            <a:r>
              <a:rPr lang="uk-UA" b="1" dirty="0" smtClean="0">
                <a:solidFill>
                  <a:srgbClr val="C00000"/>
                </a:solidFill>
              </a:rPr>
              <a:t>  Б</a:t>
            </a:r>
            <a:r>
              <a:rPr lang="uk-UA" b="1" dirty="0">
                <a:solidFill>
                  <a:srgbClr val="C00000"/>
                </a:solidFill>
              </a:rPr>
              <a:t>) (6; -8</a:t>
            </a:r>
            <a:r>
              <a:rPr lang="uk-UA" b="1" dirty="0" smtClean="0">
                <a:solidFill>
                  <a:srgbClr val="C00000"/>
                </a:solidFill>
              </a:rPr>
              <a:t>)    В</a:t>
            </a:r>
            <a:r>
              <a:rPr lang="uk-UA" b="1" dirty="0">
                <a:solidFill>
                  <a:srgbClr val="C00000"/>
                </a:solidFill>
              </a:rPr>
              <a:t>) (-6;8</a:t>
            </a:r>
            <a:r>
              <a:rPr lang="uk-UA" b="1" dirty="0" smtClean="0">
                <a:solidFill>
                  <a:srgbClr val="C00000"/>
                </a:solidFill>
              </a:rPr>
              <a:t>)   Г</a:t>
            </a:r>
            <a:r>
              <a:rPr lang="uk-UA" b="1" dirty="0">
                <a:solidFill>
                  <a:srgbClr val="C00000"/>
                </a:solidFill>
              </a:rPr>
              <a:t>) (6; 8)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06589" y="2175043"/>
            <a:ext cx="7841875" cy="64633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lvl="0"/>
            <a:r>
              <a:rPr lang="uk-UA" b="1" dirty="0">
                <a:solidFill>
                  <a:srgbClr val="000099"/>
                </a:solidFill>
              </a:rPr>
              <a:t>Зобразивши схематично графіки, з’ясувати скільки розв’язків має система рівнянь 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1520" y="764704"/>
            <a:ext cx="576064" cy="44482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267620" y="2141669"/>
            <a:ext cx="576064" cy="44482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Скругленный прямоугольник 20"/>
              <p:cNvSpPr/>
              <p:nvPr/>
            </p:nvSpPr>
            <p:spPr>
              <a:xfrm>
                <a:off x="915050" y="2852936"/>
                <a:ext cx="2520280" cy="784076"/>
              </a:xfrm>
              <a:prstGeom prst="roundRect">
                <a:avLst/>
              </a:prstGeom>
              <a:solidFill>
                <a:srgbClr val="E7FFE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b="1" i="1">
                                  <a:solidFill>
                                    <a:srgbClr val="0066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у=</m:t>
                                </m:r>
                                <m:sSup>
                                  <m:sSupPr>
                                    <m:ctrlPr>
                                      <a:rPr lang="ru-RU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у=−</m:t>
                                </m:r>
                                <m:sSup>
                                  <m:sSupPr>
                                    <m:ctrlPr>
                                      <a:rPr lang="ru-RU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𝟕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21" name="Скругленный 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50" y="2852936"/>
                <a:ext cx="2520280" cy="784076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Прямоугольник 21"/>
          <p:cNvSpPr/>
          <p:nvPr/>
        </p:nvSpPr>
        <p:spPr>
          <a:xfrm>
            <a:off x="3535614" y="2996951"/>
            <a:ext cx="5356866" cy="429187"/>
          </a:xfrm>
          <a:prstGeom prst="rect">
            <a:avLst/>
          </a:prstGeom>
          <a:solidFill>
            <a:srgbClr val="FFF7F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rgbClr val="C00000"/>
                </a:solidFill>
              </a:rPr>
              <a:t>А) немає розв’язків   </a:t>
            </a:r>
            <a:r>
              <a:rPr lang="uk-UA" b="1" dirty="0" smtClean="0">
                <a:solidFill>
                  <a:srgbClr val="C00000"/>
                </a:solidFill>
              </a:rPr>
              <a:t>Б</a:t>
            </a:r>
            <a:r>
              <a:rPr lang="uk-UA" b="1" dirty="0">
                <a:solidFill>
                  <a:srgbClr val="C00000"/>
                </a:solidFill>
              </a:rPr>
              <a:t>) одне  </a:t>
            </a:r>
            <a:r>
              <a:rPr lang="uk-UA" b="1" dirty="0" smtClean="0">
                <a:solidFill>
                  <a:srgbClr val="C00000"/>
                </a:solidFill>
              </a:rPr>
              <a:t>В</a:t>
            </a:r>
            <a:r>
              <a:rPr lang="uk-UA" b="1" dirty="0">
                <a:solidFill>
                  <a:srgbClr val="C00000"/>
                </a:solidFill>
              </a:rPr>
              <a:t>) </a:t>
            </a:r>
            <a:r>
              <a:rPr lang="uk-UA" b="1" dirty="0" smtClean="0">
                <a:solidFill>
                  <a:srgbClr val="C00000"/>
                </a:solidFill>
              </a:rPr>
              <a:t>чотири  Г</a:t>
            </a:r>
            <a:r>
              <a:rPr lang="uk-UA" b="1" dirty="0">
                <a:solidFill>
                  <a:srgbClr val="C00000"/>
                </a:solidFill>
              </a:rPr>
              <a:t>) два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15051" y="3721675"/>
            <a:ext cx="5825414" cy="615553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lvl="0"/>
            <a:r>
              <a:rPr lang="uk-UA" sz="1700" b="1" dirty="0">
                <a:solidFill>
                  <a:srgbClr val="000099"/>
                </a:solidFill>
              </a:rPr>
              <a:t>На рисунку зображені графіки функції у = -х2 – 2х + 3, у = х + 3 и </a:t>
            </a:r>
            <a:r>
              <a:rPr lang="ru-RU" sz="1700" b="1" dirty="0" smtClean="0">
                <a:solidFill>
                  <a:srgbClr val="000099"/>
                </a:solidFill>
              </a:rPr>
              <a:t> </a:t>
            </a:r>
            <a:r>
              <a:rPr lang="uk-UA" sz="1700" b="1" dirty="0" smtClean="0">
                <a:solidFill>
                  <a:srgbClr val="000099"/>
                </a:solidFill>
              </a:rPr>
              <a:t>у </a:t>
            </a:r>
            <a:r>
              <a:rPr lang="uk-UA" sz="1700" b="1" dirty="0">
                <a:solidFill>
                  <a:srgbClr val="000099"/>
                </a:solidFill>
              </a:rPr>
              <a:t>= 1 – х.</a:t>
            </a:r>
            <a:r>
              <a:rPr lang="ru-RU" sz="1700" b="1" dirty="0">
                <a:solidFill>
                  <a:srgbClr val="000099"/>
                </a:solidFill>
              </a:rPr>
              <a:t> </a:t>
            </a:r>
            <a:r>
              <a:rPr lang="uk-UA" sz="1700" b="1" dirty="0">
                <a:solidFill>
                  <a:srgbClr val="000099"/>
                </a:solidFill>
              </a:rPr>
              <a:t>Користуючись рисунком розв’язати систему </a:t>
            </a:r>
            <a:endParaRPr lang="ru-RU" sz="1700" b="1" dirty="0">
              <a:solidFill>
                <a:srgbClr val="000099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93324" y="3822429"/>
            <a:ext cx="576064" cy="44482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29698" name="Picture 2" descr="C:\Users\Елена\Pictures\2012-04-21\Scan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881" y="3502330"/>
            <a:ext cx="2119843" cy="149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Скругленный прямоугольник 25"/>
              <p:cNvSpPr/>
              <p:nvPr/>
            </p:nvSpPr>
            <p:spPr>
              <a:xfrm>
                <a:off x="683568" y="4415049"/>
                <a:ext cx="2520280" cy="671496"/>
              </a:xfrm>
              <a:prstGeom prst="roundRect">
                <a:avLst/>
              </a:prstGeom>
              <a:solidFill>
                <a:srgbClr val="E7FFE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b="1" i="1">
                                  <a:solidFill>
                                    <a:srgbClr val="0066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у=− </m:t>
                                </m:r>
                                <m:sSup>
                                  <m:sSupPr>
                                    <m:ctrlPr>
                                      <a:rPr lang="ru-RU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х+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у=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−х               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26" name="Скругленный 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415049"/>
                <a:ext cx="2520280" cy="671496"/>
              </a:xfrm>
              <a:prstGeom prst="round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Прямоугольник 26"/>
          <p:cNvSpPr/>
          <p:nvPr/>
        </p:nvSpPr>
        <p:spPr>
          <a:xfrm>
            <a:off x="3339639" y="4462706"/>
            <a:ext cx="3464609" cy="536538"/>
          </a:xfrm>
          <a:prstGeom prst="rect">
            <a:avLst/>
          </a:prstGeom>
          <a:solidFill>
            <a:srgbClr val="FFF7F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>
                <a:solidFill>
                  <a:srgbClr val="C00000"/>
                </a:solidFill>
              </a:rPr>
              <a:t>А) (0; 3), (-3, 0)  Б) (1; 0), (-2; 3) </a:t>
            </a:r>
            <a:endParaRPr lang="uk-UA" b="1" dirty="0" smtClean="0">
              <a:solidFill>
                <a:srgbClr val="C00000"/>
              </a:solidFill>
            </a:endParaRPr>
          </a:p>
          <a:p>
            <a:r>
              <a:rPr lang="uk-UA" b="1" dirty="0" smtClean="0">
                <a:solidFill>
                  <a:srgbClr val="C00000"/>
                </a:solidFill>
              </a:rPr>
              <a:t>В</a:t>
            </a:r>
            <a:r>
              <a:rPr lang="uk-UA" b="1" dirty="0">
                <a:solidFill>
                  <a:srgbClr val="C00000"/>
                </a:solidFill>
              </a:rPr>
              <a:t>) (-1; 2) </a:t>
            </a:r>
            <a:r>
              <a:rPr lang="uk-UA" b="1" dirty="0" smtClean="0">
                <a:solidFill>
                  <a:srgbClr val="C00000"/>
                </a:solidFill>
              </a:rPr>
              <a:t>Г</a:t>
            </a:r>
            <a:r>
              <a:rPr lang="uk-UA" b="1" dirty="0">
                <a:solidFill>
                  <a:srgbClr val="C00000"/>
                </a:solidFill>
              </a:rPr>
              <a:t>) (1; 0), (-3; 0)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24538" y="5265051"/>
            <a:ext cx="5203646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lvl="0"/>
            <a:r>
              <a:rPr lang="uk-UA" b="1" dirty="0">
                <a:solidFill>
                  <a:srgbClr val="000099"/>
                </a:solidFill>
              </a:rPr>
              <a:t>Розв’язати систему рівнянь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80275" y="5208299"/>
            <a:ext cx="576064" cy="44482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Скругленный прямоугольник 29"/>
              <p:cNvSpPr/>
              <p:nvPr/>
            </p:nvSpPr>
            <p:spPr>
              <a:xfrm>
                <a:off x="4067944" y="5136291"/>
                <a:ext cx="1756817" cy="671496"/>
              </a:xfrm>
              <a:prstGeom prst="roundRect">
                <a:avLst/>
              </a:prstGeom>
              <a:solidFill>
                <a:srgbClr val="E7FFE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b="1" i="1">
                                  <a:solidFill>
                                    <a:srgbClr val="0066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ru-RU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у</m:t>
                                    </m:r>
                                  </m:e>
                                  <m:sup>
                                    <m:r>
                                      <a:rPr lang="uk-UA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−у=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𝟖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х−у=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uk-UA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          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b="1" dirty="0">
                  <a:solidFill>
                    <a:srgbClr val="006600"/>
                  </a:solidFill>
                </a:endParaRPr>
              </a:p>
            </p:txBody>
          </p:sp>
        </mc:Choice>
        <mc:Fallback>
          <p:sp>
            <p:nvSpPr>
              <p:cNvPr id="30" name="Скругленный 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5136291"/>
                <a:ext cx="1756817" cy="671496"/>
              </a:xfrm>
              <a:prstGeom prst="round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Прямоугольник 30"/>
          <p:cNvSpPr/>
          <p:nvPr/>
        </p:nvSpPr>
        <p:spPr>
          <a:xfrm>
            <a:off x="5868144" y="5154299"/>
            <a:ext cx="3096344" cy="720080"/>
          </a:xfrm>
          <a:prstGeom prst="rect">
            <a:avLst/>
          </a:prstGeom>
          <a:solidFill>
            <a:srgbClr val="FFF7F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rgbClr val="C00000"/>
                </a:solidFill>
              </a:rPr>
              <a:t>А) (2; -4), (4, 2)  Б) (-2; -4), (3; 1), (1; 6)  В) (-2; -4),  (3; 1) </a:t>
            </a:r>
            <a:endParaRPr lang="ru-RU" sz="1600" b="1" dirty="0">
              <a:solidFill>
                <a:srgbClr val="C00000"/>
              </a:solidFill>
            </a:endParaRPr>
          </a:p>
          <a:p>
            <a:r>
              <a:rPr lang="uk-UA" sz="1600" b="1" dirty="0">
                <a:solidFill>
                  <a:srgbClr val="C00000"/>
                </a:solidFill>
              </a:rPr>
              <a:t>Г) інша відповідь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024538" y="6021288"/>
            <a:ext cx="6139750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lvl="0"/>
            <a:r>
              <a:rPr lang="uk-UA" b="1" dirty="0">
                <a:solidFill>
                  <a:srgbClr val="000099"/>
                </a:solidFill>
              </a:rPr>
              <a:t>Скільки рівнянь має система </a:t>
            </a:r>
            <a:r>
              <a:rPr lang="uk-UA" b="1" dirty="0" smtClean="0">
                <a:solidFill>
                  <a:srgbClr val="000099"/>
                </a:solidFill>
              </a:rPr>
              <a:t>рівнянь	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0275" y="5964536"/>
            <a:ext cx="576064" cy="44482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Скругленный прямоугольник 33"/>
              <p:cNvSpPr/>
              <p:nvPr/>
            </p:nvSpPr>
            <p:spPr>
              <a:xfrm>
                <a:off x="4869545" y="5888378"/>
                <a:ext cx="2294743" cy="852990"/>
              </a:xfrm>
              <a:prstGeom prst="roundRect">
                <a:avLst/>
              </a:prstGeom>
              <a:solidFill>
                <a:srgbClr val="E7FFE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1600" b="1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1600" b="1" i="1">
                                  <a:solidFill>
                                    <a:srgbClr val="0066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х+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у=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𝟕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х−у=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                 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ru-RU" sz="1600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1600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1600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𝟕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ху+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sSup>
                                  <m:sSupPr>
                                    <m:ctrlPr>
                                      <a:rPr lang="ru-RU" sz="1600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1600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у</m:t>
                                    </m:r>
                                  </m:e>
                                  <m:sup>
                                    <m:r>
                                      <a:rPr lang="uk-UA" sz="1600" b="1" i="1">
                                        <a:solidFill>
                                          <a:srgbClr val="00660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uk-UA" sz="16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</a:rPr>
                                  <m:t>𝟕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1600" b="1" dirty="0">
                  <a:solidFill>
                    <a:srgbClr val="006600"/>
                  </a:solidFill>
                </a:endParaRPr>
              </a:p>
            </p:txBody>
          </p:sp>
        </mc:Choice>
        <mc:Fallback>
          <p:sp>
            <p:nvSpPr>
              <p:cNvPr id="34" name="Скругленный 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545" y="5888378"/>
                <a:ext cx="2294743" cy="852990"/>
              </a:xfrm>
              <a:prstGeom prst="round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7233958" y="5999645"/>
            <a:ext cx="1730530" cy="525699"/>
          </a:xfrm>
          <a:prstGeom prst="rect">
            <a:avLst/>
          </a:prstGeom>
          <a:solidFill>
            <a:srgbClr val="FFF7FE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rgbClr val="C00000"/>
                </a:solidFill>
              </a:rPr>
              <a:t>А) </a:t>
            </a:r>
            <a:r>
              <a:rPr lang="uk-UA" sz="1600" b="1" dirty="0" smtClean="0">
                <a:solidFill>
                  <a:srgbClr val="C00000"/>
                </a:solidFill>
              </a:rPr>
              <a:t>0    Б</a:t>
            </a:r>
            <a:r>
              <a:rPr lang="uk-UA" sz="1600" b="1" dirty="0">
                <a:solidFill>
                  <a:srgbClr val="C00000"/>
                </a:solidFill>
              </a:rPr>
              <a:t>) </a:t>
            </a:r>
            <a:r>
              <a:rPr lang="uk-UA" sz="1600" b="1" dirty="0" smtClean="0">
                <a:solidFill>
                  <a:srgbClr val="C00000"/>
                </a:solidFill>
              </a:rPr>
              <a:t>1   В</a:t>
            </a:r>
            <a:r>
              <a:rPr lang="uk-UA" sz="1600" b="1" dirty="0">
                <a:solidFill>
                  <a:srgbClr val="C00000"/>
                </a:solidFill>
              </a:rPr>
              <a:t>) 2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2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9178" y="260648"/>
            <a:ext cx="7221147" cy="144655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</a:rPr>
              <a:t>УСНЕ РОЗВ’ЯЗУВАННЯ СИСТЕМ РІВНЯНЬ</a:t>
            </a:r>
            <a:endParaRPr lang="ru-RU" sz="44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с двумя вырезанными противолежащими углами 6"/>
              <p:cNvSpPr/>
              <p:nvPr/>
            </p:nvSpPr>
            <p:spPr>
              <a:xfrm>
                <a:off x="683568" y="2086400"/>
                <a:ext cx="3409240" cy="1630632"/>
              </a:xfrm>
              <a:prstGeom prst="snip2DiagRect">
                <a:avLst/>
              </a:prstGeom>
              <a:solidFill>
                <a:srgbClr val="A0FEDF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000" b="1" i="1" smtClean="0">
                              <a:solidFill>
                                <a:srgbClr val="0000CC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4000" b="1" i="1" smtClean="0">
                                  <a:solidFill>
                                    <a:srgbClr val="0000CC"/>
                                  </a:solidFill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х+у=−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𝟑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х−у=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𝟐𝟏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4000" dirty="0">
                  <a:solidFill>
                    <a:prstClr val="white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7" name="Прямоугольник с двумя вырезанными противолежащими углами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086400"/>
                <a:ext cx="3409240" cy="1630632"/>
              </a:xfrm>
              <a:prstGeom prst="snip2Diag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Прямоугольник с двумя вырезанными противолежащими углами 11"/>
              <p:cNvSpPr/>
              <p:nvPr/>
            </p:nvSpPr>
            <p:spPr>
              <a:xfrm>
                <a:off x="4800258" y="2086400"/>
                <a:ext cx="3732181" cy="1630632"/>
              </a:xfrm>
              <a:prstGeom prst="snip2Diag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000" b="1" i="1" smtClean="0">
                              <a:solidFill>
                                <a:srgbClr val="0000CC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4000" b="1" i="1" smtClean="0">
                                  <a:solidFill>
                                    <a:srgbClr val="0000CC"/>
                                  </a:solidFill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ru-RU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у</m:t>
                                    </m:r>
                                  </m:e>
                                  <m:sup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=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𝟐𝟓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ru-RU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ru-RU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у</m:t>
                                    </m:r>
                                  </m:e>
                                  <m:sup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=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𝟕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4000" b="1" i="1" dirty="0">
                  <a:solidFill>
                    <a:srgbClr val="0000CC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12" name="Прямоугольник с двумя вырезанными противолежащими углами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258" y="2086400"/>
                <a:ext cx="3732181" cy="1630632"/>
              </a:xfrm>
              <a:prstGeom prst="snip2Diag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Прямоугольник с двумя вырезанными противолежащими углами 12"/>
              <p:cNvSpPr/>
              <p:nvPr/>
            </p:nvSpPr>
            <p:spPr>
              <a:xfrm>
                <a:off x="713837" y="4293096"/>
                <a:ext cx="3409240" cy="1566636"/>
              </a:xfrm>
              <a:prstGeom prst="snip2DiagRect">
                <a:avLst/>
              </a:prstGeom>
              <a:solidFill>
                <a:srgbClr val="DDE1FF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000" b="1" i="1" smtClean="0">
                              <a:solidFill>
                                <a:srgbClr val="0000CC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4000" b="1" i="1" smtClean="0">
                                  <a:solidFill>
                                    <a:srgbClr val="0000CC"/>
                                  </a:solidFill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х+у=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𝟐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ху=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𝟏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4000" dirty="0">
                  <a:solidFill>
                    <a:prstClr val="white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13" name="Прямоугольник с двумя вырезанными противолежащими углами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37" y="4293096"/>
                <a:ext cx="3409240" cy="1566636"/>
              </a:xfrm>
              <a:prstGeom prst="snip2Diag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с двумя вырезанными противолежащими углами 13"/>
              <p:cNvSpPr/>
              <p:nvPr/>
            </p:nvSpPr>
            <p:spPr>
              <a:xfrm>
                <a:off x="4830527" y="4293096"/>
                <a:ext cx="3732181" cy="1566636"/>
              </a:xfrm>
              <a:prstGeom prst="snip2DiagRect">
                <a:avLst/>
              </a:prstGeom>
              <a:solidFill>
                <a:srgbClr val="FECEDC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000" b="1" i="1" smtClean="0">
                              <a:solidFill>
                                <a:srgbClr val="0000CC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4000" b="1" i="1" smtClean="0">
                                  <a:solidFill>
                                    <a:srgbClr val="0000CC"/>
                                  </a:solidFill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ru-RU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4000" b="1" i="1" smtClean="0">
                                        <a:solidFill>
                                          <a:srgbClr val="0000CC"/>
                                        </a:solidFill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+у=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𝟐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у=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𝟏</m:t>
                                </m:r>
                                <m:r>
                                  <a:rPr lang="uk-UA" sz="4000" b="1" i="1" smtClean="0">
                                    <a:solidFill>
                                      <a:srgbClr val="0000CC"/>
                                    </a:solidFill>
                                  </a:rPr>
                                  <m:t>     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4000" b="1" i="1" dirty="0">
                  <a:solidFill>
                    <a:srgbClr val="0000CC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14" name="Прямоугольник с двумя вырезанными противолежащими углами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527" y="4293096"/>
                <a:ext cx="3732181" cy="1566636"/>
              </a:xfrm>
              <a:prstGeom prst="snip2Diag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227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7" y="332656"/>
            <a:ext cx="8052802" cy="830997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Які з рівностей можна застосовувати до прямокутного трикутника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с двумя вырезанными противолежащими углами 6"/>
              <p:cNvSpPr/>
              <p:nvPr/>
            </p:nvSpPr>
            <p:spPr>
              <a:xfrm>
                <a:off x="1403647" y="1268760"/>
                <a:ext cx="7338698" cy="631096"/>
              </a:xfrm>
              <a:prstGeom prst="snip2DiagRect">
                <a:avLst/>
              </a:prstGeom>
              <a:solidFill>
                <a:srgbClr val="A0FEDF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r>
                  <a:rPr lang="uk-UA" sz="2400" b="1" i="1" dirty="0" smtClean="0">
                    <a:solidFill>
                      <a:srgbClr val="0000CC"/>
                    </a:solidFill>
                  </a:rPr>
                  <a:t>Р = а + </a:t>
                </a:r>
                <a:r>
                  <a:rPr lang="en-US" sz="2400" b="1" i="1" dirty="0" smtClean="0">
                    <a:solidFill>
                      <a:srgbClr val="0000CC"/>
                    </a:solidFill>
                  </a:rPr>
                  <a:t>b + c</a:t>
                </a:r>
                <a:r>
                  <a:rPr lang="en-US" sz="2400" b="1" dirty="0" smtClean="0">
                    <a:solidFill>
                      <a:srgbClr val="0000CC"/>
                    </a:solidFill>
                  </a:rPr>
                  <a:t>		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0000CC"/>
                            </a:solidFill>
                          </a:rPr>
                          <m:t>𝟏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rgbClr val="0000CC"/>
                            </a:solidFill>
                          </a:rPr>
                          <m:t>𝟐</m:t>
                        </m:r>
                      </m:den>
                    </m:f>
                    <m:r>
                      <a:rPr lang="en-US" sz="2400" b="1" i="1" smtClean="0">
                        <a:solidFill>
                          <a:srgbClr val="0000CC"/>
                        </a:solidFill>
                      </a:rPr>
                      <m:t>𝒂𝒃</m:t>
                    </m:r>
                  </m:oMath>
                </a14:m>
                <a:r>
                  <a:rPr lang="en-US" sz="2400" b="1" dirty="0" smtClean="0">
                    <a:solidFill>
                      <a:srgbClr val="0000CC"/>
                    </a:solidFill>
                  </a:rPr>
                  <a:t>		c</a:t>
                </a:r>
                <a:r>
                  <a:rPr lang="en-US" sz="2400" b="1" baseline="30000" dirty="0" smtClean="0">
                    <a:solidFill>
                      <a:srgbClr val="0000CC"/>
                    </a:solidFill>
                  </a:rPr>
                  <a:t>2</a:t>
                </a:r>
                <a:r>
                  <a:rPr lang="en-US" sz="2400" b="1" dirty="0" smtClean="0">
                    <a:solidFill>
                      <a:srgbClr val="0000CC"/>
                    </a:solidFill>
                  </a:rPr>
                  <a:t> = a</a:t>
                </a:r>
                <a:r>
                  <a:rPr lang="en-US" sz="2400" b="1" baseline="30000" dirty="0" smtClean="0">
                    <a:solidFill>
                      <a:srgbClr val="0000CC"/>
                    </a:solidFill>
                  </a:rPr>
                  <a:t>2</a:t>
                </a:r>
                <a:r>
                  <a:rPr lang="en-US" sz="2400" b="1" dirty="0" smtClean="0">
                    <a:solidFill>
                      <a:srgbClr val="0000CC"/>
                    </a:solidFill>
                  </a:rPr>
                  <a:t> + b</a:t>
                </a:r>
                <a:r>
                  <a:rPr lang="en-US" sz="2400" b="1" baseline="30000" dirty="0" smtClean="0">
                    <a:solidFill>
                      <a:srgbClr val="0000CC"/>
                    </a:solidFill>
                  </a:rPr>
                  <a:t>2</a:t>
                </a:r>
                <a:endParaRPr lang="ru-RU" sz="2400" b="1" dirty="0" smtClean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7" name="Прямоугольник с двумя вырезанными противолежащими углами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7" y="1268760"/>
                <a:ext cx="7338698" cy="631096"/>
              </a:xfrm>
              <a:prstGeom prst="snip2Diag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683567" y="2060848"/>
            <a:ext cx="8052802" cy="461665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Які з рівностей можна застосовувати до прямокутника?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1397441" y="2636912"/>
            <a:ext cx="7338698" cy="631096"/>
          </a:xfrm>
          <a:prstGeom prst="snip2DiagRect">
            <a:avLst/>
          </a:prstGeom>
          <a:solidFill>
            <a:srgbClr val="FECED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sz="2400" b="1" i="1" dirty="0" smtClean="0">
                <a:solidFill>
                  <a:srgbClr val="0000CC"/>
                </a:solidFill>
              </a:rPr>
              <a:t>Р = 2(а + </a:t>
            </a:r>
            <a:r>
              <a:rPr lang="en-US" sz="2400" b="1" i="1" dirty="0" smtClean="0">
                <a:solidFill>
                  <a:srgbClr val="0000CC"/>
                </a:solidFill>
              </a:rPr>
              <a:t>b)    		S = a · b		d</a:t>
            </a:r>
            <a:r>
              <a:rPr lang="en-US" sz="2400" b="1" i="1" baseline="30000" dirty="0" smtClean="0">
                <a:solidFill>
                  <a:srgbClr val="0000CC"/>
                </a:solidFill>
              </a:rPr>
              <a:t>2 </a:t>
            </a:r>
            <a:r>
              <a:rPr lang="en-US" sz="2400" b="1" i="1" dirty="0" smtClean="0">
                <a:solidFill>
                  <a:srgbClr val="0000CC"/>
                </a:solidFill>
              </a:rPr>
              <a:t>= a</a:t>
            </a:r>
            <a:r>
              <a:rPr lang="en-US" sz="2400" b="1" i="1" baseline="30000" dirty="0" smtClean="0">
                <a:solidFill>
                  <a:srgbClr val="0000CC"/>
                </a:solidFill>
              </a:rPr>
              <a:t>2</a:t>
            </a:r>
            <a:r>
              <a:rPr lang="en-US" sz="2400" b="1" i="1" dirty="0" smtClean="0">
                <a:solidFill>
                  <a:srgbClr val="0000CC"/>
                </a:solidFill>
              </a:rPr>
              <a:t> + b</a:t>
            </a:r>
            <a:r>
              <a:rPr lang="en-US" sz="2400" b="1" i="1" baseline="30000" dirty="0" smtClean="0">
                <a:solidFill>
                  <a:srgbClr val="0000CC"/>
                </a:solidFill>
              </a:rPr>
              <a:t>2</a:t>
            </a:r>
            <a:endParaRPr lang="ru-RU" sz="2400" b="1" dirty="0" smtClean="0">
              <a:solidFill>
                <a:srgbClr val="0000CC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7" y="3429000"/>
            <a:ext cx="8052802" cy="830997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Рух з двох пунктів назустріч один одному. Як пов’язані час, швидкість і шлях?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с двумя вырезанными противолежащими углами 14"/>
          <p:cNvSpPr/>
          <p:nvPr/>
        </p:nvSpPr>
        <p:spPr>
          <a:xfrm>
            <a:off x="1397671" y="4365104"/>
            <a:ext cx="7338698" cy="631096"/>
          </a:xfrm>
          <a:prstGeom prst="snip2DiagRect">
            <a:avLst/>
          </a:prstGeom>
          <a:solidFill>
            <a:srgbClr val="DACD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2400" b="1" i="1" dirty="0" smtClean="0">
                <a:solidFill>
                  <a:srgbClr val="0000CC"/>
                </a:solidFill>
              </a:rPr>
              <a:t>S</a:t>
            </a:r>
            <a:r>
              <a:rPr lang="en-US" sz="2400" b="1" i="1" baseline="-25000" dirty="0" smtClean="0">
                <a:solidFill>
                  <a:srgbClr val="0000CC"/>
                </a:solidFill>
              </a:rPr>
              <a:t>1</a:t>
            </a:r>
            <a:r>
              <a:rPr lang="en-US" sz="2400" b="1" i="1" dirty="0" smtClean="0">
                <a:solidFill>
                  <a:srgbClr val="0000CC"/>
                </a:solidFill>
              </a:rPr>
              <a:t> = v</a:t>
            </a:r>
            <a:r>
              <a:rPr lang="en-US" sz="2400" b="1" i="1" baseline="-25000" dirty="0" smtClean="0">
                <a:solidFill>
                  <a:srgbClr val="0000CC"/>
                </a:solidFill>
              </a:rPr>
              <a:t>1 </a:t>
            </a:r>
            <a:r>
              <a:rPr lang="en-US" sz="2400" b="1" i="1" dirty="0" smtClean="0">
                <a:solidFill>
                  <a:srgbClr val="0000CC"/>
                </a:solidFill>
              </a:rPr>
              <a:t>· t</a:t>
            </a:r>
            <a:r>
              <a:rPr lang="en-US" sz="2400" b="1" i="1" baseline="-25000" dirty="0" smtClean="0">
                <a:solidFill>
                  <a:srgbClr val="0000CC"/>
                </a:solidFill>
              </a:rPr>
              <a:t>1</a:t>
            </a:r>
            <a:r>
              <a:rPr lang="en-US" sz="2400" b="1" i="1" dirty="0" smtClean="0">
                <a:solidFill>
                  <a:srgbClr val="0000CC"/>
                </a:solidFill>
              </a:rPr>
              <a:t>    		S</a:t>
            </a:r>
            <a:r>
              <a:rPr lang="en-US" sz="2400" b="1" i="1" baseline="-25000" dirty="0" smtClean="0">
                <a:solidFill>
                  <a:srgbClr val="0000CC"/>
                </a:solidFill>
              </a:rPr>
              <a:t>2</a:t>
            </a:r>
            <a:r>
              <a:rPr lang="en-US" sz="2400" b="1" i="1" dirty="0" smtClean="0">
                <a:solidFill>
                  <a:srgbClr val="0000CC"/>
                </a:solidFill>
              </a:rPr>
              <a:t> = v</a:t>
            </a:r>
            <a:r>
              <a:rPr lang="en-US" sz="2400" b="1" i="1" baseline="-25000" dirty="0" smtClean="0">
                <a:solidFill>
                  <a:srgbClr val="0000CC"/>
                </a:solidFill>
              </a:rPr>
              <a:t>2 </a:t>
            </a:r>
            <a:r>
              <a:rPr lang="en-US" sz="2400" b="1" i="1" dirty="0" smtClean="0">
                <a:solidFill>
                  <a:srgbClr val="0000CC"/>
                </a:solidFill>
              </a:rPr>
              <a:t>· t</a:t>
            </a:r>
            <a:r>
              <a:rPr lang="en-US" sz="2400" b="1" i="1" baseline="-25000" dirty="0" smtClean="0">
                <a:solidFill>
                  <a:srgbClr val="0000CC"/>
                </a:solidFill>
              </a:rPr>
              <a:t>2</a:t>
            </a:r>
            <a:r>
              <a:rPr lang="en-US" sz="2400" b="1" i="1" dirty="0" smtClean="0">
                <a:solidFill>
                  <a:srgbClr val="0000CC"/>
                </a:solidFill>
              </a:rPr>
              <a:t>    		S = S</a:t>
            </a:r>
            <a:r>
              <a:rPr lang="en-US" sz="2400" b="1" i="1" baseline="-25000" dirty="0" smtClean="0">
                <a:solidFill>
                  <a:srgbClr val="0000CC"/>
                </a:solidFill>
              </a:rPr>
              <a:t>1</a:t>
            </a:r>
            <a:r>
              <a:rPr lang="en-US" sz="2400" b="1" i="1" dirty="0" smtClean="0">
                <a:solidFill>
                  <a:srgbClr val="0000CC"/>
                </a:solidFill>
              </a:rPr>
              <a:t> + S</a:t>
            </a:r>
            <a:r>
              <a:rPr lang="en-US" sz="2400" b="1" i="1" baseline="-25000" dirty="0" smtClean="0">
                <a:solidFill>
                  <a:srgbClr val="0000CC"/>
                </a:solidFill>
              </a:rPr>
              <a:t>2</a:t>
            </a:r>
            <a:endParaRPr lang="ru-RU" sz="2400" b="1" dirty="0" smtClean="0">
              <a:solidFill>
                <a:srgbClr val="0000CC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9543" y="5118283"/>
            <a:ext cx="8052802" cy="830997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Сумісна робота. Як пов’язані продуктивність, час і виконана робота?</a:t>
            </a:r>
            <a:endParaRPr lang="ru-RU" sz="24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Прямоугольник с двумя вырезанными противолежащими углами 16"/>
              <p:cNvSpPr/>
              <p:nvPr/>
            </p:nvSpPr>
            <p:spPr>
              <a:xfrm>
                <a:off x="1409131" y="6021288"/>
                <a:ext cx="7338698" cy="631096"/>
              </a:xfrm>
              <a:prstGeom prst="snip2DiagRect">
                <a:avLst/>
              </a:prstGeom>
              <a:solidFill>
                <a:srgbClr val="E5FFCD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r>
                  <a:rPr lang="en-US" sz="2400" b="1" i="1" dirty="0" smtClean="0">
                    <a:solidFill>
                      <a:srgbClr val="0000CC"/>
                    </a:solidFill>
                  </a:rPr>
                  <a:t>N</a:t>
                </a:r>
                <a:r>
                  <a:rPr lang="ru-RU" sz="2400" b="1" i="1" baseline="-25000" dirty="0" smtClean="0">
                    <a:solidFill>
                      <a:srgbClr val="0000CC"/>
                    </a:solidFill>
                  </a:rPr>
                  <a:t>1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ru-RU" sz="2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CC"/>
                                </a:solidFill>
                              </a:rPr>
                              <m:t>𝒕</m:t>
                            </m:r>
                          </m:e>
                          <m:sub>
                            <m:r>
                              <a:rPr lang="ru-RU" sz="2400" b="1" i="1" smtClean="0">
                                <a:solidFill>
                                  <a:srgbClr val="0000CC"/>
                                </a:solidFill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400" b="1" dirty="0" smtClean="0">
                    <a:solidFill>
                      <a:srgbClr val="0000CC"/>
                    </a:solidFill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00CC"/>
                            </a:solidFill>
                          </a:rPr>
                          <m:t>𝑵</m:t>
                        </m:r>
                      </m:e>
                      <m:sub>
                        <m: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  <m:t>𝟐</m:t>
                        </m:r>
                      </m:sub>
                    </m:sSub>
                    <m:r>
                      <a:rPr lang="ru-RU" sz="2400" b="1" i="1" smtClean="0">
                        <a:solidFill>
                          <a:srgbClr val="0000CC"/>
                        </a:solidFill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ru-RU" sz="2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CC"/>
                                </a:solidFill>
                              </a:rPr>
                              <m:t>𝒕</m:t>
                            </m:r>
                          </m:e>
                          <m:sub>
                            <m:r>
                              <a:rPr lang="ru-RU" sz="2400" b="1" i="1" smtClean="0">
                                <a:solidFill>
                                  <a:srgbClr val="0000CC"/>
                                </a:solidFill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400" b="1" dirty="0" smtClean="0">
                    <a:solidFill>
                      <a:srgbClr val="0000CC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solidFill>
                          <a:srgbClr val="0000CC"/>
                        </a:solidFill>
                      </a:rPr>
                      <m:t>𝟏</m:t>
                    </m:r>
                    <m:r>
                      <a:rPr lang="ru-RU" sz="2400" b="1" i="1" smtClean="0">
                        <a:solidFill>
                          <a:srgbClr val="0000CC"/>
                        </a:solidFill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00CC"/>
                        </a:solidFill>
                      </a:rPr>
                      <m:t>𝒕</m:t>
                    </m:r>
                    <m:d>
                      <m:dPr>
                        <m:ctrlP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CC"/>
                                </a:solidFill>
                              </a:rPr>
                              <m:t>𝑵</m:t>
                            </m:r>
                          </m:e>
                          <m:sub>
                            <m:r>
                              <a:rPr lang="ru-RU" sz="2400" b="1" i="1" smtClean="0">
                                <a:solidFill>
                                  <a:srgbClr val="0000CC"/>
                                </a:solidFill>
                              </a:rPr>
                              <m:t>𝟏</m:t>
                            </m:r>
                          </m:sub>
                        </m:sSub>
                        <m:r>
                          <a:rPr lang="ru-RU" sz="2400" b="1" i="1" smtClean="0">
                            <a:solidFill>
                              <a:srgbClr val="0000CC"/>
                            </a:solidFill>
                          </a:rPr>
                          <m:t>+</m:t>
                        </m:r>
                        <m:sSub>
                          <m:sSubPr>
                            <m:ctrlPr>
                              <a:rPr lang="ru-RU" sz="2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CC"/>
                                </a:solidFill>
                              </a:rPr>
                              <m:t>𝑵</m:t>
                            </m:r>
                          </m:e>
                          <m:sub>
                            <m:r>
                              <a:rPr lang="ru-RU" sz="2400" b="1" i="1" smtClean="0">
                                <a:solidFill>
                                  <a:srgbClr val="0000CC"/>
                                </a:solidFill>
                              </a:rPr>
                              <m:t>𝟐</m:t>
                            </m:r>
                          </m:sub>
                        </m:sSub>
                      </m:e>
                    </m:d>
                  </m:oMath>
                </a14:m>
                <a:r>
                  <a:rPr lang="uk-UA" sz="2400" b="1" dirty="0" smtClean="0">
                    <a:solidFill>
                      <a:srgbClr val="0000CC"/>
                    </a:solidFill>
                  </a:rPr>
                  <a:t>,  де А = 1</a:t>
                </a:r>
                <a:endParaRPr lang="ru-RU" sz="2400" b="1" dirty="0" smtClean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17" name="Прямоугольник с двумя вырезанными противолежащими углами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131" y="6021288"/>
                <a:ext cx="7338698" cy="631096"/>
              </a:xfrm>
              <a:prstGeom prst="snip2Diag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вал 2"/>
          <p:cNvSpPr/>
          <p:nvPr/>
        </p:nvSpPr>
        <p:spPr>
          <a:xfrm>
            <a:off x="179512" y="548680"/>
            <a:ext cx="504055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18" name="Овал 17"/>
          <p:cNvSpPr/>
          <p:nvPr/>
        </p:nvSpPr>
        <p:spPr>
          <a:xfrm>
            <a:off x="172964" y="2132856"/>
            <a:ext cx="504055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19" name="Овал 18"/>
          <p:cNvSpPr/>
          <p:nvPr/>
        </p:nvSpPr>
        <p:spPr>
          <a:xfrm>
            <a:off x="172964" y="3645024"/>
            <a:ext cx="504055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20" name="Овал 19"/>
          <p:cNvSpPr/>
          <p:nvPr/>
        </p:nvSpPr>
        <p:spPr>
          <a:xfrm>
            <a:off x="172963" y="5356666"/>
            <a:ext cx="504055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9831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9178" y="260648"/>
            <a:ext cx="7221147" cy="1477328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uk-UA" sz="3000" b="1" dirty="0" smtClean="0">
                <a:solidFill>
                  <a:srgbClr val="FF0000"/>
                </a:solidFill>
              </a:rPr>
              <a:t>СХЕМА РОЗВ’ЯЗАННЯ ЗДАЧ СКЛАДАННЯМ СИСТЕМ РІВНЯНЬ </a:t>
            </a:r>
          </a:p>
          <a:p>
            <a:pPr algn="ctr"/>
            <a:r>
              <a:rPr lang="uk-UA" sz="3000" b="1" dirty="0" smtClean="0">
                <a:solidFill>
                  <a:srgbClr val="FF0000"/>
                </a:solidFill>
              </a:rPr>
              <a:t>З ДВОМА ЗМІННИМИ</a:t>
            </a:r>
            <a:endParaRPr lang="ru-RU" sz="3000" dirty="0" smtClean="0">
              <a:solidFill>
                <a:srgbClr val="FF0000"/>
              </a:solidFill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755576" y="1916832"/>
            <a:ext cx="8064895" cy="1296144"/>
          </a:xfrm>
          <a:prstGeom prst="snip2DiagRect">
            <a:avLst/>
          </a:prstGeom>
          <a:solidFill>
            <a:srgbClr val="A0FED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sz="2400" b="1" dirty="0" smtClean="0">
                <a:solidFill>
                  <a:srgbClr val="0000CC"/>
                </a:solidFill>
              </a:rPr>
              <a:t>Прочитати умову задачі та виділити дві величини, які треба знайти (або через які виражаються інші невідомі величини). Позначити ці величини двома буквами.</a:t>
            </a:r>
            <a:endParaRPr lang="ru-RU" sz="2400" b="1" dirty="0" smtClean="0">
              <a:solidFill>
                <a:srgbClr val="0000CC"/>
              </a:solidFill>
            </a:endParaRP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755577" y="3356992"/>
            <a:ext cx="8064894" cy="1008112"/>
          </a:xfrm>
          <a:prstGeom prst="snip2DiagRect">
            <a:avLst/>
          </a:prstGeom>
          <a:solidFill>
            <a:srgbClr val="DDE1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sz="2400" b="1" dirty="0" smtClean="0">
                <a:solidFill>
                  <a:srgbClr val="0000CC"/>
                </a:solidFill>
              </a:rPr>
              <a:t>Спираючись на умову задачі, скласти два рівняння з позначеними буквами.</a:t>
            </a:r>
            <a:endParaRPr lang="ru-RU" sz="2400" b="1" dirty="0" smtClean="0">
              <a:solidFill>
                <a:srgbClr val="0000CC"/>
              </a:solidFill>
            </a:endParaRP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763917" y="4653136"/>
            <a:ext cx="8056554" cy="792088"/>
          </a:xfrm>
          <a:prstGeom prst="snip2DiagRect">
            <a:avLst/>
          </a:prstGeom>
          <a:solidFill>
            <a:srgbClr val="FECED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sz="2400" b="1" dirty="0" smtClean="0">
                <a:solidFill>
                  <a:srgbClr val="0000CC"/>
                </a:solidFill>
              </a:rPr>
              <a:t>Розв’язати систему складених рівнянь</a:t>
            </a:r>
            <a:endParaRPr lang="ru-RU" sz="2400" b="1" dirty="0" smtClean="0">
              <a:solidFill>
                <a:srgbClr val="0000CC"/>
              </a:solidFill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75836" y="5661248"/>
            <a:ext cx="8056554" cy="792088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sz="2400" b="1" dirty="0" smtClean="0">
                <a:solidFill>
                  <a:srgbClr val="0000CC"/>
                </a:solidFill>
              </a:rPr>
              <a:t>Адаптувати здобуті розв’язки відповідно до умови задачі.</a:t>
            </a:r>
            <a:endParaRPr lang="ru-RU" sz="2400" b="1" dirty="0" smtClean="0">
              <a:solidFill>
                <a:srgbClr val="0000CC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07504" y="2204864"/>
            <a:ext cx="576064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10" name="Овал 9"/>
          <p:cNvSpPr/>
          <p:nvPr/>
        </p:nvSpPr>
        <p:spPr>
          <a:xfrm>
            <a:off x="107504" y="3609020"/>
            <a:ext cx="576064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11" name="Овал 10"/>
          <p:cNvSpPr/>
          <p:nvPr/>
        </p:nvSpPr>
        <p:spPr>
          <a:xfrm>
            <a:off x="94316" y="4797152"/>
            <a:ext cx="576064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15" name="Овал 14"/>
          <p:cNvSpPr/>
          <p:nvPr/>
        </p:nvSpPr>
        <p:spPr>
          <a:xfrm>
            <a:off x="94316" y="5805264"/>
            <a:ext cx="576064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168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0380" y="116632"/>
            <a:ext cx="8150091" cy="1384995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712788" indent="-712788"/>
            <a:r>
              <a:rPr lang="uk-UA" sz="3200" b="1" dirty="0" smtClean="0">
                <a:solidFill>
                  <a:srgbClr val="FF0000"/>
                </a:solidFill>
              </a:rPr>
              <a:t>Задача</a:t>
            </a:r>
            <a:r>
              <a:rPr lang="uk-UA" sz="3200" dirty="0" smtClean="0">
                <a:solidFill>
                  <a:srgbClr val="FF0000"/>
                </a:solidFill>
              </a:rPr>
              <a:t>. </a:t>
            </a:r>
            <a:r>
              <a:rPr lang="uk-UA" sz="2600" dirty="0" smtClean="0">
                <a:solidFill>
                  <a:srgbClr val="FF0000"/>
                </a:solidFill>
              </a:rPr>
              <a:t>Гіпотенуза прямокутного трикутника дорівнює 10 см, а його периметр - 24 см. </a:t>
            </a:r>
          </a:p>
          <a:p>
            <a:pPr marL="712788" indent="-712788"/>
            <a:r>
              <a:rPr lang="uk-UA" sz="2600" dirty="0" smtClean="0">
                <a:solidFill>
                  <a:srgbClr val="FF0000"/>
                </a:solidFill>
              </a:rPr>
              <a:t>	Знайдіть катети.</a:t>
            </a:r>
            <a:endParaRPr lang="ru-RU" sz="26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с двумя вырезанными противолежащими углами 6"/>
              <p:cNvSpPr/>
              <p:nvPr/>
            </p:nvSpPr>
            <p:spPr>
              <a:xfrm>
                <a:off x="640106" y="2132855"/>
                <a:ext cx="8324382" cy="4441675"/>
              </a:xfrm>
              <a:prstGeom prst="snip2DiagRect">
                <a:avLst>
                  <a:gd name="adj1" fmla="val 0"/>
                  <a:gd name="adj2" fmla="val 10948"/>
                </a:avLst>
              </a:prstGeom>
              <a:solidFill>
                <a:srgbClr val="DDE1FF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r>
                  <a:rPr lang="uk-UA" sz="1400" b="1" dirty="0" smtClean="0">
                    <a:solidFill>
                      <a:srgbClr val="0000CC"/>
                    </a:solidFill>
                  </a:rPr>
                  <a:t>Нехай катети дорівнюють </a:t>
                </a:r>
                <a:r>
                  <a:rPr lang="uk-UA" sz="1400" b="1" i="1" dirty="0" smtClean="0">
                    <a:solidFill>
                      <a:srgbClr val="0000CC"/>
                    </a:solidFill>
                  </a:rPr>
                  <a:t>х</a:t>
                </a:r>
                <a:r>
                  <a:rPr lang="uk-UA" sz="1400" b="1" dirty="0" smtClean="0">
                    <a:solidFill>
                      <a:srgbClr val="0000CC"/>
                    </a:solidFill>
                  </a:rPr>
                  <a:t> см і </a:t>
                </a:r>
                <a:r>
                  <a:rPr lang="uk-UA" sz="1400" b="1" i="1" dirty="0" smtClean="0">
                    <a:solidFill>
                      <a:srgbClr val="0000CC"/>
                    </a:solidFill>
                  </a:rPr>
                  <a:t>у</a:t>
                </a:r>
                <a:r>
                  <a:rPr lang="uk-UA" sz="1400" b="1" dirty="0" smtClean="0">
                    <a:solidFill>
                      <a:srgbClr val="0000CC"/>
                    </a:solidFill>
                  </a:rPr>
                  <a:t> см. </a:t>
                </a:r>
                <a:r>
                  <a:rPr lang="uk-UA" sz="1400" b="1" dirty="0" smtClean="0">
                    <a:solidFill>
                      <a:srgbClr val="0000CC"/>
                    </a:solidFill>
                  </a:rPr>
                  <a:t>Використовуючи теорему Піфагора, умову задачі можна записати у вигляді системи рівнянь:</a:t>
                </a:r>
                <a:endParaRPr lang="ru-RU" sz="1400" b="1" dirty="0" smtClean="0">
                  <a:solidFill>
                    <a:srgbClr val="0000CC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1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</m:t>
                              </m:r>
                            </m:e>
                          </m:m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𝒚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𝟏𝟎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𝟐𝟒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1400" b="1" i="1" dirty="0" smtClean="0">
                    <a:solidFill>
                      <a:srgbClr val="0000CC"/>
                    </a:solidFill>
                  </a:rPr>
                  <a:t>  		</a:t>
                </a:r>
                <a:r>
                  <a:rPr lang="en-US" sz="1400" b="1" dirty="0" smtClean="0">
                    <a:solidFill>
                      <a:srgbClr val="0000CC"/>
                    </a:solidFill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1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𝟏𝟎𝟎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</m:t>
                              </m:r>
                            </m:e>
                          </m:m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𝒚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sz="1400" b="1" dirty="0" smtClean="0">
                  <a:solidFill>
                    <a:srgbClr val="0000CC"/>
                  </a:solidFill>
                </a:endParaRPr>
              </a:p>
              <a:p>
                <a:r>
                  <a:rPr lang="uk-UA" sz="1400" b="1" dirty="0" smtClean="0">
                    <a:solidFill>
                      <a:srgbClr val="0000CC"/>
                    </a:solidFill>
                  </a:rPr>
                  <a:t> </a:t>
                </a:r>
                <a:endParaRPr lang="ru-RU" sz="1400" b="1" dirty="0" smtClean="0">
                  <a:solidFill>
                    <a:srgbClr val="0000CC"/>
                  </a:solidFill>
                </a:endParaRPr>
              </a:p>
              <a:p>
                <a:r>
                  <a:rPr lang="uk-UA" sz="1400" b="1" dirty="0" smtClean="0">
                    <a:solidFill>
                      <a:srgbClr val="0000CC"/>
                    </a:solidFill>
                  </a:rPr>
                  <a:t> </a:t>
                </a:r>
                <a:endParaRPr lang="ru-RU" sz="1400" b="1" dirty="0" smtClean="0">
                  <a:solidFill>
                    <a:srgbClr val="0000CC"/>
                  </a:solidFill>
                </a:endParaRPr>
              </a:p>
              <a:p>
                <a:r>
                  <a:rPr lang="uk-UA" sz="1400" b="1" dirty="0" smtClean="0">
                    <a:solidFill>
                      <a:srgbClr val="0000CC"/>
                    </a:solidFill>
                  </a:rPr>
                  <a:t>Розв’яжемо одержану систему:</a:t>
                </a:r>
                <a:endParaRPr lang="ru-RU" sz="1400" b="1" dirty="0" smtClean="0">
                  <a:solidFill>
                    <a:srgbClr val="0000CC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1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𝟏𝟎𝟎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</m:t>
                              </m:r>
                            </m:e>
                          </m:m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𝒚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1400" b="1" i="1" dirty="0" smtClean="0">
                    <a:solidFill>
                      <a:srgbClr val="0000CC"/>
                    </a:solidFill>
                  </a:rPr>
                  <a:t>  		</a:t>
                </a:r>
                <a:r>
                  <a:rPr lang="en-US" sz="1400" b="1" dirty="0" smtClean="0">
                    <a:solidFill>
                      <a:srgbClr val="0000CC"/>
                    </a:solidFill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1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(</m:t>
                                  </m:r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𝟏𝟒</m:t>
                                  </m:r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−</m:t>
                                  </m:r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𝟏𝟎𝟎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𝒚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          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sz="1400" b="1" dirty="0" smtClean="0">
                  <a:solidFill>
                    <a:prstClr val="white"/>
                  </a:solidFill>
                </a:endParaRPr>
              </a:p>
              <a:p>
                <a:r>
                  <a:rPr lang="en-US" sz="2400" b="1" dirty="0" smtClean="0">
                    <a:solidFill>
                      <a:prstClr val="white"/>
                    </a:solidFill>
                  </a:rPr>
                  <a:t> </a:t>
                </a:r>
                <a:endParaRPr lang="ru-RU" sz="2400" b="1" dirty="0" smtClean="0">
                  <a:solidFill>
                    <a:prstClr val="white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1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𝟏𝟗𝟔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𝟐𝟖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𝟏𝟎𝟎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𝟎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</m:t>
                              </m:r>
                            </m:e>
                          </m:m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𝒚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                             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1400" b="1" i="1" dirty="0" smtClean="0">
                    <a:solidFill>
                      <a:srgbClr val="0000CC"/>
                    </a:solidFill>
                  </a:rPr>
                  <a:t>  		</a:t>
                </a:r>
                <a:r>
                  <a:rPr lang="en-US" sz="1400" b="1" dirty="0" smtClean="0">
                    <a:solidFill>
                      <a:srgbClr val="0000CC"/>
                    </a:solidFill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1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𝟐𝟖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𝟗𝟔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𝟎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𝒚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          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sz="1400" b="1" dirty="0" smtClean="0">
                  <a:solidFill>
                    <a:srgbClr val="0000CC"/>
                  </a:solidFill>
                </a:endParaRPr>
              </a:p>
              <a:p>
                <a:r>
                  <a:rPr lang="en-US" sz="1400" b="1" dirty="0" smtClean="0">
                    <a:solidFill>
                      <a:srgbClr val="0000CC"/>
                    </a:solidFill>
                  </a:rPr>
                  <a:t> </a:t>
                </a:r>
                <a:endParaRPr lang="ru-RU" sz="1400" b="1" dirty="0" smtClean="0">
                  <a:solidFill>
                    <a:srgbClr val="0000CC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1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ru-RU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</m:ctrlPr>
                                </m:sSupPr>
                                <m:e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uk-UA" sz="1400" b="1" i="1" smtClean="0">
                                      <a:solidFill>
                                        <a:srgbClr val="0000CC"/>
                                      </a:solidFill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+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𝟒𝟖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𝟎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</m:t>
                              </m:r>
                            </m:e>
                          </m:m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𝒚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    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1400" b="1" i="1" dirty="0" smtClean="0">
                    <a:solidFill>
                      <a:srgbClr val="0000CC"/>
                    </a:solidFill>
                  </a:rPr>
                  <a:t>  		</a:t>
                </a:r>
                <a:r>
                  <a:rPr lang="en-US" sz="1400" b="1" dirty="0" smtClean="0">
                    <a:solidFill>
                      <a:srgbClr val="0000CC"/>
                    </a:solidFill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1400" b="1" i="1" smtClean="0">
                            <a:solidFill>
                              <a:srgbClr val="0000CC"/>
                            </a:solidFill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1400" b="1" i="1" smtClean="0">
                                <a:solidFill>
                                  <a:srgbClr val="0000CC"/>
                                </a:solidFill>
                              </a:rPr>
                            </m:ctrlPr>
                          </m:mP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𝟔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</m:t>
                              </m:r>
                              <m:r>
                                <a:rPr lang="ru-RU" sz="1400" b="1" i="1" smtClean="0">
                                  <a:solidFill>
                                    <a:srgbClr val="0000CC"/>
                                  </a:solidFill>
                                </a:rPr>
                                <m:t>або </m:t>
                              </m:r>
                              <m:r>
                                <a:rPr lang="ru-RU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ru-RU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ru-RU" sz="1400" b="1" i="1" smtClean="0">
                                  <a:solidFill>
                                    <a:srgbClr val="0000CC"/>
                                  </a:solidFill>
                                </a:rPr>
                                <m:t>𝟖</m:t>
                              </m:r>
                              <m:r>
                                <a:rPr lang="ru-RU" sz="1400" b="1" i="1" smtClean="0">
                                  <a:solidFill>
                                    <a:srgbClr val="0000CC"/>
                                  </a:solidFill>
                                </a:rPr>
                                <m:t> </m:t>
                              </m:r>
                            </m:e>
                          </m:mr>
                          <m:mr>
                            <m:e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𝒚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=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𝟏𝟒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−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𝒙</m:t>
                              </m:r>
                              <m:r>
                                <a:rPr lang="uk-UA" sz="1400" b="1" i="1" smtClean="0">
                                  <a:solidFill>
                                    <a:srgbClr val="0000CC"/>
                                  </a:solidFill>
                                </a:rPr>
                                <m:t>    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sz="1400" b="1" dirty="0" smtClean="0">
                  <a:solidFill>
                    <a:srgbClr val="0000CC"/>
                  </a:solidFill>
                </a:endParaRPr>
              </a:p>
              <a:p>
                <a:r>
                  <a:rPr lang="uk-UA" sz="1400" b="1" dirty="0" smtClean="0">
                    <a:solidFill>
                      <a:srgbClr val="0000CC"/>
                    </a:solidFill>
                  </a:rPr>
                  <a:t>Отже, система має два розв’язки (6; 8), (8; 6). В обох випадках один із катетів дорівнює 6 см, другий – 8 см.</a:t>
                </a:r>
                <a:endParaRPr lang="ru-RU" sz="1400" b="1" dirty="0" smtClean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7" name="Прямоугольник с двумя вырезанными противолежащими углами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106" y="2132855"/>
                <a:ext cx="8324382" cy="4441675"/>
              </a:xfrm>
              <a:prstGeom prst="snip2DiagRect">
                <a:avLst>
                  <a:gd name="adj1" fmla="val 0"/>
                  <a:gd name="adj2" fmla="val 10948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Скругленный прямоугольник 2"/>
          <p:cNvSpPr/>
          <p:nvPr/>
        </p:nvSpPr>
        <p:spPr>
          <a:xfrm>
            <a:off x="107504" y="1628800"/>
            <a:ext cx="2260649" cy="360040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i="1" dirty="0" smtClean="0">
                <a:solidFill>
                  <a:prstClr val="white"/>
                </a:solidFill>
              </a:rPr>
              <a:t>Розв’язання</a:t>
            </a:r>
            <a:r>
              <a:rPr lang="uk-UA" sz="2400" b="1" dirty="0" smtClean="0">
                <a:solidFill>
                  <a:prstClr val="white"/>
                </a:solidFill>
              </a:rPr>
              <a:t>.</a:t>
            </a:r>
            <a:endParaRPr lang="ru-RU" sz="2400" b="1" dirty="0" smtClean="0">
              <a:solidFill>
                <a:prstClr val="white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64114" y="6286269"/>
            <a:ext cx="3440887" cy="455099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200" b="1" i="1" dirty="0" smtClean="0">
                <a:solidFill>
                  <a:prstClr val="white"/>
                </a:solidFill>
              </a:rPr>
              <a:t>Відповідь</a:t>
            </a:r>
            <a:r>
              <a:rPr lang="uk-UA" sz="2200" b="1" dirty="0" smtClean="0">
                <a:solidFill>
                  <a:prstClr val="white"/>
                </a:solidFill>
              </a:rPr>
              <a:t>: 6 см і 8 см.</a:t>
            </a:r>
            <a:endParaRPr lang="ru-RU" sz="22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31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7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04" y="16024"/>
            <a:ext cx="8708496" cy="68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9178" y="260648"/>
            <a:ext cx="7221147" cy="144655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</a:rPr>
              <a:t>УСНЕ РОЗВ’ЯЗУВАННЯ СИСТЕМ РІВНЯНЬ</a:t>
            </a:r>
            <a:endParaRPr lang="ru-RU" sz="44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с двумя вырезанными противолежащими углами 6"/>
              <p:cNvSpPr/>
              <p:nvPr/>
            </p:nvSpPr>
            <p:spPr>
              <a:xfrm>
                <a:off x="683568" y="2086400"/>
                <a:ext cx="3409240" cy="1630632"/>
              </a:xfrm>
              <a:prstGeom prst="snip2DiagRect">
                <a:avLst/>
              </a:prstGeom>
              <a:solidFill>
                <a:srgbClr val="A0FEDF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000" b="1" i="1" smtClean="0">
                              <a:solidFill>
                                <a:srgbClr val="0000CC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4000" b="1" i="1">
                                  <a:solidFill>
                                    <a:srgbClr val="0000CC"/>
                                  </a:solidFill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у−</m:t>
                                </m:r>
                                <m:sSup>
                                  <m:sSupPr>
                                    <m:ctrlPr>
                                      <a:rPr lang="ru-RU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=</m:t>
                                </m:r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у−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uk-UA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  <m:t>х</m:t>
                                    </m:r>
                                  </m:e>
                                </m:rad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=</m:t>
                                </m:r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𝟎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4000" dirty="0">
                  <a:solidFill>
                    <a:prstClr val="white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7" name="Прямоугольник с двумя вырезанными противолежащими углами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086400"/>
                <a:ext cx="3409240" cy="1630632"/>
              </a:xfrm>
              <a:prstGeom prst="snip2Diag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Прямоугольник с двумя вырезанными противолежащими углами 11"/>
              <p:cNvSpPr/>
              <p:nvPr/>
            </p:nvSpPr>
            <p:spPr>
              <a:xfrm>
                <a:off x="4800258" y="2086400"/>
                <a:ext cx="3732181" cy="1630632"/>
              </a:xfrm>
              <a:prstGeom prst="snip2Diag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000" b="1" i="1" smtClean="0">
                              <a:solidFill>
                                <a:srgbClr val="0000CC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4000" b="1" i="1">
                                  <a:solidFill>
                                    <a:srgbClr val="0000CC"/>
                                  </a:solidFill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ru-RU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uk-UA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ru-RU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</m:ctrlPr>
                                  </m:sSupPr>
                                  <m:e>
                                    <m:r>
                                      <a:rPr lang="uk-UA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  <m:t>у</m:t>
                                    </m:r>
                                  </m:e>
                                  <m:sup>
                                    <m:r>
                                      <a:rPr lang="uk-UA" sz="4000" b="1" i="1">
                                        <a:solidFill>
                                          <a:srgbClr val="0000CC"/>
                                        </a:solidFill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=</m:t>
                                </m:r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𝟏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х=у       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4000" b="1" i="1" dirty="0">
                  <a:solidFill>
                    <a:srgbClr val="0000CC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12" name="Прямоугольник с двумя вырезанными противолежащими углами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258" y="2086400"/>
                <a:ext cx="3732181" cy="1630632"/>
              </a:xfrm>
              <a:prstGeom prst="snip2Diag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Прямоугольник с двумя вырезанными противолежащими углами 12"/>
              <p:cNvSpPr/>
              <p:nvPr/>
            </p:nvSpPr>
            <p:spPr>
              <a:xfrm>
                <a:off x="713837" y="4293096"/>
                <a:ext cx="3409240" cy="1566636"/>
              </a:xfrm>
              <a:prstGeom prst="snip2DiagRect">
                <a:avLst/>
              </a:prstGeom>
              <a:solidFill>
                <a:srgbClr val="DDE1FF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4000" b="1" i="1" smtClean="0">
                              <a:solidFill>
                                <a:srgbClr val="0000CC"/>
                              </a:solidFill>
                            </a:rPr>
                          </m:ctrlPr>
                        </m:mPr>
                        <m:mr>
                          <m:e>
                            <m:r>
                              <a:rPr lang="uk-UA" sz="4000" b="1" i="1">
                                <a:solidFill>
                                  <a:srgbClr val="0000CC"/>
                                </a:solidFill>
                              </a:rPr>
                              <m:t>х+у=</m:t>
                            </m:r>
                            <m:r>
                              <a:rPr lang="uk-UA" sz="4000" b="1" i="1">
                                <a:solidFill>
                                  <a:srgbClr val="0000CC"/>
                                </a:solidFill>
                              </a:rPr>
                              <m:t>𝟕</m:t>
                            </m:r>
                          </m:e>
                        </m:mr>
                        <m:mr>
                          <m:e>
                            <m:r>
                              <a:rPr lang="uk-UA" sz="4000" b="1" i="1">
                                <a:solidFill>
                                  <a:srgbClr val="0000CC"/>
                                </a:solidFill>
                              </a:rPr>
                              <m:t>ху=</m:t>
                            </m:r>
                            <m:r>
                              <a:rPr lang="uk-UA" sz="4000" b="1" i="1">
                                <a:solidFill>
                                  <a:srgbClr val="0000CC"/>
                                </a:solidFill>
                              </a:rPr>
                              <m:t>𝟏𝟐</m:t>
                            </m:r>
                            <m:r>
                              <a:rPr lang="uk-UA" sz="4000" b="1" i="1">
                                <a:solidFill>
                                  <a:srgbClr val="0000CC"/>
                                </a:solidFill>
                              </a:rPr>
                              <m:t>   </m:t>
                            </m:r>
                          </m:e>
                        </m:mr>
                      </m:m>
                    </m:oMath>
                  </m:oMathPara>
                </a14:m>
                <a:endParaRPr lang="ru-RU" sz="4000" dirty="0">
                  <a:solidFill>
                    <a:prstClr val="white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13" name="Прямоугольник с двумя вырезанными противолежащими углами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37" y="4293096"/>
                <a:ext cx="3409240" cy="1566636"/>
              </a:xfrm>
              <a:prstGeom prst="snip2Diag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с двумя вырезанными противолежащими углами 13"/>
              <p:cNvSpPr/>
              <p:nvPr/>
            </p:nvSpPr>
            <p:spPr>
              <a:xfrm>
                <a:off x="4830527" y="4293096"/>
                <a:ext cx="3732181" cy="1566636"/>
              </a:xfrm>
              <a:prstGeom prst="snip2DiagRect">
                <a:avLst/>
              </a:prstGeom>
              <a:solidFill>
                <a:srgbClr val="FECEDC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000" b="1" i="1" smtClean="0">
                              <a:solidFill>
                                <a:srgbClr val="0000CC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4000" b="1" i="1">
                                  <a:solidFill>
                                    <a:srgbClr val="0000CC"/>
                                  </a:solidFill>
                                </a:rPr>
                              </m:ctrlPr>
                            </m:mPr>
                            <m:mr>
                              <m:e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х−</m:t>
                                </m:r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𝟑</m:t>
                                </m:r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у=</m:t>
                                </m:r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𝟐𝟒</m:t>
                                </m:r>
                              </m:e>
                            </m:mr>
                            <m:mr>
                              <m:e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х+у=</m:t>
                                </m:r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𝟖</m:t>
                                </m:r>
                                <m:r>
                                  <a:rPr lang="uk-UA" sz="4000" b="1" i="1">
                                    <a:solidFill>
                                      <a:srgbClr val="0000CC"/>
                                    </a:solidFill>
                                  </a:rPr>
                                  <m:t>    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4000" b="1" i="1" dirty="0">
                  <a:solidFill>
                    <a:srgbClr val="0000CC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14" name="Прямоугольник с двумя вырезанными противолежащими углами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527" y="4293096"/>
                <a:ext cx="3732181" cy="1566636"/>
              </a:xfrm>
              <a:prstGeom prst="snip2Diag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181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1053</Words>
  <Application>Microsoft Office PowerPoint</Application>
  <PresentationFormat>Экран (4:3)</PresentationFormat>
  <Paragraphs>134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16</cp:revision>
  <dcterms:created xsi:type="dcterms:W3CDTF">2012-04-21T08:45:43Z</dcterms:created>
  <dcterms:modified xsi:type="dcterms:W3CDTF">2012-04-22T09:47:10Z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1555653</vt:lpwstr>
  </property>
  <property fmtid="{D5CDD505-2E9C-101B-9397-08002B2CF9AE}" name="NXPowerLiteVersion" pid="3">
    <vt:lpwstr>D4.1.4</vt:lpwstr>
  </property>
</Properties>
</file>