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C699B-BF2A-460C-8624-1C5ED998EC56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146DE86-D0D1-42D5-B71F-3E70792AF088}">
      <dgm:prSet phldrT="[Текст]" custT="1"/>
      <dgm:spPr/>
      <dgm:t>
        <a:bodyPr/>
        <a:lstStyle/>
        <a:p>
          <a:r>
            <a:rPr lang="uk-UA" sz="1800" dirty="0" smtClean="0"/>
            <a:t>Профілактика</a:t>
          </a:r>
          <a:endParaRPr lang="ru-RU" sz="1800" dirty="0"/>
        </a:p>
      </dgm:t>
    </dgm:pt>
    <dgm:pt modelId="{2A53E55F-1716-43BB-8D44-49107B00CF3D}" type="parTrans" cxnId="{F9B20B19-D173-4BB8-829D-27E85C983672}">
      <dgm:prSet/>
      <dgm:spPr/>
      <dgm:t>
        <a:bodyPr/>
        <a:lstStyle/>
        <a:p>
          <a:endParaRPr lang="ru-RU" sz="1800"/>
        </a:p>
      </dgm:t>
    </dgm:pt>
    <dgm:pt modelId="{ADD5221A-ED9C-4FCC-9D85-105D535A2B6B}" type="sibTrans" cxnId="{F9B20B19-D173-4BB8-829D-27E85C983672}">
      <dgm:prSet/>
      <dgm:spPr/>
      <dgm:t>
        <a:bodyPr/>
        <a:lstStyle/>
        <a:p>
          <a:endParaRPr lang="ru-RU" sz="1800"/>
        </a:p>
      </dgm:t>
    </dgm:pt>
    <dgm:pt modelId="{1E4D8AC7-1031-4632-9CFB-F6EC7395B915}">
      <dgm:prSet phldrT="[Текст]" custT="1"/>
      <dgm:spPr/>
      <dgm:t>
        <a:bodyPr/>
        <a:lstStyle/>
        <a:p>
          <a:r>
            <a:rPr lang="uk-UA" sz="1800" dirty="0" smtClean="0"/>
            <a:t>Суспільна</a:t>
          </a:r>
          <a:endParaRPr lang="ru-RU" sz="1800" dirty="0"/>
        </a:p>
      </dgm:t>
    </dgm:pt>
    <dgm:pt modelId="{BE118AE5-F49A-410D-8AB7-8EA3C989ADC7}" type="parTrans" cxnId="{8331D3E8-D4B5-4CCA-A5F1-513E2EDCFB2F}">
      <dgm:prSet/>
      <dgm:spPr/>
      <dgm:t>
        <a:bodyPr/>
        <a:lstStyle/>
        <a:p>
          <a:endParaRPr lang="ru-RU" sz="1800"/>
        </a:p>
      </dgm:t>
    </dgm:pt>
    <dgm:pt modelId="{9C509035-2A05-4778-AD78-E65CC688063D}" type="sibTrans" cxnId="{8331D3E8-D4B5-4CCA-A5F1-513E2EDCFB2F}">
      <dgm:prSet/>
      <dgm:spPr/>
      <dgm:t>
        <a:bodyPr/>
        <a:lstStyle/>
        <a:p>
          <a:endParaRPr lang="ru-RU" sz="1800"/>
        </a:p>
      </dgm:t>
    </dgm:pt>
    <dgm:pt modelId="{31A14B9E-9C30-44E1-B3DF-2D8BB73DEEE5}">
      <dgm:prSet phldrT="[Текст]" custT="1"/>
      <dgm:spPr/>
      <dgm:t>
        <a:bodyPr/>
        <a:lstStyle/>
        <a:p>
          <a:r>
            <a:rPr lang="uk-UA" sz="2000" dirty="0" smtClean="0"/>
            <a:t>Індивідуальна</a:t>
          </a:r>
        </a:p>
        <a:p>
          <a:r>
            <a:rPr lang="uk-UA" sz="1400" dirty="0" smtClean="0"/>
            <a:t>передбачає дотримання правил особистої гігієни в побуті і на виробництві, громадська включає систему заходів з охорони здоров'я колективів. </a:t>
          </a:r>
          <a:endParaRPr lang="ru-RU" sz="1400" dirty="0"/>
        </a:p>
      </dgm:t>
    </dgm:pt>
    <dgm:pt modelId="{B043170A-A0FA-401F-A5EE-96AE995837AE}" type="parTrans" cxnId="{4F87B092-09E8-4F71-8159-22EAE3B0E59F}">
      <dgm:prSet/>
      <dgm:spPr/>
      <dgm:t>
        <a:bodyPr/>
        <a:lstStyle/>
        <a:p>
          <a:endParaRPr lang="ru-RU" sz="1800"/>
        </a:p>
      </dgm:t>
    </dgm:pt>
    <dgm:pt modelId="{9362319F-0025-4223-84BC-B9554488B4E7}" type="sibTrans" cxnId="{4F87B092-09E8-4F71-8159-22EAE3B0E59F}">
      <dgm:prSet/>
      <dgm:spPr/>
      <dgm:t>
        <a:bodyPr/>
        <a:lstStyle/>
        <a:p>
          <a:endParaRPr lang="ru-RU" sz="1800"/>
        </a:p>
      </dgm:t>
    </dgm:pt>
    <dgm:pt modelId="{7478DB31-23D6-41FE-A31B-A722E7BE6BA7}" type="pres">
      <dgm:prSet presAssocID="{FE9C699B-BF2A-460C-8624-1C5ED998EC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D244A6-FDB7-46ED-9941-D4ED2A9324F1}" type="pres">
      <dgm:prSet presAssocID="{1146DE86-D0D1-42D5-B71F-3E70792AF088}" presName="hierRoot1" presStyleCnt="0"/>
      <dgm:spPr/>
    </dgm:pt>
    <dgm:pt modelId="{800819D9-6A84-4B83-AFC7-6948AD9A9A06}" type="pres">
      <dgm:prSet presAssocID="{1146DE86-D0D1-42D5-B71F-3E70792AF088}" presName="composite" presStyleCnt="0"/>
      <dgm:spPr/>
    </dgm:pt>
    <dgm:pt modelId="{553263A4-DCD5-460D-9ECF-EA42EAFDB92B}" type="pres">
      <dgm:prSet presAssocID="{1146DE86-D0D1-42D5-B71F-3E70792AF088}" presName="background" presStyleLbl="node0" presStyleIdx="0" presStyleCnt="1"/>
      <dgm:spPr/>
    </dgm:pt>
    <dgm:pt modelId="{B3D8A39A-1FF3-4378-BD3B-F9EA4E5D558E}" type="pres">
      <dgm:prSet presAssocID="{1146DE86-D0D1-42D5-B71F-3E70792AF088}" presName="text" presStyleLbl="fgAcc0" presStyleIdx="0" presStyleCnt="1">
        <dgm:presLayoutVars>
          <dgm:chPref val="3"/>
        </dgm:presLayoutVars>
      </dgm:prSet>
      <dgm:spPr/>
    </dgm:pt>
    <dgm:pt modelId="{FFC0E158-01D4-4109-898E-B8A90E8F0DF2}" type="pres">
      <dgm:prSet presAssocID="{1146DE86-D0D1-42D5-B71F-3E70792AF088}" presName="hierChild2" presStyleCnt="0"/>
      <dgm:spPr/>
    </dgm:pt>
    <dgm:pt modelId="{77ED836A-E7CB-4687-B443-0A8A1E3C942C}" type="pres">
      <dgm:prSet presAssocID="{BE118AE5-F49A-410D-8AB7-8EA3C989ADC7}" presName="Name10" presStyleLbl="parChTrans1D2" presStyleIdx="0" presStyleCnt="2"/>
      <dgm:spPr/>
    </dgm:pt>
    <dgm:pt modelId="{3A6FE8FE-E38C-41F3-A9D0-56012B7BABBF}" type="pres">
      <dgm:prSet presAssocID="{1E4D8AC7-1031-4632-9CFB-F6EC7395B915}" presName="hierRoot2" presStyleCnt="0"/>
      <dgm:spPr/>
    </dgm:pt>
    <dgm:pt modelId="{FB246366-88FB-4950-81B2-40CC3F639DC9}" type="pres">
      <dgm:prSet presAssocID="{1E4D8AC7-1031-4632-9CFB-F6EC7395B915}" presName="composite2" presStyleCnt="0"/>
      <dgm:spPr/>
    </dgm:pt>
    <dgm:pt modelId="{1E901C49-C5DB-4309-BE55-21C19DBC1601}" type="pres">
      <dgm:prSet presAssocID="{1E4D8AC7-1031-4632-9CFB-F6EC7395B915}" presName="background2" presStyleLbl="node2" presStyleIdx="0" presStyleCnt="2"/>
      <dgm:spPr/>
    </dgm:pt>
    <dgm:pt modelId="{38ECCAD6-EB07-4C9D-94C9-AAE1A7F942EE}" type="pres">
      <dgm:prSet presAssocID="{1E4D8AC7-1031-4632-9CFB-F6EC7395B915}" presName="text2" presStyleLbl="fgAcc2" presStyleIdx="0" presStyleCnt="2">
        <dgm:presLayoutVars>
          <dgm:chPref val="3"/>
        </dgm:presLayoutVars>
      </dgm:prSet>
      <dgm:spPr/>
    </dgm:pt>
    <dgm:pt modelId="{ED854CC6-14A0-4A90-95E7-63E45EAD7BB1}" type="pres">
      <dgm:prSet presAssocID="{1E4D8AC7-1031-4632-9CFB-F6EC7395B915}" presName="hierChild3" presStyleCnt="0"/>
      <dgm:spPr/>
    </dgm:pt>
    <dgm:pt modelId="{8B13C04D-BAD6-4EE5-97E4-C09C62110D2E}" type="pres">
      <dgm:prSet presAssocID="{B043170A-A0FA-401F-A5EE-96AE995837AE}" presName="Name10" presStyleLbl="parChTrans1D2" presStyleIdx="1" presStyleCnt="2"/>
      <dgm:spPr/>
    </dgm:pt>
    <dgm:pt modelId="{48A7DF4D-B0C3-4AAF-98C5-BD0D44528683}" type="pres">
      <dgm:prSet presAssocID="{31A14B9E-9C30-44E1-B3DF-2D8BB73DEEE5}" presName="hierRoot2" presStyleCnt="0"/>
      <dgm:spPr/>
    </dgm:pt>
    <dgm:pt modelId="{A16115F7-9523-4BDC-8DB6-130E522564E2}" type="pres">
      <dgm:prSet presAssocID="{31A14B9E-9C30-44E1-B3DF-2D8BB73DEEE5}" presName="composite2" presStyleCnt="0"/>
      <dgm:spPr/>
    </dgm:pt>
    <dgm:pt modelId="{A154B553-DD0A-4E65-ABAE-C94757FA3D85}" type="pres">
      <dgm:prSet presAssocID="{31A14B9E-9C30-44E1-B3DF-2D8BB73DEEE5}" presName="background2" presStyleLbl="node2" presStyleIdx="1" presStyleCnt="2"/>
      <dgm:spPr/>
    </dgm:pt>
    <dgm:pt modelId="{DEACE6E2-8060-45C7-AACE-BA485E9CC003}" type="pres">
      <dgm:prSet presAssocID="{31A14B9E-9C30-44E1-B3DF-2D8BB73DEEE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46AB2-69CF-4A83-B9E7-F43CB920F05B}" type="pres">
      <dgm:prSet presAssocID="{31A14B9E-9C30-44E1-B3DF-2D8BB73DEEE5}" presName="hierChild3" presStyleCnt="0"/>
      <dgm:spPr/>
    </dgm:pt>
  </dgm:ptLst>
  <dgm:cxnLst>
    <dgm:cxn modelId="{BA4211E0-DB6A-424D-BB2E-1EF345EA575D}" type="presOf" srcId="{1146DE86-D0D1-42D5-B71F-3E70792AF088}" destId="{B3D8A39A-1FF3-4378-BD3B-F9EA4E5D558E}" srcOrd="0" destOrd="0" presId="urn:microsoft.com/office/officeart/2005/8/layout/hierarchy1"/>
    <dgm:cxn modelId="{F9B20B19-D173-4BB8-829D-27E85C983672}" srcId="{FE9C699B-BF2A-460C-8624-1C5ED998EC56}" destId="{1146DE86-D0D1-42D5-B71F-3E70792AF088}" srcOrd="0" destOrd="0" parTransId="{2A53E55F-1716-43BB-8D44-49107B00CF3D}" sibTransId="{ADD5221A-ED9C-4FCC-9D85-105D535A2B6B}"/>
    <dgm:cxn modelId="{858E37C9-1023-4505-A58C-B5F1C51376E7}" type="presOf" srcId="{31A14B9E-9C30-44E1-B3DF-2D8BB73DEEE5}" destId="{DEACE6E2-8060-45C7-AACE-BA485E9CC003}" srcOrd="0" destOrd="0" presId="urn:microsoft.com/office/officeart/2005/8/layout/hierarchy1"/>
    <dgm:cxn modelId="{3A339581-25CB-4AA7-8D9A-2C762A7A1C02}" type="presOf" srcId="{B043170A-A0FA-401F-A5EE-96AE995837AE}" destId="{8B13C04D-BAD6-4EE5-97E4-C09C62110D2E}" srcOrd="0" destOrd="0" presId="urn:microsoft.com/office/officeart/2005/8/layout/hierarchy1"/>
    <dgm:cxn modelId="{8331D3E8-D4B5-4CCA-A5F1-513E2EDCFB2F}" srcId="{1146DE86-D0D1-42D5-B71F-3E70792AF088}" destId="{1E4D8AC7-1031-4632-9CFB-F6EC7395B915}" srcOrd="0" destOrd="0" parTransId="{BE118AE5-F49A-410D-8AB7-8EA3C989ADC7}" sibTransId="{9C509035-2A05-4778-AD78-E65CC688063D}"/>
    <dgm:cxn modelId="{DBE3C937-AAC0-4416-849E-DF9B78446E12}" type="presOf" srcId="{1E4D8AC7-1031-4632-9CFB-F6EC7395B915}" destId="{38ECCAD6-EB07-4C9D-94C9-AAE1A7F942EE}" srcOrd="0" destOrd="0" presId="urn:microsoft.com/office/officeart/2005/8/layout/hierarchy1"/>
    <dgm:cxn modelId="{C3F09FF2-4D17-4024-8198-E2B55E6E4132}" type="presOf" srcId="{BE118AE5-F49A-410D-8AB7-8EA3C989ADC7}" destId="{77ED836A-E7CB-4687-B443-0A8A1E3C942C}" srcOrd="0" destOrd="0" presId="urn:microsoft.com/office/officeart/2005/8/layout/hierarchy1"/>
    <dgm:cxn modelId="{4F87B092-09E8-4F71-8159-22EAE3B0E59F}" srcId="{1146DE86-D0D1-42D5-B71F-3E70792AF088}" destId="{31A14B9E-9C30-44E1-B3DF-2D8BB73DEEE5}" srcOrd="1" destOrd="0" parTransId="{B043170A-A0FA-401F-A5EE-96AE995837AE}" sibTransId="{9362319F-0025-4223-84BC-B9554488B4E7}"/>
    <dgm:cxn modelId="{A8E9A2BA-66FD-4271-AE42-2D756538811B}" type="presOf" srcId="{FE9C699B-BF2A-460C-8624-1C5ED998EC56}" destId="{7478DB31-23D6-41FE-A31B-A722E7BE6BA7}" srcOrd="0" destOrd="0" presId="urn:microsoft.com/office/officeart/2005/8/layout/hierarchy1"/>
    <dgm:cxn modelId="{2F7C5BA5-F031-40E8-B100-16862D53B20B}" type="presParOf" srcId="{7478DB31-23D6-41FE-A31B-A722E7BE6BA7}" destId="{51D244A6-FDB7-46ED-9941-D4ED2A9324F1}" srcOrd="0" destOrd="0" presId="urn:microsoft.com/office/officeart/2005/8/layout/hierarchy1"/>
    <dgm:cxn modelId="{755C3A06-8BBC-4580-93EC-C8A53F3A74F5}" type="presParOf" srcId="{51D244A6-FDB7-46ED-9941-D4ED2A9324F1}" destId="{800819D9-6A84-4B83-AFC7-6948AD9A9A06}" srcOrd="0" destOrd="0" presId="urn:microsoft.com/office/officeart/2005/8/layout/hierarchy1"/>
    <dgm:cxn modelId="{CB68DCD4-E4A0-4EE8-8EF2-1130A1113CF7}" type="presParOf" srcId="{800819D9-6A84-4B83-AFC7-6948AD9A9A06}" destId="{553263A4-DCD5-460D-9ECF-EA42EAFDB92B}" srcOrd="0" destOrd="0" presId="urn:microsoft.com/office/officeart/2005/8/layout/hierarchy1"/>
    <dgm:cxn modelId="{2DB43DE7-F671-45FA-B763-BEE443E9E975}" type="presParOf" srcId="{800819D9-6A84-4B83-AFC7-6948AD9A9A06}" destId="{B3D8A39A-1FF3-4378-BD3B-F9EA4E5D558E}" srcOrd="1" destOrd="0" presId="urn:microsoft.com/office/officeart/2005/8/layout/hierarchy1"/>
    <dgm:cxn modelId="{BEB7B105-C6CB-4B39-9D1F-1BC5A57F3D25}" type="presParOf" srcId="{51D244A6-FDB7-46ED-9941-D4ED2A9324F1}" destId="{FFC0E158-01D4-4109-898E-B8A90E8F0DF2}" srcOrd="1" destOrd="0" presId="urn:microsoft.com/office/officeart/2005/8/layout/hierarchy1"/>
    <dgm:cxn modelId="{FC494EC8-3188-4B41-8BE3-2C542DB10A9A}" type="presParOf" srcId="{FFC0E158-01D4-4109-898E-B8A90E8F0DF2}" destId="{77ED836A-E7CB-4687-B443-0A8A1E3C942C}" srcOrd="0" destOrd="0" presId="urn:microsoft.com/office/officeart/2005/8/layout/hierarchy1"/>
    <dgm:cxn modelId="{F9437293-EFF6-4559-95B6-B77C81554FDE}" type="presParOf" srcId="{FFC0E158-01D4-4109-898E-B8A90E8F0DF2}" destId="{3A6FE8FE-E38C-41F3-A9D0-56012B7BABBF}" srcOrd="1" destOrd="0" presId="urn:microsoft.com/office/officeart/2005/8/layout/hierarchy1"/>
    <dgm:cxn modelId="{070A6AE1-D5C4-4FEE-9318-C9A2D69E389F}" type="presParOf" srcId="{3A6FE8FE-E38C-41F3-A9D0-56012B7BABBF}" destId="{FB246366-88FB-4950-81B2-40CC3F639DC9}" srcOrd="0" destOrd="0" presId="urn:microsoft.com/office/officeart/2005/8/layout/hierarchy1"/>
    <dgm:cxn modelId="{D22C0302-FF73-4F10-B35D-50AB36A315DD}" type="presParOf" srcId="{FB246366-88FB-4950-81B2-40CC3F639DC9}" destId="{1E901C49-C5DB-4309-BE55-21C19DBC1601}" srcOrd="0" destOrd="0" presId="urn:microsoft.com/office/officeart/2005/8/layout/hierarchy1"/>
    <dgm:cxn modelId="{97B82E7E-C69C-4075-9D4E-9C47BAC2C5E4}" type="presParOf" srcId="{FB246366-88FB-4950-81B2-40CC3F639DC9}" destId="{38ECCAD6-EB07-4C9D-94C9-AAE1A7F942EE}" srcOrd="1" destOrd="0" presId="urn:microsoft.com/office/officeart/2005/8/layout/hierarchy1"/>
    <dgm:cxn modelId="{61E3603B-10E1-41C7-AC4C-39632448B603}" type="presParOf" srcId="{3A6FE8FE-E38C-41F3-A9D0-56012B7BABBF}" destId="{ED854CC6-14A0-4A90-95E7-63E45EAD7BB1}" srcOrd="1" destOrd="0" presId="urn:microsoft.com/office/officeart/2005/8/layout/hierarchy1"/>
    <dgm:cxn modelId="{A4219E31-1561-43EC-85DA-D457E51AAEE4}" type="presParOf" srcId="{FFC0E158-01D4-4109-898E-B8A90E8F0DF2}" destId="{8B13C04D-BAD6-4EE5-97E4-C09C62110D2E}" srcOrd="2" destOrd="0" presId="urn:microsoft.com/office/officeart/2005/8/layout/hierarchy1"/>
    <dgm:cxn modelId="{75492426-DFFE-4D97-B167-9419AED2E95B}" type="presParOf" srcId="{FFC0E158-01D4-4109-898E-B8A90E8F0DF2}" destId="{48A7DF4D-B0C3-4AAF-98C5-BD0D44528683}" srcOrd="3" destOrd="0" presId="urn:microsoft.com/office/officeart/2005/8/layout/hierarchy1"/>
    <dgm:cxn modelId="{5D7DB351-EEEF-4FF2-8597-1BA4A3D7B4CD}" type="presParOf" srcId="{48A7DF4D-B0C3-4AAF-98C5-BD0D44528683}" destId="{A16115F7-9523-4BDC-8DB6-130E522564E2}" srcOrd="0" destOrd="0" presId="urn:microsoft.com/office/officeart/2005/8/layout/hierarchy1"/>
    <dgm:cxn modelId="{44BC14D9-7B0A-4DA0-BFE2-F4ABDE33C3FD}" type="presParOf" srcId="{A16115F7-9523-4BDC-8DB6-130E522564E2}" destId="{A154B553-DD0A-4E65-ABAE-C94757FA3D85}" srcOrd="0" destOrd="0" presId="urn:microsoft.com/office/officeart/2005/8/layout/hierarchy1"/>
    <dgm:cxn modelId="{68E795E0-7146-411E-AE83-8E45F9BE1403}" type="presParOf" srcId="{A16115F7-9523-4BDC-8DB6-130E522564E2}" destId="{DEACE6E2-8060-45C7-AACE-BA485E9CC003}" srcOrd="1" destOrd="0" presId="urn:microsoft.com/office/officeart/2005/8/layout/hierarchy1"/>
    <dgm:cxn modelId="{0C1F7908-9585-46B2-8C6F-60B4D4E1E245}" type="presParOf" srcId="{48A7DF4D-B0C3-4AAF-98C5-BD0D44528683}" destId="{3C646AB2-69CF-4A83-B9E7-F43CB920F05B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E81DC-A316-4F88-83DD-4F8C98014F7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611D9A40-7F4B-4631-BAAB-8A4EF86EC0F0}">
      <dgm:prSet/>
      <dgm:spPr/>
      <dgm:t>
        <a:bodyPr/>
        <a:lstStyle/>
        <a:p>
          <a:r>
            <a:rPr lang="uk-UA" dirty="0" smtClean="0"/>
            <a:t>Первинна профілактика</a:t>
          </a:r>
          <a:endParaRPr lang="uk-UA" dirty="0"/>
        </a:p>
      </dgm:t>
    </dgm:pt>
    <dgm:pt modelId="{FC3E25B4-AEC2-4C7A-863F-3E7E56C9E331}" type="parTrans" cxnId="{D7F0A998-852F-472D-8158-FC75C3F0D291}">
      <dgm:prSet/>
      <dgm:spPr/>
      <dgm:t>
        <a:bodyPr/>
        <a:lstStyle/>
        <a:p>
          <a:endParaRPr lang="uk-UA"/>
        </a:p>
      </dgm:t>
    </dgm:pt>
    <dgm:pt modelId="{3E89C15D-A44E-4FD4-A538-3B468D78352B}" type="sibTrans" cxnId="{D7F0A998-852F-472D-8158-FC75C3F0D291}">
      <dgm:prSet/>
      <dgm:spPr/>
      <dgm:t>
        <a:bodyPr/>
        <a:lstStyle/>
        <a:p>
          <a:endParaRPr lang="uk-UA"/>
        </a:p>
      </dgm:t>
    </dgm:pt>
    <dgm:pt modelId="{5EBEE2F0-F0A9-4511-8D46-718F712286EA}">
      <dgm:prSet/>
      <dgm:spPr/>
      <dgm:t>
        <a:bodyPr/>
        <a:lstStyle/>
        <a:p>
          <a:r>
            <a:rPr lang="uk-UA" dirty="0" smtClean="0"/>
            <a:t>Вторинна профілактика</a:t>
          </a:r>
          <a:endParaRPr lang="uk-UA" dirty="0"/>
        </a:p>
      </dgm:t>
    </dgm:pt>
    <dgm:pt modelId="{A4FD3C81-42D1-4BD4-8615-2F03D1540B52}" type="parTrans" cxnId="{3BCBEB5D-8B16-40B7-A507-104E2628A913}">
      <dgm:prSet/>
      <dgm:spPr/>
      <dgm:t>
        <a:bodyPr/>
        <a:lstStyle/>
        <a:p>
          <a:endParaRPr lang="uk-UA"/>
        </a:p>
      </dgm:t>
    </dgm:pt>
    <dgm:pt modelId="{C57DCBF7-A4A8-437C-B5B4-184CAC2E54C4}" type="sibTrans" cxnId="{3BCBEB5D-8B16-40B7-A507-104E2628A913}">
      <dgm:prSet/>
      <dgm:spPr/>
      <dgm:t>
        <a:bodyPr/>
        <a:lstStyle/>
        <a:p>
          <a:endParaRPr lang="uk-UA"/>
        </a:p>
      </dgm:t>
    </dgm:pt>
    <dgm:pt modelId="{D5190CB1-6872-44C9-8136-CBC274401EA7}">
      <dgm:prSet/>
      <dgm:spPr/>
      <dgm:t>
        <a:bodyPr/>
        <a:lstStyle/>
        <a:p>
          <a:r>
            <a:rPr lang="uk-UA" dirty="0" smtClean="0"/>
            <a:t>Третинна профілактика</a:t>
          </a:r>
          <a:endParaRPr lang="uk-UA" dirty="0"/>
        </a:p>
      </dgm:t>
    </dgm:pt>
    <dgm:pt modelId="{D9C32EFD-C6DA-4CAA-8460-5B60B0CD7984}" type="parTrans" cxnId="{72F7DF9B-71EA-4BC2-9D46-891144CAFE14}">
      <dgm:prSet/>
      <dgm:spPr/>
      <dgm:t>
        <a:bodyPr/>
        <a:lstStyle/>
        <a:p>
          <a:endParaRPr lang="uk-UA"/>
        </a:p>
      </dgm:t>
    </dgm:pt>
    <dgm:pt modelId="{73803CC1-716B-4540-A89C-9C539F3AB735}" type="sibTrans" cxnId="{72F7DF9B-71EA-4BC2-9D46-891144CAFE14}">
      <dgm:prSet/>
      <dgm:spPr/>
      <dgm:t>
        <a:bodyPr/>
        <a:lstStyle/>
        <a:p>
          <a:endParaRPr lang="uk-UA"/>
        </a:p>
      </dgm:t>
    </dgm:pt>
    <dgm:pt modelId="{39B02F01-3E42-4F7C-82A2-8F9C00AAC3E6}" type="pres">
      <dgm:prSet presAssocID="{B8CE81DC-A316-4F88-83DD-4F8C98014F78}" presName="linearFlow" presStyleCnt="0">
        <dgm:presLayoutVars>
          <dgm:dir/>
          <dgm:resizeHandles val="exact"/>
        </dgm:presLayoutVars>
      </dgm:prSet>
      <dgm:spPr/>
    </dgm:pt>
    <dgm:pt modelId="{F2524E33-0316-4BAF-AC15-882D0F7FDBDC}" type="pres">
      <dgm:prSet presAssocID="{611D9A40-7F4B-4631-BAAB-8A4EF86EC0F0}" presName="composite" presStyleCnt="0"/>
      <dgm:spPr/>
    </dgm:pt>
    <dgm:pt modelId="{54088896-71BF-40B2-B681-77C886656841}" type="pres">
      <dgm:prSet presAssocID="{611D9A40-7F4B-4631-BAAB-8A4EF86EC0F0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</dgm:pt>
    <dgm:pt modelId="{F828BD89-56AB-419D-95F3-8F4E0A0D46B8}" type="pres">
      <dgm:prSet presAssocID="{611D9A40-7F4B-4631-BAAB-8A4EF86EC0F0}" presName="txShp" presStyleLbl="node1" presStyleIdx="0" presStyleCnt="3" custLinFactNeighborX="133" custLinFactNeighborY="-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D783B0-EB81-4D21-9276-E9427953E1A2}" type="pres">
      <dgm:prSet presAssocID="{3E89C15D-A44E-4FD4-A538-3B468D78352B}" presName="spacing" presStyleCnt="0"/>
      <dgm:spPr/>
    </dgm:pt>
    <dgm:pt modelId="{A19CBE0B-8CD5-486E-970F-1E6E898C9FE4}" type="pres">
      <dgm:prSet presAssocID="{5EBEE2F0-F0A9-4511-8D46-718F712286EA}" presName="composite" presStyleCnt="0"/>
      <dgm:spPr/>
    </dgm:pt>
    <dgm:pt modelId="{D39A89EC-F075-413C-8863-90CFAF53A7D5}" type="pres">
      <dgm:prSet presAssocID="{5EBEE2F0-F0A9-4511-8D46-718F712286E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BF91E99-73E5-4D41-ABF5-269BFB735930}" type="pres">
      <dgm:prSet presAssocID="{5EBEE2F0-F0A9-4511-8D46-718F712286E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1B85AD-EA20-4F56-9F86-AFA3DF66C8A1}" type="pres">
      <dgm:prSet presAssocID="{C57DCBF7-A4A8-437C-B5B4-184CAC2E54C4}" presName="spacing" presStyleCnt="0"/>
      <dgm:spPr/>
    </dgm:pt>
    <dgm:pt modelId="{ECC9C2E4-D4BE-4C0F-B5A1-5EC01ED693F7}" type="pres">
      <dgm:prSet presAssocID="{D5190CB1-6872-44C9-8136-CBC274401EA7}" presName="composite" presStyleCnt="0"/>
      <dgm:spPr/>
    </dgm:pt>
    <dgm:pt modelId="{C5869CD2-8418-4444-B9B4-F896632662EC}" type="pres">
      <dgm:prSet presAssocID="{D5190CB1-6872-44C9-8136-CBC274401EA7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AC2DC7BA-5880-4193-A18A-943B5779B863}" type="pres">
      <dgm:prSet presAssocID="{D5190CB1-6872-44C9-8136-CBC274401EA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A63E3B5-AFCE-44CD-8DD6-D1794249CC18}" type="presOf" srcId="{B8CE81DC-A316-4F88-83DD-4F8C98014F78}" destId="{39B02F01-3E42-4F7C-82A2-8F9C00AAC3E6}" srcOrd="0" destOrd="0" presId="urn:microsoft.com/office/officeart/2005/8/layout/vList3#1"/>
    <dgm:cxn modelId="{9D711374-1D86-48AB-8B93-8F86F214306D}" type="presOf" srcId="{5EBEE2F0-F0A9-4511-8D46-718F712286EA}" destId="{EBF91E99-73E5-4D41-ABF5-269BFB735930}" srcOrd="0" destOrd="0" presId="urn:microsoft.com/office/officeart/2005/8/layout/vList3#1"/>
    <dgm:cxn modelId="{DF990EB4-7EE8-4717-9E89-9B8CB37E9CF3}" type="presOf" srcId="{611D9A40-7F4B-4631-BAAB-8A4EF86EC0F0}" destId="{F828BD89-56AB-419D-95F3-8F4E0A0D46B8}" srcOrd="0" destOrd="0" presId="urn:microsoft.com/office/officeart/2005/8/layout/vList3#1"/>
    <dgm:cxn modelId="{72F7DF9B-71EA-4BC2-9D46-891144CAFE14}" srcId="{B8CE81DC-A316-4F88-83DD-4F8C98014F78}" destId="{D5190CB1-6872-44C9-8136-CBC274401EA7}" srcOrd="2" destOrd="0" parTransId="{D9C32EFD-C6DA-4CAA-8460-5B60B0CD7984}" sibTransId="{73803CC1-716B-4540-A89C-9C539F3AB735}"/>
    <dgm:cxn modelId="{3BCBEB5D-8B16-40B7-A507-104E2628A913}" srcId="{B8CE81DC-A316-4F88-83DD-4F8C98014F78}" destId="{5EBEE2F0-F0A9-4511-8D46-718F712286EA}" srcOrd="1" destOrd="0" parTransId="{A4FD3C81-42D1-4BD4-8615-2F03D1540B52}" sibTransId="{C57DCBF7-A4A8-437C-B5B4-184CAC2E54C4}"/>
    <dgm:cxn modelId="{CE90B38F-C6EB-49C4-A76D-E3BB67DF34E6}" type="presOf" srcId="{D5190CB1-6872-44C9-8136-CBC274401EA7}" destId="{AC2DC7BA-5880-4193-A18A-943B5779B863}" srcOrd="0" destOrd="0" presId="urn:microsoft.com/office/officeart/2005/8/layout/vList3#1"/>
    <dgm:cxn modelId="{D7F0A998-852F-472D-8158-FC75C3F0D291}" srcId="{B8CE81DC-A316-4F88-83DD-4F8C98014F78}" destId="{611D9A40-7F4B-4631-BAAB-8A4EF86EC0F0}" srcOrd="0" destOrd="0" parTransId="{FC3E25B4-AEC2-4C7A-863F-3E7E56C9E331}" sibTransId="{3E89C15D-A44E-4FD4-A538-3B468D78352B}"/>
    <dgm:cxn modelId="{6FCBB484-4635-411B-9479-54BC702D8AB4}" type="presParOf" srcId="{39B02F01-3E42-4F7C-82A2-8F9C00AAC3E6}" destId="{F2524E33-0316-4BAF-AC15-882D0F7FDBDC}" srcOrd="0" destOrd="0" presId="urn:microsoft.com/office/officeart/2005/8/layout/vList3#1"/>
    <dgm:cxn modelId="{0426713C-077A-4E51-B562-4E0D4CFC82B9}" type="presParOf" srcId="{F2524E33-0316-4BAF-AC15-882D0F7FDBDC}" destId="{54088896-71BF-40B2-B681-77C886656841}" srcOrd="0" destOrd="0" presId="urn:microsoft.com/office/officeart/2005/8/layout/vList3#1"/>
    <dgm:cxn modelId="{15F13D47-F2C4-4CF0-B14D-5A815AB9E48A}" type="presParOf" srcId="{F2524E33-0316-4BAF-AC15-882D0F7FDBDC}" destId="{F828BD89-56AB-419D-95F3-8F4E0A0D46B8}" srcOrd="1" destOrd="0" presId="urn:microsoft.com/office/officeart/2005/8/layout/vList3#1"/>
    <dgm:cxn modelId="{290CDF87-AB38-4F2D-A2CC-EF63C1BA5137}" type="presParOf" srcId="{39B02F01-3E42-4F7C-82A2-8F9C00AAC3E6}" destId="{50D783B0-EB81-4D21-9276-E9427953E1A2}" srcOrd="1" destOrd="0" presId="urn:microsoft.com/office/officeart/2005/8/layout/vList3#1"/>
    <dgm:cxn modelId="{001A0C26-2317-4F56-9205-AAA77B9583C4}" type="presParOf" srcId="{39B02F01-3E42-4F7C-82A2-8F9C00AAC3E6}" destId="{A19CBE0B-8CD5-486E-970F-1E6E898C9FE4}" srcOrd="2" destOrd="0" presId="urn:microsoft.com/office/officeart/2005/8/layout/vList3#1"/>
    <dgm:cxn modelId="{90334A09-1605-466F-B4AA-7E004BD53C0C}" type="presParOf" srcId="{A19CBE0B-8CD5-486E-970F-1E6E898C9FE4}" destId="{D39A89EC-F075-413C-8863-90CFAF53A7D5}" srcOrd="0" destOrd="0" presId="urn:microsoft.com/office/officeart/2005/8/layout/vList3#1"/>
    <dgm:cxn modelId="{57C3E2B4-145B-486B-B2C9-4AB3F227C89C}" type="presParOf" srcId="{A19CBE0B-8CD5-486E-970F-1E6E898C9FE4}" destId="{EBF91E99-73E5-4D41-ABF5-269BFB735930}" srcOrd="1" destOrd="0" presId="urn:microsoft.com/office/officeart/2005/8/layout/vList3#1"/>
    <dgm:cxn modelId="{F1A44A27-7402-4370-A91E-67F356BF9653}" type="presParOf" srcId="{39B02F01-3E42-4F7C-82A2-8F9C00AAC3E6}" destId="{011B85AD-EA20-4F56-9F86-AFA3DF66C8A1}" srcOrd="3" destOrd="0" presId="urn:microsoft.com/office/officeart/2005/8/layout/vList3#1"/>
    <dgm:cxn modelId="{6509857B-1A37-468C-BBF9-E37747FB1F49}" type="presParOf" srcId="{39B02F01-3E42-4F7C-82A2-8F9C00AAC3E6}" destId="{ECC9C2E4-D4BE-4C0F-B5A1-5EC01ED693F7}" srcOrd="4" destOrd="0" presId="urn:microsoft.com/office/officeart/2005/8/layout/vList3#1"/>
    <dgm:cxn modelId="{AF165A48-4FB9-4BF2-89C3-E79A6A63C683}" type="presParOf" srcId="{ECC9C2E4-D4BE-4C0F-B5A1-5EC01ED693F7}" destId="{C5869CD2-8418-4444-B9B4-F896632662EC}" srcOrd="0" destOrd="0" presId="urn:microsoft.com/office/officeart/2005/8/layout/vList3#1"/>
    <dgm:cxn modelId="{4478ED85-2F37-4679-99F0-0A0647D9D38B}" type="presParOf" srcId="{ECC9C2E4-D4BE-4C0F-B5A1-5EC01ED693F7}" destId="{AC2DC7BA-5880-4193-A18A-943B5779B863}" srcOrd="1" destOrd="0" presId="urn:microsoft.com/office/officeart/2005/8/layout/vList3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Профілактика інфекційних захворювань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611607"/>
            <a:ext cx="4314828" cy="119970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Підготувала учениця 11-А класу Бойко Наталія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90482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Інфекція</a:t>
            </a:r>
            <a:r>
              <a:rPr lang="ru-RU" sz="1800" dirty="0" smtClean="0"/>
              <a:t> - </a:t>
            </a:r>
            <a:r>
              <a:rPr lang="ru-RU" sz="1800" dirty="0" err="1" smtClean="0"/>
              <a:t>боротьба</a:t>
            </a:r>
            <a:r>
              <a:rPr lang="ru-RU" sz="1800" dirty="0" smtClean="0"/>
              <a:t> </a:t>
            </a:r>
            <a:r>
              <a:rPr lang="ru-RU" sz="1800" dirty="0" err="1" smtClean="0"/>
              <a:t>між</a:t>
            </a:r>
            <a:r>
              <a:rPr lang="ru-RU" sz="1800" dirty="0" smtClean="0"/>
              <a:t> </a:t>
            </a:r>
            <a:r>
              <a:rPr lang="ru-RU" sz="1800" dirty="0" err="1" smtClean="0"/>
              <a:t>двома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організмами</a:t>
            </a:r>
            <a:r>
              <a:rPr lang="ru-RU" sz="1800" dirty="0" smtClean="0"/>
              <a:t>: </a:t>
            </a:r>
            <a:r>
              <a:rPr lang="ru-RU" sz="1800" dirty="0" err="1" smtClean="0"/>
              <a:t>збудником</a:t>
            </a:r>
            <a:r>
              <a:rPr lang="ru-RU" sz="1800" dirty="0" smtClean="0"/>
              <a:t> (</a:t>
            </a:r>
            <a:r>
              <a:rPr lang="ru-RU" sz="1800" dirty="0" err="1" smtClean="0"/>
              <a:t>бактерія</a:t>
            </a:r>
            <a:r>
              <a:rPr lang="ru-RU" sz="1800" dirty="0" smtClean="0"/>
              <a:t>, </a:t>
            </a:r>
            <a:r>
              <a:rPr lang="ru-RU" sz="1800" dirty="0" err="1" smtClean="0"/>
              <a:t>вірус</a:t>
            </a:r>
            <a:r>
              <a:rPr lang="ru-RU" sz="1800" dirty="0" smtClean="0"/>
              <a:t>)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людиною</a:t>
            </a:r>
            <a:r>
              <a:rPr lang="ru-RU" sz="1800" dirty="0" smtClean="0"/>
              <a:t>.</a:t>
            </a:r>
          </a:p>
          <a:p>
            <a:r>
              <a:rPr lang="uk-UA" sz="1800" dirty="0" smtClean="0"/>
              <a:t>Профілактика (</a:t>
            </a:r>
            <a:r>
              <a:rPr lang="en-US" sz="1800" dirty="0" err="1" smtClean="0"/>
              <a:t>prophylaktikos</a:t>
            </a:r>
            <a:r>
              <a:rPr lang="en-US" sz="1800" dirty="0" smtClean="0"/>
              <a:t> - </a:t>
            </a:r>
            <a:r>
              <a:rPr lang="uk-UA" sz="1800" dirty="0" smtClean="0"/>
              <a:t>запобіжний) - термін, що означає комплекс різного роду заходів, спрямованих на попередження будь-якого явища та / або усунення факторів ризику.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ofi-forex.org/system/news/A03-3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214686"/>
            <a:ext cx="5000660" cy="3147104"/>
          </a:xfrm>
          <a:prstGeom prst="rect">
            <a:avLst/>
          </a:prstGeom>
          <a:noFill/>
        </p:spPr>
      </p:pic>
      <p:pic>
        <p:nvPicPr>
          <p:cNvPr id="1028" name="Picture 4" descr="http://nmsk.dp.ua/timthumb.php?src=http://nmsk.dp.ua/uploads/posts/2009-04/1238746478_20080321-15-vakz.jpg&amp;w=431&amp;h=217&amp;zc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3071834" cy="1546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14290"/>
          <a:ext cx="800105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285729"/>
            <a:ext cx="8229600" cy="285752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Заходи щодо профілактики інфекційних захворювань можна умовно розділити на дві великі групи - </a:t>
            </a:r>
            <a:r>
              <a:rPr lang="uk-UA" sz="1800" u="sng" dirty="0" smtClean="0"/>
              <a:t>загальні</a:t>
            </a:r>
            <a:r>
              <a:rPr lang="uk-UA" sz="1800" dirty="0" smtClean="0"/>
              <a:t> та </a:t>
            </a:r>
            <a:r>
              <a:rPr lang="uk-UA" sz="1800" u="sng" dirty="0" smtClean="0"/>
              <a:t>спеціальні</a:t>
            </a:r>
            <a:r>
              <a:rPr lang="uk-UA" sz="1800" dirty="0" smtClean="0"/>
              <a:t>. </a:t>
            </a:r>
          </a:p>
          <a:p>
            <a:r>
              <a:rPr lang="uk-UA" sz="1800" dirty="0" smtClean="0"/>
              <a:t> До </a:t>
            </a:r>
            <a:r>
              <a:rPr lang="uk-UA" sz="1800" u="sng" dirty="0" smtClean="0"/>
              <a:t>загальних</a:t>
            </a:r>
            <a:r>
              <a:rPr lang="uk-UA" sz="1800" dirty="0" smtClean="0"/>
              <a:t> належать державні заходи, спрямовані на підвищення матеріального добробуту, поліпшення медичного забезпечення, умов праці та відпочинку населення, а також </a:t>
            </a:r>
            <a:r>
              <a:rPr lang="uk-UA" sz="1800" dirty="0" smtClean="0"/>
              <a:t>санітарно-технічні, </a:t>
            </a:r>
            <a:r>
              <a:rPr lang="uk-UA" sz="1800" dirty="0" smtClean="0"/>
              <a:t>гідротехнічні та меліоративні заходи, раціональне планування та забудова населених пунктів і багато іншого, що сприяє успіхам профілактики та ліквідації інфекційних хвороб.</a:t>
            </a:r>
          </a:p>
          <a:p>
            <a:endParaRPr lang="ru-RU" sz="1800" dirty="0"/>
          </a:p>
        </p:txBody>
      </p:sp>
      <p:pic>
        <p:nvPicPr>
          <p:cNvPr id="16388" name="Picture 4" descr="http://img0.liveinternet.ru/images/attach/c/7/97/645/97645264_05841824_16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14620"/>
            <a:ext cx="3619497" cy="3917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590482"/>
          </a:xfrm>
        </p:spPr>
        <p:txBody>
          <a:bodyPr>
            <a:normAutofit/>
          </a:bodyPr>
          <a:lstStyle/>
          <a:p>
            <a:r>
              <a:rPr lang="uk-UA" sz="1800" u="sng" dirty="0" smtClean="0"/>
              <a:t>Спеціальними</a:t>
            </a:r>
            <a:r>
              <a:rPr lang="uk-UA" sz="1800" dirty="0" smtClean="0"/>
              <a:t> є профілактичні заходи, що проводяться фахівцями лікувально-профілактичних та санітарно-епідеміологічних установ. Система профілактичних заходів включає і міжнародні заходи, коли питання стосується особливо небезпечних (карантинних) інфекцій.</a:t>
            </a:r>
          </a:p>
          <a:p>
            <a:endParaRPr lang="ru-RU" sz="1800" dirty="0"/>
          </a:p>
        </p:txBody>
      </p:sp>
      <p:pic>
        <p:nvPicPr>
          <p:cNvPr id="4" name="Picture 2" descr="http://www.panram.ru/pictures/ar_11372820/pic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3219450" cy="3009901"/>
          </a:xfrm>
          <a:prstGeom prst="rect">
            <a:avLst/>
          </a:prstGeom>
          <a:noFill/>
        </p:spPr>
      </p:pic>
      <p:pic>
        <p:nvPicPr>
          <p:cNvPr id="17410" name="Picture 2" descr="http://funforkids.ru/pictures/smeshar/smeshariki0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4"/>
            <a:ext cx="4257664" cy="4494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4643446"/>
            <a:ext cx="8229600" cy="10189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даний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профілактичні</a:t>
            </a:r>
            <a:r>
              <a:rPr lang="ru-RU" sz="2000" dirty="0" smtClean="0"/>
              <a:t> заходи </a:t>
            </a:r>
            <a:r>
              <a:rPr lang="ru-RU" sz="2000" dirty="0" err="1" smtClean="0"/>
              <a:t>поділяються</a:t>
            </a:r>
            <a:r>
              <a:rPr lang="ru-RU" sz="2000" dirty="0" smtClean="0"/>
              <a:t> на три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: </a:t>
            </a:r>
            <a:r>
              <a:rPr lang="ru-RU" sz="2000" dirty="0" err="1" smtClean="0"/>
              <a:t>санітарно-гігієнічні</a:t>
            </a:r>
            <a:r>
              <a:rPr lang="ru-RU" sz="2000" dirty="0" smtClean="0"/>
              <a:t>, </a:t>
            </a:r>
            <a:r>
              <a:rPr lang="ru-RU" sz="2000" dirty="0" err="1" smtClean="0"/>
              <a:t>дезінфекційні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дезінсекційні</a:t>
            </a:r>
            <a:r>
              <a:rPr lang="ru-RU" sz="2000" dirty="0" smtClean="0"/>
              <a:t>.</a:t>
            </a:r>
            <a:endParaRPr lang="uk-UA" sz="2000" dirty="0" smtClean="0"/>
          </a:p>
          <a:p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85786" y="285728"/>
            <a:ext cx="7393454" cy="4143404"/>
            <a:chOff x="107504" y="1196752"/>
            <a:chExt cx="8928992" cy="555323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1196752"/>
              <a:ext cx="4018424" cy="275803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59832" y="3014954"/>
              <a:ext cx="3600400" cy="27003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96136" y="4365104"/>
              <a:ext cx="3240360" cy="23848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90614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При </a:t>
            </a:r>
            <a:r>
              <a:rPr lang="uk-UA" sz="1800" dirty="0" smtClean="0"/>
              <a:t>кишкових інфекціях </a:t>
            </a:r>
            <a:r>
              <a:rPr lang="uk-UA" sz="1800" dirty="0" smtClean="0"/>
              <a:t>(</a:t>
            </a:r>
            <a:r>
              <a:rPr lang="uk-UA" sz="1800" dirty="0" smtClean="0"/>
              <a:t>черевний тиф, паратиф, дизентерія, холера) основними факторами передачі збудника служать їжа і вода, рідше - мухи, брудні руки, предмети побуту. </a:t>
            </a:r>
            <a:r>
              <a:rPr lang="uk-UA" sz="1800" dirty="0" err="1" smtClean="0"/>
              <a:t>Загальносанітарні</a:t>
            </a:r>
            <a:r>
              <a:rPr lang="uk-UA" sz="1800" dirty="0" smtClean="0"/>
              <a:t> </a:t>
            </a:r>
            <a:r>
              <a:rPr lang="uk-UA" sz="1800" dirty="0" smtClean="0"/>
              <a:t>є комунально-санітарні заходи, </a:t>
            </a:r>
            <a:r>
              <a:rPr lang="uk-UA" sz="1800" dirty="0" smtClean="0"/>
              <a:t>харчовий, </a:t>
            </a:r>
            <a:r>
              <a:rPr lang="uk-UA" sz="1800" dirty="0" smtClean="0"/>
              <a:t>шкільний і промисловий санітарний нагляд, підвищення рівня і санітарно-гігієнічної культури населення. А також дезінфекція, яка проводиться у вогнищах інфекційних захворювань, а також у громадських місцях.</a:t>
            </a:r>
            <a:endParaRPr lang="uk-UA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3714752"/>
            <a:ext cx="2742574" cy="2574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3643314"/>
            <a:ext cx="2353808" cy="288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st2-fashiony.ru/pic/beauty/pic/29719/6.jpg"/>
          <p:cNvPicPr>
            <a:picLocks noChangeAspect="1" noChangeArrowheads="1"/>
          </p:cNvPicPr>
          <p:nvPr/>
        </p:nvPicPr>
        <p:blipFill>
          <a:blip r:embed="rId4"/>
          <a:srcRect r="5499" b="14473"/>
          <a:stretch>
            <a:fillRect/>
          </a:stretch>
        </p:blipFill>
        <p:spPr bwMode="auto">
          <a:xfrm>
            <a:off x="571472" y="4000504"/>
            <a:ext cx="311579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571768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При інфекції дихальних шляхів (кір, краснуха, дифтерія, скарлатина, менінгококова інфекція, грип та ін.) Для припинення шляхів передачі збудника представляє великі труднощі. У механізмі передачі цих інфекцій по повітрю беруть участь бактеріальні аерозолі (краплинна і ядерна) і </a:t>
            </a:r>
            <a:r>
              <a:rPr lang="uk-UA" sz="1800" dirty="0" smtClean="0"/>
              <a:t>пил</a:t>
            </a:r>
            <a:r>
              <a:rPr lang="uk-UA" sz="1800" dirty="0" smtClean="0"/>
              <a:t>, тому попереджувальними заходами є санація повітряного середовища приміщень та застосування респіраторів. Дезінфекцію проводять лише при скарлатині й дифтерії.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2714620"/>
            <a:ext cx="3220046" cy="3461657"/>
          </a:xfrm>
          <a:prstGeom prst="rect">
            <a:avLst/>
          </a:prstGeom>
        </p:spPr>
      </p:pic>
      <p:pic>
        <p:nvPicPr>
          <p:cNvPr id="20482" name="Picture 2" descr="http://z-city.com.ua/images/pictures/authors/9048/7532/3-(article-picture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86058"/>
            <a:ext cx="3571899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53"/>
            <a:ext cx="8229600" cy="928694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Залежно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стану </a:t>
            </a:r>
            <a:r>
              <a:rPr lang="ru-RU" sz="1800" dirty="0" err="1" smtClean="0"/>
              <a:t>здоров'я</a:t>
            </a:r>
            <a:r>
              <a:rPr lang="ru-RU" sz="1800" dirty="0" smtClean="0"/>
              <a:t>, </a:t>
            </a:r>
            <a:r>
              <a:rPr lang="ru-RU" sz="1800" dirty="0" err="1" smtClean="0"/>
              <a:t>наявності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факторів</a:t>
            </a:r>
            <a:r>
              <a:rPr lang="ru-RU" sz="1800" dirty="0" smtClean="0"/>
              <a:t> </a:t>
            </a:r>
            <a:r>
              <a:rPr lang="ru-RU" sz="1800" dirty="0" err="1" smtClean="0"/>
              <a:t>ризику</a:t>
            </a:r>
            <a:r>
              <a:rPr lang="ru-RU" sz="1800" dirty="0" smtClean="0"/>
              <a:t> </a:t>
            </a:r>
            <a:r>
              <a:rPr lang="ru-RU" sz="1800" dirty="0" err="1" smtClean="0"/>
              <a:t>захворювання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вираженої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патології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розглянути</a:t>
            </a:r>
            <a:r>
              <a:rPr lang="ru-RU" sz="1800" dirty="0" smtClean="0"/>
              <a:t> три </a:t>
            </a:r>
            <a:r>
              <a:rPr lang="ru-RU" sz="1800" dirty="0" err="1" smtClean="0"/>
              <a:t>види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профілактики</a:t>
            </a:r>
            <a:r>
              <a:rPr lang="ru-RU" sz="1800" dirty="0" smtClean="0"/>
              <a:t>.</a:t>
            </a:r>
            <a:endParaRPr lang="uk-UA" sz="1800" dirty="0" smtClean="0"/>
          </a:p>
          <a:p>
            <a:endParaRPr lang="ru-RU" sz="1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48972833"/>
              </p:ext>
            </p:extLst>
          </p:nvPr>
        </p:nvGraphicFramePr>
        <p:xfrm>
          <a:off x="214282" y="1071546"/>
          <a:ext cx="6600056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0694" y="1000108"/>
            <a:ext cx="350046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dirty="0" smtClean="0"/>
              <a:t>Система </a:t>
            </a:r>
            <a:r>
              <a:rPr lang="uk-UA" sz="1400" b="1" dirty="0" smtClean="0"/>
              <a:t>заходів попередження виникнення та впливу факторів ризику розвитку захворювань (вакцинація, раціональний режим праці і відпочинку, раціональне якісне харчування і т. д.). 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2643182"/>
            <a:ext cx="350046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Clr>
                <a:srgbClr val="93A299"/>
              </a:buClr>
            </a:pPr>
            <a:r>
              <a:rPr lang="uk-UA" sz="1400" b="1" dirty="0" smtClean="0">
                <a:solidFill>
                  <a:srgbClr val="564B3C"/>
                </a:solidFill>
              </a:rPr>
              <a:t>К</a:t>
            </a:r>
            <a:r>
              <a:rPr lang="uk-UA" sz="1400" b="1" dirty="0" smtClean="0">
                <a:solidFill>
                  <a:srgbClr val="564B3C"/>
                </a:solidFill>
              </a:rPr>
              <a:t>омплекс </a:t>
            </a:r>
            <a:r>
              <a:rPr lang="uk-UA" sz="1400" b="1" dirty="0" smtClean="0">
                <a:solidFill>
                  <a:srgbClr val="564B3C"/>
                </a:solidFill>
              </a:rPr>
              <a:t>заходів, спрямованих на усунення виражених чинників ризику, які за певних умов </a:t>
            </a:r>
            <a:r>
              <a:rPr lang="uk-UA" sz="1400" b="1" dirty="0" smtClean="0">
                <a:solidFill>
                  <a:srgbClr val="564B3C"/>
                </a:solidFill>
              </a:rPr>
              <a:t>можуть </a:t>
            </a:r>
            <a:r>
              <a:rPr lang="uk-UA" sz="1400" b="1" dirty="0" smtClean="0">
                <a:solidFill>
                  <a:srgbClr val="564B3C"/>
                </a:solidFill>
              </a:rPr>
              <a:t>призвести до виникнення, загострення і рецидиву захворювання. </a:t>
            </a:r>
            <a:endParaRPr lang="uk-UA" sz="1400" b="1" dirty="0">
              <a:solidFill>
                <a:srgbClr val="564B3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4429132"/>
            <a:ext cx="3500462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dirty="0" smtClean="0"/>
              <a:t>Комплекс </a:t>
            </a:r>
            <a:r>
              <a:rPr lang="uk-UA" sz="1400" b="1" dirty="0" smtClean="0"/>
              <a:t>заходів, з реабілітації хворих, які втратили можливість повноцінної життєдіяльності. </a:t>
            </a:r>
            <a:r>
              <a:rPr lang="uk-UA" sz="1400" b="1" dirty="0" smtClean="0"/>
              <a:t>(соціальна, трудова, психологічна, медична реабілітація)</a:t>
            </a:r>
            <a:endParaRPr lang="ru-RU" sz="1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</TotalTime>
  <Words>428</Words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Профілактика інфекційних захворювань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Профілактика інфекційних захворювань</dc:title>
  <cp:lastModifiedBy>User</cp:lastModifiedBy>
  <cp:revision>5</cp:revision>
  <dcterms:modified xsi:type="dcterms:W3CDTF">2014-04-25T06:32:12Z</dcterms:modified>
</cp:coreProperties>
</file>