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6" r:id="rId13"/>
    <p:sldId id="26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6D41E9-936B-44E0-AF4D-4A34B85E0DA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55375D7-B63E-41BC-A3A6-A5860C5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620688"/>
            <a:ext cx="7091278" cy="2676724"/>
          </a:xfrm>
        </p:spPr>
        <p:txBody>
          <a:bodyPr>
            <a:normAutofit/>
          </a:bodyPr>
          <a:lstStyle/>
          <a:p>
            <a:r>
              <a:rPr lang="ru-RU" sz="6600" i="1" dirty="0" err="1" smtClean="0">
                <a:solidFill>
                  <a:srgbClr val="002060"/>
                </a:solidFill>
              </a:rPr>
              <a:t>Безсоння</a:t>
            </a:r>
            <a:r>
              <a:rPr lang="ru-RU" sz="6600" i="1" dirty="0" smtClean="0">
                <a:solidFill>
                  <a:srgbClr val="002060"/>
                </a:solidFill>
              </a:rPr>
              <a:t> та </a:t>
            </a:r>
            <a:r>
              <a:rPr lang="ru-RU" sz="6600" i="1" dirty="0" err="1" smtClean="0">
                <a:solidFill>
                  <a:srgbClr val="002060"/>
                </a:solidFill>
              </a:rPr>
              <a:t>порушення</a:t>
            </a:r>
            <a:r>
              <a:rPr lang="ru-RU" sz="6600" i="1" dirty="0" smtClean="0">
                <a:solidFill>
                  <a:srgbClr val="002060"/>
                </a:solidFill>
              </a:rPr>
              <a:t> сну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88204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Таким людям </a:t>
            </a:r>
            <a:r>
              <a:rPr lang="ru-RU" sz="2800" dirty="0" err="1" smtClean="0">
                <a:solidFill>
                  <a:srgbClr val="002060"/>
                </a:solidFill>
              </a:rPr>
              <a:t>завжди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краще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працюється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вночі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це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обумовлено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тим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що</a:t>
            </a:r>
            <a:r>
              <a:rPr lang="ru-RU" sz="2800" dirty="0" smtClean="0">
                <a:solidFill>
                  <a:srgbClr val="002060"/>
                </a:solidFill>
              </a:rPr>
              <a:t> у </a:t>
            </a:r>
            <a:r>
              <a:rPr lang="ru-RU" sz="2800" dirty="0" err="1" smtClean="0">
                <a:solidFill>
                  <a:srgbClr val="002060"/>
                </a:solidFill>
              </a:rPr>
              <a:t>багатьох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це</a:t>
            </a:r>
            <a:r>
              <a:rPr lang="ru-RU" sz="2800" dirty="0" smtClean="0">
                <a:solidFill>
                  <a:srgbClr val="002060"/>
                </a:solidFill>
              </a:rPr>
              <a:t> час </a:t>
            </a:r>
            <a:r>
              <a:rPr lang="ru-RU" sz="2800" dirty="0" err="1" smtClean="0">
                <a:solidFill>
                  <a:srgbClr val="002060"/>
                </a:solidFill>
              </a:rPr>
              <a:t>доби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асоціюється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спокоєм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умиротворенням</a:t>
            </a:r>
            <a:r>
              <a:rPr lang="ru-RU" sz="2800" dirty="0" smtClean="0">
                <a:solidFill>
                  <a:srgbClr val="002060"/>
                </a:solidFill>
              </a:rPr>
              <a:t>, часто </a:t>
            </a:r>
            <a:r>
              <a:rPr lang="ru-RU" sz="2800" dirty="0" err="1" smtClean="0">
                <a:solidFill>
                  <a:srgbClr val="002060"/>
                </a:solidFill>
              </a:rPr>
              <a:t>саме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вночі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</a:t>
            </a:r>
            <a:r>
              <a:rPr lang="ru-RU" sz="2800" dirty="0" smtClean="0">
                <a:solidFill>
                  <a:srgbClr val="002060"/>
                </a:solidFill>
              </a:rPr>
              <a:t> приходить </a:t>
            </a:r>
            <a:r>
              <a:rPr lang="ru-RU" sz="2800" dirty="0" err="1" smtClean="0">
                <a:solidFill>
                  <a:srgbClr val="002060"/>
                </a:solidFill>
              </a:rPr>
              <a:t>натхнення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оригінальні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ідеї</a:t>
            </a:r>
            <a:r>
              <a:rPr lang="ru-RU" sz="2800" dirty="0" smtClean="0">
                <a:solidFill>
                  <a:srgbClr val="002060"/>
                </a:solidFill>
              </a:rPr>
              <a:t> та </a:t>
            </a:r>
            <a:r>
              <a:rPr lang="ru-RU" sz="2800" dirty="0" err="1" smtClean="0">
                <a:solidFill>
                  <a:srgbClr val="002060"/>
                </a:solidFill>
              </a:rPr>
              <a:t>рішення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найскладніших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завдань</a:t>
            </a:r>
            <a:r>
              <a:rPr lang="ru-RU" sz="2800" dirty="0" smtClean="0">
                <a:solidFill>
                  <a:srgbClr val="002060"/>
                </a:solidFill>
              </a:rPr>
              <a:t>. Але </a:t>
            </a:r>
            <a:r>
              <a:rPr lang="ru-RU" sz="2800" dirty="0" err="1" smtClean="0">
                <a:solidFill>
                  <a:srgbClr val="002060"/>
                </a:solidFill>
              </a:rPr>
              <a:t>така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організація</a:t>
            </a:r>
            <a:r>
              <a:rPr lang="ru-RU" sz="2800" dirty="0" smtClean="0">
                <a:solidFill>
                  <a:srgbClr val="002060"/>
                </a:solidFill>
              </a:rPr>
              <a:t> дня пагубна для </a:t>
            </a:r>
            <a:r>
              <a:rPr lang="ru-RU" sz="2800" dirty="0" err="1" smtClean="0">
                <a:solidFill>
                  <a:srgbClr val="002060"/>
                </a:solidFill>
              </a:rPr>
              <a:t>нашого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організму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тим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більше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якщо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після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безсонної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ночі</a:t>
            </a:r>
            <a:r>
              <a:rPr lang="ru-RU" sz="2800" dirty="0" smtClean="0">
                <a:solidFill>
                  <a:srgbClr val="002060"/>
                </a:solidFill>
              </a:rPr>
              <a:t> Вам </a:t>
            </a:r>
            <a:r>
              <a:rPr lang="ru-RU" sz="2800" dirty="0" err="1" smtClean="0">
                <a:solidFill>
                  <a:srgbClr val="002060"/>
                </a:solidFill>
              </a:rPr>
              <a:t>потрібно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йти</a:t>
            </a:r>
            <a:r>
              <a:rPr lang="ru-RU" sz="2800" dirty="0" smtClean="0">
                <a:solidFill>
                  <a:srgbClr val="002060"/>
                </a:solidFill>
              </a:rPr>
              <a:t> на роботу. 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24578" name="Picture 2" descr="http://vkurse.ua/i/2008-02/ustal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45024"/>
            <a:ext cx="4427984" cy="3212976"/>
          </a:xfrm>
          <a:prstGeom prst="rect">
            <a:avLst/>
          </a:prstGeom>
          <a:noFill/>
        </p:spPr>
      </p:pic>
      <p:pic>
        <p:nvPicPr>
          <p:cNvPr id="24580" name="Picture 4" descr="http://vidomosti-ua.com/photo/original-13311134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3" y="3645024"/>
            <a:ext cx="4716017" cy="3212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78802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solidFill>
                  <a:srgbClr val="002060"/>
                </a:solidFill>
              </a:rPr>
              <a:t>Ознаками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розумової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перевтоми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є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постійне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бажання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спати</a:t>
            </a:r>
            <a:r>
              <a:rPr lang="ru-RU" sz="3200" dirty="0" smtClean="0">
                <a:solidFill>
                  <a:srgbClr val="002060"/>
                </a:solidFill>
              </a:rPr>
              <a:t> вдень, коли приходить </a:t>
            </a:r>
            <a:r>
              <a:rPr lang="ru-RU" sz="3200" dirty="0" err="1" smtClean="0">
                <a:solidFill>
                  <a:srgbClr val="002060"/>
                </a:solidFill>
              </a:rPr>
              <a:t>ніч</a:t>
            </a:r>
            <a:r>
              <a:rPr lang="ru-RU" sz="3200" dirty="0" smtClean="0">
                <a:solidFill>
                  <a:srgbClr val="002060"/>
                </a:solidFill>
              </a:rPr>
              <a:t>, сон </a:t>
            </a:r>
            <a:r>
              <a:rPr lang="ru-RU" sz="3200" dirty="0" err="1" smtClean="0">
                <a:solidFill>
                  <a:srgbClr val="002060"/>
                </a:solidFill>
              </a:rPr>
              <a:t>кудись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зникає</a:t>
            </a:r>
            <a:r>
              <a:rPr lang="ru-RU" sz="3200" dirty="0" smtClean="0">
                <a:solidFill>
                  <a:srgbClr val="002060"/>
                </a:solidFill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</a:rPr>
              <a:t>слабкість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і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швидке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стомлення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навіть</a:t>
            </a:r>
            <a:r>
              <a:rPr lang="ru-RU" sz="3200" dirty="0" smtClean="0">
                <a:solidFill>
                  <a:srgbClr val="002060"/>
                </a:solidFill>
              </a:rPr>
              <a:t> при </a:t>
            </a:r>
            <a:r>
              <a:rPr lang="ru-RU" sz="3200" dirty="0" err="1" smtClean="0">
                <a:solidFill>
                  <a:srgbClr val="002060"/>
                </a:solidFill>
              </a:rPr>
              <a:t>мінімальних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навантаженнях</a:t>
            </a:r>
            <a:r>
              <a:rPr lang="ru-RU" sz="3200" dirty="0" smtClean="0">
                <a:solidFill>
                  <a:srgbClr val="002060"/>
                </a:solidFill>
              </a:rPr>
              <a:t>. </a:t>
            </a:r>
            <a:r>
              <a:rPr lang="ru-RU" sz="3200" dirty="0" err="1" smtClean="0">
                <a:solidFill>
                  <a:srgbClr val="002060"/>
                </a:solidFill>
              </a:rPr>
              <a:t>Ці</a:t>
            </a:r>
            <a:r>
              <a:rPr lang="ru-RU" sz="3200" dirty="0" smtClean="0">
                <a:solidFill>
                  <a:srgbClr val="002060"/>
                </a:solidFill>
              </a:rPr>
              <a:t> причини </a:t>
            </a:r>
            <a:r>
              <a:rPr lang="ru-RU" sz="3200" dirty="0" err="1" smtClean="0">
                <a:solidFill>
                  <a:srgbClr val="002060"/>
                </a:solidFill>
              </a:rPr>
              <a:t>мають</a:t>
            </a:r>
            <a:r>
              <a:rPr lang="ru-RU" sz="3200" dirty="0" smtClean="0">
                <a:solidFill>
                  <a:srgbClr val="002060"/>
                </a:solidFill>
              </a:rPr>
              <a:t> потребу в </a:t>
            </a:r>
            <a:r>
              <a:rPr lang="ru-RU" sz="3200" dirty="0" err="1" smtClean="0">
                <a:solidFill>
                  <a:srgbClr val="002060"/>
                </a:solidFill>
              </a:rPr>
              <a:t>лікуванні</a:t>
            </a:r>
            <a:r>
              <a:rPr lang="ru-RU" sz="3200" dirty="0" smtClean="0">
                <a:solidFill>
                  <a:srgbClr val="002060"/>
                </a:solidFill>
              </a:rPr>
              <a:t>, не </a:t>
            </a:r>
            <a:r>
              <a:rPr lang="ru-RU" sz="3200" dirty="0" err="1" smtClean="0">
                <a:solidFill>
                  <a:srgbClr val="002060"/>
                </a:solidFill>
              </a:rPr>
              <a:t>можна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залишати</a:t>
            </a:r>
            <a:r>
              <a:rPr lang="ru-RU" sz="3200" dirty="0" smtClean="0">
                <a:solidFill>
                  <a:srgbClr val="002060"/>
                </a:solidFill>
              </a:rPr>
              <a:t> все на </a:t>
            </a:r>
            <a:r>
              <a:rPr lang="ru-RU" sz="3200" dirty="0" err="1" smtClean="0">
                <a:solidFill>
                  <a:srgbClr val="002060"/>
                </a:solidFill>
              </a:rPr>
              <a:t>самоплив</a:t>
            </a:r>
            <a:r>
              <a:rPr lang="ru-RU" sz="3200" dirty="0" smtClean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25602" name="Picture 2" descr="http://otvetakak.net/uploads/posts/2013-03/5u3b10v4106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0"/>
            <a:ext cx="42862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412776"/>
            <a:ext cx="73803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002060"/>
                </a:solidFill>
              </a:rPr>
              <a:t>Безсоння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нікому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ще</a:t>
            </a:r>
            <a:r>
              <a:rPr lang="ru-RU" sz="2800" dirty="0" smtClean="0">
                <a:solidFill>
                  <a:srgbClr val="002060"/>
                </a:solidFill>
              </a:rPr>
              <a:t> не приносило </a:t>
            </a:r>
            <a:r>
              <a:rPr lang="ru-RU" sz="2800" dirty="0" err="1" smtClean="0">
                <a:solidFill>
                  <a:srgbClr val="002060"/>
                </a:solidFill>
              </a:rPr>
              <a:t>задоволення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воно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лише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псує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настрій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збиває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всі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плани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з</a:t>
            </a:r>
            <a:r>
              <a:rPr lang="ru-RU" sz="2800" dirty="0" smtClean="0">
                <a:solidFill>
                  <a:srgbClr val="002060"/>
                </a:solidFill>
              </a:rPr>
              <a:t> ним однозначно </a:t>
            </a:r>
            <a:r>
              <a:rPr lang="ru-RU" sz="2800" dirty="0" err="1" smtClean="0">
                <a:solidFill>
                  <a:srgbClr val="002060"/>
                </a:solidFill>
              </a:rPr>
              <a:t>потрібно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боротися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  <a:r>
              <a:rPr lang="ru-RU" sz="2800" dirty="0" err="1" smtClean="0">
                <a:solidFill>
                  <a:srgbClr val="002060"/>
                </a:solidFill>
              </a:rPr>
              <a:t>Якщо</a:t>
            </a:r>
            <a:r>
              <a:rPr lang="ru-RU" sz="2800" dirty="0" smtClean="0">
                <a:solidFill>
                  <a:srgbClr val="002060"/>
                </a:solidFill>
              </a:rPr>
              <a:t> причини </a:t>
            </a:r>
            <a:r>
              <a:rPr lang="ru-RU" sz="2800" dirty="0" err="1" smtClean="0">
                <a:solidFill>
                  <a:srgbClr val="002060"/>
                </a:solidFill>
              </a:rPr>
              <a:t>безсоння</a:t>
            </a:r>
            <a:r>
              <a:rPr lang="ru-RU" sz="2800" dirty="0" smtClean="0">
                <a:solidFill>
                  <a:srgbClr val="002060"/>
                </a:solidFill>
              </a:rPr>
              <a:t> не </a:t>
            </a:r>
            <a:r>
              <a:rPr lang="ru-RU" sz="2800" dirty="0" err="1" smtClean="0">
                <a:solidFill>
                  <a:srgbClr val="002060"/>
                </a:solidFill>
              </a:rPr>
              <a:t>такі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серйозні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не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вимагають</a:t>
            </a:r>
            <a:r>
              <a:rPr lang="ru-RU" sz="2800" dirty="0" smtClean="0">
                <a:solidFill>
                  <a:srgbClr val="002060"/>
                </a:solidFill>
              </a:rPr>
              <a:t> особливого </a:t>
            </a:r>
            <a:r>
              <a:rPr lang="ru-RU" sz="2800" dirty="0" err="1" smtClean="0">
                <a:solidFill>
                  <a:srgbClr val="002060"/>
                </a:solidFill>
              </a:rPr>
              <a:t>лікування</a:t>
            </a:r>
            <a:r>
              <a:rPr lang="ru-RU" sz="2800" dirty="0" smtClean="0">
                <a:solidFill>
                  <a:srgbClr val="002060"/>
                </a:solidFill>
              </a:rPr>
              <a:t>, то Вам </a:t>
            </a:r>
            <a:r>
              <a:rPr lang="ru-RU" sz="2800" dirty="0" err="1" smtClean="0">
                <a:solidFill>
                  <a:srgbClr val="002060"/>
                </a:solidFill>
              </a:rPr>
              <a:t>допоможуть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декілька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простих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порад</a:t>
            </a:r>
            <a:r>
              <a:rPr lang="ru-RU" sz="2800" dirty="0" smtClean="0">
                <a:solidFill>
                  <a:srgbClr val="002060"/>
                </a:solidFill>
              </a:rPr>
              <a:t>: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79208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1. </a:t>
            </a:r>
            <a:r>
              <a:rPr lang="ru-RU" sz="2800" dirty="0" smtClean="0">
                <a:solidFill>
                  <a:srgbClr val="002060"/>
                </a:solidFill>
              </a:rPr>
              <a:t>Просто </a:t>
            </a:r>
            <a:r>
              <a:rPr lang="ru-RU" sz="2800" dirty="0" err="1" smtClean="0">
                <a:solidFill>
                  <a:srgbClr val="002060"/>
                </a:solidFill>
              </a:rPr>
              <a:t>розслабтеся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постарайтеся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залишити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турботи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позаду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2. </a:t>
            </a:r>
            <a:r>
              <a:rPr lang="ru-RU" sz="2800" dirty="0" err="1" smtClean="0">
                <a:solidFill>
                  <a:srgbClr val="002060"/>
                </a:solidFill>
              </a:rPr>
              <a:t>Вимкніть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телевізор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краще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послухайте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спокійну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інструментальну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музику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3. </a:t>
            </a:r>
            <a:r>
              <a:rPr lang="ru-RU" sz="2800" dirty="0" err="1" smtClean="0">
                <a:solidFill>
                  <a:srgbClr val="002060"/>
                </a:solidFill>
              </a:rPr>
              <a:t>Багатьом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заснути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читання</a:t>
            </a:r>
            <a:r>
              <a:rPr lang="ru-RU" sz="2800" dirty="0" smtClean="0">
                <a:solidFill>
                  <a:srgbClr val="002060"/>
                </a:solidFill>
              </a:rPr>
              <a:t> книг перед сном, </a:t>
            </a:r>
            <a:r>
              <a:rPr lang="ru-RU" sz="2800" dirty="0" err="1" smtClean="0">
                <a:solidFill>
                  <a:srgbClr val="002060"/>
                </a:solidFill>
              </a:rPr>
              <a:t>бажано</a:t>
            </a:r>
            <a:r>
              <a:rPr lang="ru-RU" sz="2800" dirty="0" smtClean="0">
                <a:solidFill>
                  <a:srgbClr val="002060"/>
                </a:solidFill>
              </a:rPr>
              <a:t> не «</a:t>
            </a:r>
            <a:r>
              <a:rPr lang="ru-RU" sz="2800" dirty="0" err="1" smtClean="0">
                <a:solidFill>
                  <a:srgbClr val="002060"/>
                </a:solidFill>
              </a:rPr>
              <a:t>важких</a:t>
            </a:r>
            <a:r>
              <a:rPr lang="ru-RU" sz="2800" dirty="0" smtClean="0">
                <a:solidFill>
                  <a:srgbClr val="002060"/>
                </a:solidFill>
              </a:rPr>
              <a:t>» </a:t>
            </a:r>
            <a:r>
              <a:rPr lang="ru-RU" sz="2800" dirty="0" err="1" smtClean="0">
                <a:solidFill>
                  <a:srgbClr val="002060"/>
                </a:solidFill>
              </a:rPr>
              <a:t>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приємних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4. </a:t>
            </a:r>
            <a:r>
              <a:rPr lang="ru-RU" sz="2800" dirty="0" smtClean="0">
                <a:solidFill>
                  <a:srgbClr val="002060"/>
                </a:solidFill>
              </a:rPr>
              <a:t>За </a:t>
            </a:r>
            <a:r>
              <a:rPr lang="ru-RU" sz="2800" dirty="0" err="1" smtClean="0">
                <a:solidFill>
                  <a:srgbClr val="002060"/>
                </a:solidFill>
              </a:rPr>
              <a:t>дві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години</a:t>
            </a:r>
            <a:r>
              <a:rPr lang="ru-RU" sz="2800" dirty="0" smtClean="0">
                <a:solidFill>
                  <a:srgbClr val="002060"/>
                </a:solidFill>
              </a:rPr>
              <a:t> до сну </a:t>
            </a:r>
            <a:r>
              <a:rPr lang="ru-RU" sz="2800" dirty="0" err="1" smtClean="0">
                <a:solidFill>
                  <a:srgbClr val="002060"/>
                </a:solidFill>
              </a:rPr>
              <a:t>постарайтеся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закінчити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всі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важливі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справи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пов’язані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мозковим</a:t>
            </a:r>
            <a:r>
              <a:rPr lang="ru-RU" sz="2800" dirty="0" smtClean="0">
                <a:solidFill>
                  <a:srgbClr val="002060"/>
                </a:solidFill>
              </a:rPr>
              <a:t> штурмом.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5. </a:t>
            </a:r>
            <a:r>
              <a:rPr lang="ru-RU" sz="2800" dirty="0" err="1" smtClean="0">
                <a:solidFill>
                  <a:srgbClr val="002060"/>
                </a:solidFill>
              </a:rPr>
              <a:t>Випийте</a:t>
            </a:r>
            <a:r>
              <a:rPr lang="ru-RU" sz="2800" dirty="0" smtClean="0">
                <a:solidFill>
                  <a:srgbClr val="002060"/>
                </a:solidFill>
              </a:rPr>
              <a:t> перед сном склянку теплого молока </a:t>
            </a:r>
            <a:r>
              <a:rPr lang="ru-RU" sz="2800" dirty="0" err="1" smtClean="0">
                <a:solidFill>
                  <a:srgbClr val="002060"/>
                </a:solidFill>
              </a:rPr>
              <a:t>з</a:t>
            </a:r>
            <a:r>
              <a:rPr lang="ru-RU" sz="2800" dirty="0" smtClean="0">
                <a:solidFill>
                  <a:srgbClr val="002060"/>
                </a:solidFill>
              </a:rPr>
              <a:t> медом, </a:t>
            </a:r>
            <a:r>
              <a:rPr lang="ru-RU" sz="2800" dirty="0" err="1" smtClean="0">
                <a:solidFill>
                  <a:srgbClr val="002060"/>
                </a:solidFill>
              </a:rPr>
              <a:t>цей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напій</a:t>
            </a:r>
            <a:r>
              <a:rPr lang="ru-RU" sz="2800" dirty="0" smtClean="0">
                <a:solidFill>
                  <a:srgbClr val="002060"/>
                </a:solidFill>
              </a:rPr>
              <a:t> не </a:t>
            </a:r>
            <a:r>
              <a:rPr lang="ru-RU" sz="2800" dirty="0" err="1" smtClean="0">
                <a:solidFill>
                  <a:srgbClr val="002060"/>
                </a:solidFill>
              </a:rPr>
              <a:t>тільки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дуже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смачний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але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корисний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він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розслабитися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7470648" cy="1143000"/>
          </a:xfrm>
        </p:spPr>
        <p:txBody>
          <a:bodyPr>
            <a:noAutofit/>
          </a:bodyPr>
          <a:lstStyle/>
          <a:p>
            <a:r>
              <a:rPr lang="uk-UA" sz="8800" dirty="0" smtClean="0">
                <a:solidFill>
                  <a:srgbClr val="002060"/>
                </a:solidFill>
              </a:rPr>
              <a:t>Дякуємо за увагу !!!</a:t>
            </a:r>
            <a:endParaRPr lang="ru-RU" sz="8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924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solidFill>
                  <a:srgbClr val="002060"/>
                </a:solidFill>
              </a:rPr>
              <a:t>Порушення</a:t>
            </a:r>
            <a:r>
              <a:rPr lang="ru-RU" sz="3200" dirty="0">
                <a:solidFill>
                  <a:srgbClr val="002060"/>
                </a:solidFill>
              </a:rPr>
              <a:t> сну </a:t>
            </a:r>
            <a:r>
              <a:rPr lang="ru-RU" sz="3200" dirty="0" err="1">
                <a:solidFill>
                  <a:srgbClr val="002060"/>
                </a:solidFill>
              </a:rPr>
              <a:t>можливе</a:t>
            </a:r>
            <a:r>
              <a:rPr lang="ru-RU" sz="3200" dirty="0">
                <a:solidFill>
                  <a:srgbClr val="002060"/>
                </a:solidFill>
              </a:rPr>
              <a:t> по </a:t>
            </a:r>
            <a:r>
              <a:rPr lang="ru-RU" sz="3200" dirty="0" err="1">
                <a:solidFill>
                  <a:srgbClr val="002060"/>
                </a:solidFill>
              </a:rPr>
              <a:t>різним</a:t>
            </a:r>
            <a:r>
              <a:rPr lang="ru-RU" sz="3200" dirty="0">
                <a:solidFill>
                  <a:srgbClr val="002060"/>
                </a:solidFill>
              </a:rPr>
              <a:t> причинам. Мало таких людей, </a:t>
            </a:r>
            <a:r>
              <a:rPr lang="ru-RU" sz="3200" dirty="0" err="1">
                <a:solidFill>
                  <a:srgbClr val="002060"/>
                </a:solidFill>
              </a:rPr>
              <a:t>які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хоч</a:t>
            </a:r>
            <a:r>
              <a:rPr lang="ru-RU" sz="3200" dirty="0">
                <a:solidFill>
                  <a:srgbClr val="002060"/>
                </a:solidFill>
              </a:rPr>
              <a:t> раз в </a:t>
            </a:r>
            <a:r>
              <a:rPr lang="ru-RU" sz="3200" dirty="0" err="1">
                <a:solidFill>
                  <a:srgbClr val="002060"/>
                </a:solidFill>
              </a:rPr>
              <a:t>місяць</a:t>
            </a:r>
            <a:r>
              <a:rPr lang="ru-RU" sz="3200" dirty="0">
                <a:solidFill>
                  <a:srgbClr val="002060"/>
                </a:solidFill>
              </a:rPr>
              <a:t> не </a:t>
            </a:r>
            <a:r>
              <a:rPr lang="ru-RU" sz="3200" dirty="0" err="1">
                <a:solidFill>
                  <a:srgbClr val="002060"/>
                </a:solidFill>
              </a:rPr>
              <a:t>переживають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подібний</a:t>
            </a:r>
            <a:r>
              <a:rPr lang="ru-RU" sz="3200" dirty="0">
                <a:solidFill>
                  <a:srgbClr val="002060"/>
                </a:solidFill>
              </a:rPr>
              <a:t> стан. </a:t>
            </a:r>
            <a:r>
              <a:rPr lang="ru-RU" sz="3200" dirty="0" err="1">
                <a:solidFill>
                  <a:srgbClr val="002060"/>
                </a:solidFill>
              </a:rPr>
              <a:t>Неможливо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заснути</a:t>
            </a:r>
            <a:r>
              <a:rPr lang="ru-RU" sz="3200" dirty="0">
                <a:solidFill>
                  <a:srgbClr val="002060"/>
                </a:solidFill>
              </a:rPr>
              <a:t> через </a:t>
            </a:r>
            <a:r>
              <a:rPr lang="ru-RU" sz="3200" dirty="0" err="1">
                <a:solidFill>
                  <a:srgbClr val="002060"/>
                </a:solidFill>
              </a:rPr>
              <a:t>невідступні</a:t>
            </a:r>
            <a:r>
              <a:rPr lang="ru-RU" sz="3200" dirty="0">
                <a:solidFill>
                  <a:srgbClr val="002060"/>
                </a:solidFill>
              </a:rPr>
              <a:t> думки, </a:t>
            </a:r>
            <a:r>
              <a:rPr lang="ru-RU" sz="3200" dirty="0" err="1">
                <a:solidFill>
                  <a:srgbClr val="002060"/>
                </a:solidFill>
              </a:rPr>
              <a:t>кошмарні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сни</a:t>
            </a:r>
            <a:r>
              <a:rPr lang="ru-RU" sz="3200" dirty="0">
                <a:solidFill>
                  <a:srgbClr val="002060"/>
                </a:solidFill>
              </a:rPr>
              <a:t>, </a:t>
            </a:r>
            <a:r>
              <a:rPr lang="ru-RU" sz="3200" dirty="0" err="1">
                <a:solidFill>
                  <a:srgbClr val="002060"/>
                </a:solidFill>
              </a:rPr>
              <a:t>фізичний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біль</a:t>
            </a:r>
            <a:r>
              <a:rPr lang="ru-RU" sz="3200" dirty="0">
                <a:solidFill>
                  <a:srgbClr val="002060"/>
                </a:solidFill>
              </a:rPr>
              <a:t> та </a:t>
            </a:r>
            <a:r>
              <a:rPr lang="ru-RU" sz="3200" dirty="0" err="1">
                <a:solidFill>
                  <a:srgbClr val="002060"/>
                </a:solidFill>
              </a:rPr>
              <a:t>інше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  <a:r>
              <a:rPr lang="ru-RU" sz="3200" dirty="0" err="1">
                <a:solidFill>
                  <a:srgbClr val="002060"/>
                </a:solidFill>
              </a:rPr>
              <a:t>Порушує</a:t>
            </a:r>
            <a:r>
              <a:rPr lang="ru-RU" sz="3200" dirty="0">
                <a:solidFill>
                  <a:srgbClr val="002060"/>
                </a:solidFill>
              </a:rPr>
              <a:t> сон все: </a:t>
            </a:r>
            <a:r>
              <a:rPr lang="ru-RU" sz="3200" dirty="0" err="1">
                <a:solidFill>
                  <a:srgbClr val="002060"/>
                </a:solidFill>
              </a:rPr>
              <a:t>стрес</a:t>
            </a:r>
            <a:r>
              <a:rPr lang="ru-RU" sz="3200" dirty="0">
                <a:solidFill>
                  <a:srgbClr val="002060"/>
                </a:solidFill>
              </a:rPr>
              <a:t>, </a:t>
            </a:r>
            <a:r>
              <a:rPr lang="ru-RU" sz="3200" dirty="0" err="1">
                <a:solidFill>
                  <a:srgbClr val="002060"/>
                </a:solidFill>
              </a:rPr>
              <a:t>неврози</a:t>
            </a:r>
            <a:r>
              <a:rPr lang="ru-RU" sz="3200" dirty="0">
                <a:solidFill>
                  <a:srgbClr val="002060"/>
                </a:solidFill>
              </a:rPr>
              <a:t> та </a:t>
            </a:r>
            <a:r>
              <a:rPr lang="ru-RU" sz="3200" dirty="0" err="1">
                <a:solidFill>
                  <a:srgbClr val="002060"/>
                </a:solidFill>
              </a:rPr>
              <a:t>депресія</a:t>
            </a:r>
            <a:r>
              <a:rPr lang="ru-RU" sz="32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22530" name="Picture 2" descr="http://medblog.in.ua/wp-content/uploads/2013/01/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8960"/>
            <a:ext cx="4355976" cy="3789040"/>
          </a:xfrm>
          <a:prstGeom prst="rect">
            <a:avLst/>
          </a:prstGeom>
          <a:noFill/>
        </p:spPr>
      </p:pic>
      <p:pic>
        <p:nvPicPr>
          <p:cNvPr id="22532" name="Picture 4" descr="http://cdn3.dormeo.net/jak_vporatis_iz_bezs_32016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4788024" cy="3789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7880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2060"/>
                </a:solidFill>
              </a:rPr>
              <a:t>Що</a:t>
            </a:r>
            <a:r>
              <a:rPr lang="ru-RU" sz="2800" dirty="0">
                <a:solidFill>
                  <a:srgbClr val="002060"/>
                </a:solidFill>
              </a:rPr>
              <a:t> ж </a:t>
            </a:r>
            <a:r>
              <a:rPr lang="ru-RU" sz="2800" dirty="0" err="1">
                <a:solidFill>
                  <a:srgbClr val="002060"/>
                </a:solidFill>
              </a:rPr>
              <a:t>заставляє</a:t>
            </a:r>
            <a:r>
              <a:rPr lang="ru-RU" sz="2800" dirty="0">
                <a:solidFill>
                  <a:srgbClr val="002060"/>
                </a:solidFill>
              </a:rPr>
              <a:t> нас </a:t>
            </a:r>
            <a:r>
              <a:rPr lang="ru-RU" sz="2800" dirty="0" err="1">
                <a:solidFill>
                  <a:srgbClr val="002060"/>
                </a:solidFill>
              </a:rPr>
              <a:t>прокидатись</a:t>
            </a:r>
            <a:r>
              <a:rPr lang="ru-RU" sz="2800" dirty="0" smtClean="0">
                <a:solidFill>
                  <a:srgbClr val="002060"/>
                </a:solidFill>
              </a:rPr>
              <a:t>?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Думки </a:t>
            </a:r>
            <a:r>
              <a:rPr lang="ru-RU" sz="2800" dirty="0" err="1">
                <a:solidFill>
                  <a:srgbClr val="002060"/>
                </a:solidFill>
              </a:rPr>
              <a:t>вчених</a:t>
            </a:r>
            <a:r>
              <a:rPr lang="ru-RU" sz="2800" dirty="0">
                <a:solidFill>
                  <a:srgbClr val="002060"/>
                </a:solidFill>
              </a:rPr>
              <a:t> в </a:t>
            </a:r>
            <a:r>
              <a:rPr lang="ru-RU" sz="2800" dirty="0" err="1">
                <a:solidFill>
                  <a:srgbClr val="002060"/>
                </a:solidFill>
              </a:rPr>
              <a:t>цьому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питанні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розходяться</a:t>
            </a:r>
            <a:r>
              <a:rPr lang="ru-RU" sz="2800" dirty="0">
                <a:solidFill>
                  <a:srgbClr val="002060"/>
                </a:solidFill>
              </a:rPr>
              <a:t>.  </a:t>
            </a:r>
            <a:r>
              <a:rPr lang="ru-RU" sz="2800" dirty="0" err="1">
                <a:solidFill>
                  <a:srgbClr val="002060"/>
                </a:solidFill>
              </a:rPr>
              <a:t>Деякі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з</a:t>
            </a:r>
            <a:r>
              <a:rPr lang="ru-RU" sz="2800" dirty="0">
                <a:solidFill>
                  <a:srgbClr val="002060"/>
                </a:solidFill>
              </a:rPr>
              <a:t> них </a:t>
            </a:r>
            <a:r>
              <a:rPr lang="ru-RU" sz="2800" dirty="0" err="1">
                <a:solidFill>
                  <a:srgbClr val="002060"/>
                </a:solidFill>
              </a:rPr>
              <a:t>вважають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r>
              <a:rPr lang="ru-RU" sz="2800" dirty="0" err="1">
                <a:solidFill>
                  <a:srgbClr val="002060"/>
                </a:solidFill>
              </a:rPr>
              <a:t>що</a:t>
            </a:r>
            <a:r>
              <a:rPr lang="ru-RU" sz="2800" dirty="0">
                <a:solidFill>
                  <a:srgbClr val="002060"/>
                </a:solidFill>
              </a:rPr>
              <a:t> сон </a:t>
            </a:r>
            <a:r>
              <a:rPr lang="ru-RU" sz="2800" dirty="0" err="1">
                <a:solidFill>
                  <a:srgbClr val="002060"/>
                </a:solidFill>
              </a:rPr>
              <a:t>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втома</a:t>
            </a:r>
            <a:r>
              <a:rPr lang="ru-RU" sz="2800" dirty="0">
                <a:solidFill>
                  <a:srgbClr val="002060"/>
                </a:solidFill>
              </a:rPr>
              <a:t> – </a:t>
            </a:r>
            <a:r>
              <a:rPr lang="ru-RU" sz="2800" dirty="0" err="1">
                <a:solidFill>
                  <a:srgbClr val="002060"/>
                </a:solidFill>
              </a:rPr>
              <a:t>це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речі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з</a:t>
            </a:r>
            <a:r>
              <a:rPr lang="ru-RU" sz="2800" dirty="0">
                <a:solidFill>
                  <a:srgbClr val="002060"/>
                </a:solidFill>
              </a:rPr>
              <a:t> одного ряду. </a:t>
            </a:r>
            <a:r>
              <a:rPr lang="ru-RU" sz="2800" dirty="0" err="1">
                <a:solidFill>
                  <a:srgbClr val="002060"/>
                </a:solidFill>
              </a:rPr>
              <a:t>Наші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нервові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клітини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втомлюються</a:t>
            </a:r>
            <a:r>
              <a:rPr lang="ru-RU" sz="2800" dirty="0">
                <a:solidFill>
                  <a:srgbClr val="002060"/>
                </a:solidFill>
              </a:rPr>
              <a:t>, тому </a:t>
            </a:r>
            <a:r>
              <a:rPr lang="ru-RU" sz="2800" dirty="0" err="1">
                <a:solidFill>
                  <a:srgbClr val="002060"/>
                </a:solidFill>
              </a:rPr>
              <a:t>що</a:t>
            </a:r>
            <a:r>
              <a:rPr lang="ru-RU" sz="2800" dirty="0">
                <a:solidFill>
                  <a:srgbClr val="002060"/>
                </a:solidFill>
              </a:rPr>
              <a:t> запас </a:t>
            </a:r>
            <a:r>
              <a:rPr lang="ru-RU" sz="2800" dirty="0" err="1">
                <a:solidFill>
                  <a:srgbClr val="002060"/>
                </a:solidFill>
              </a:rPr>
              <a:t>енергії</a:t>
            </a:r>
            <a:r>
              <a:rPr lang="ru-RU" sz="2800" dirty="0">
                <a:solidFill>
                  <a:srgbClr val="002060"/>
                </a:solidFill>
              </a:rPr>
              <a:t> в них </a:t>
            </a:r>
            <a:r>
              <a:rPr lang="ru-RU" sz="2800" dirty="0" err="1">
                <a:solidFill>
                  <a:srgbClr val="002060"/>
                </a:solidFill>
              </a:rPr>
              <a:t>використовується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швидше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ніж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надходить</a:t>
            </a:r>
            <a:r>
              <a:rPr lang="ru-RU" sz="2800" dirty="0">
                <a:solidFill>
                  <a:srgbClr val="002060"/>
                </a:solidFill>
              </a:rPr>
              <a:t>.  Тому </a:t>
            </a:r>
            <a:r>
              <a:rPr lang="ru-RU" sz="2800" dirty="0" err="1">
                <a:solidFill>
                  <a:srgbClr val="002060"/>
                </a:solidFill>
              </a:rPr>
              <a:t>мозок</a:t>
            </a:r>
            <a:r>
              <a:rPr lang="ru-RU" sz="2800" dirty="0">
                <a:solidFill>
                  <a:srgbClr val="002060"/>
                </a:solidFill>
              </a:rPr>
              <a:t> та </a:t>
            </a:r>
            <a:r>
              <a:rPr lang="ru-RU" sz="2800" dirty="0" err="1">
                <a:solidFill>
                  <a:srgbClr val="002060"/>
                </a:solidFill>
              </a:rPr>
              <a:t>інші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нервові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структури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потребують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відпочинку</a:t>
            </a:r>
            <a:r>
              <a:rPr lang="ru-RU" sz="2800" dirty="0">
                <a:solidFill>
                  <a:srgbClr val="002060"/>
                </a:solidFill>
              </a:rPr>
              <a:t> у </a:t>
            </a:r>
            <a:r>
              <a:rPr lang="ru-RU" sz="2800" dirty="0" err="1">
                <a:solidFill>
                  <a:srgbClr val="002060"/>
                </a:solidFill>
              </a:rPr>
              <a:t>вигляді</a:t>
            </a:r>
            <a:r>
              <a:rPr lang="ru-RU" sz="2800" dirty="0">
                <a:solidFill>
                  <a:srgbClr val="002060"/>
                </a:solidFill>
              </a:rPr>
              <a:t> сну. </a:t>
            </a:r>
            <a:r>
              <a:rPr lang="ru-RU" sz="2800" dirty="0" err="1">
                <a:solidFill>
                  <a:srgbClr val="002060"/>
                </a:solidFill>
              </a:rPr>
              <a:t>Після</a:t>
            </a:r>
            <a:r>
              <a:rPr lang="ru-RU" sz="2800" dirty="0">
                <a:solidFill>
                  <a:srgbClr val="002060"/>
                </a:solidFill>
              </a:rPr>
              <a:t> сну ми </a:t>
            </a:r>
            <a:r>
              <a:rPr lang="ru-RU" sz="2800" dirty="0" err="1">
                <a:solidFill>
                  <a:srgbClr val="002060"/>
                </a:solidFill>
              </a:rPr>
              <a:t>відчуваєм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приплив</a:t>
            </a:r>
            <a:r>
              <a:rPr lang="ru-RU" sz="2800" dirty="0">
                <a:solidFill>
                  <a:srgbClr val="002060"/>
                </a:solidFill>
              </a:rPr>
              <a:t> сил.</a:t>
            </a:r>
          </a:p>
        </p:txBody>
      </p:sp>
      <p:pic>
        <p:nvPicPr>
          <p:cNvPr id="9220" name="Picture 4" descr="http://images.unian.net/photos/2014_04/1396457713-5999-bessonnit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-1"/>
            <a:ext cx="4067944" cy="3429001"/>
          </a:xfrm>
          <a:prstGeom prst="rect">
            <a:avLst/>
          </a:prstGeom>
          <a:noFill/>
        </p:spPr>
      </p:pic>
      <p:pic>
        <p:nvPicPr>
          <p:cNvPr id="9222" name="Picture 6" descr="http://scriniumlorem.at.ua/_nw/0/417795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429000"/>
            <a:ext cx="4067944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868144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500" dirty="0" err="1">
                <a:solidFill>
                  <a:srgbClr val="002060"/>
                </a:solidFill>
              </a:rPr>
              <a:t>Інші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вчені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припускають</a:t>
            </a:r>
            <a:r>
              <a:rPr lang="ru-RU" sz="3500" dirty="0">
                <a:solidFill>
                  <a:srgbClr val="002060"/>
                </a:solidFill>
              </a:rPr>
              <a:t>, </a:t>
            </a:r>
            <a:r>
              <a:rPr lang="ru-RU" sz="3500" dirty="0" err="1">
                <a:solidFill>
                  <a:srgbClr val="002060"/>
                </a:solidFill>
              </a:rPr>
              <a:t>що</a:t>
            </a:r>
            <a:r>
              <a:rPr lang="ru-RU" sz="3500" dirty="0">
                <a:solidFill>
                  <a:srgbClr val="002060"/>
                </a:solidFill>
              </a:rPr>
              <a:t> ми </a:t>
            </a:r>
            <a:r>
              <a:rPr lang="ru-RU" sz="3500" dirty="0" err="1">
                <a:solidFill>
                  <a:srgbClr val="002060"/>
                </a:solidFill>
              </a:rPr>
              <a:t>засинаємо</a:t>
            </a:r>
            <a:r>
              <a:rPr lang="ru-RU" sz="3500" dirty="0">
                <a:solidFill>
                  <a:srgbClr val="002060"/>
                </a:solidFill>
              </a:rPr>
              <a:t> через те,  </a:t>
            </a:r>
            <a:r>
              <a:rPr lang="ru-RU" sz="3500" dirty="0" err="1">
                <a:solidFill>
                  <a:srgbClr val="002060"/>
                </a:solidFill>
              </a:rPr>
              <a:t>що</a:t>
            </a:r>
            <a:r>
              <a:rPr lang="ru-RU" sz="3500" dirty="0">
                <a:solidFill>
                  <a:srgbClr val="002060"/>
                </a:solidFill>
              </a:rPr>
              <a:t> один </a:t>
            </a:r>
            <a:r>
              <a:rPr lang="ru-RU" sz="3500" dirty="0" err="1">
                <a:solidFill>
                  <a:srgbClr val="002060"/>
                </a:solidFill>
              </a:rPr>
              <a:t>із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нервових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центрів</a:t>
            </a:r>
            <a:r>
              <a:rPr lang="ru-RU" sz="3500" dirty="0">
                <a:solidFill>
                  <a:srgbClr val="002060"/>
                </a:solidFill>
              </a:rPr>
              <a:t>, </a:t>
            </a:r>
            <a:r>
              <a:rPr lang="ru-RU" sz="3500" dirty="0" err="1">
                <a:solidFill>
                  <a:srgbClr val="002060"/>
                </a:solidFill>
              </a:rPr>
              <a:t>який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відповідає</a:t>
            </a:r>
            <a:r>
              <a:rPr lang="ru-RU" sz="3500" dirty="0">
                <a:solidFill>
                  <a:srgbClr val="002060"/>
                </a:solidFill>
              </a:rPr>
              <a:t> за </a:t>
            </a:r>
            <a:r>
              <a:rPr lang="ru-RU" sz="3500" dirty="0" err="1">
                <a:solidFill>
                  <a:srgbClr val="002060"/>
                </a:solidFill>
              </a:rPr>
              <a:t>регуляцію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скорочення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і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розширення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судин</a:t>
            </a:r>
            <a:r>
              <a:rPr lang="ru-RU" sz="3500" dirty="0">
                <a:solidFill>
                  <a:srgbClr val="002060"/>
                </a:solidFill>
              </a:rPr>
              <a:t>, </a:t>
            </a:r>
            <a:r>
              <a:rPr lang="ru-RU" sz="3500" dirty="0" err="1">
                <a:solidFill>
                  <a:srgbClr val="002060"/>
                </a:solidFill>
              </a:rPr>
              <a:t>втомлюється</a:t>
            </a:r>
            <a:r>
              <a:rPr lang="ru-RU" sz="3500" dirty="0">
                <a:solidFill>
                  <a:srgbClr val="002060"/>
                </a:solidFill>
              </a:rPr>
              <a:t>. Через </a:t>
            </a:r>
            <a:r>
              <a:rPr lang="ru-RU" sz="3500" dirty="0" err="1">
                <a:solidFill>
                  <a:srgbClr val="002060"/>
                </a:solidFill>
              </a:rPr>
              <a:t>це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кровоносні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судини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трохи</a:t>
            </a:r>
            <a:r>
              <a:rPr lang="ru-RU" sz="3500" dirty="0">
                <a:solidFill>
                  <a:srgbClr val="002060"/>
                </a:solidFill>
              </a:rPr>
              <a:t> </a:t>
            </a:r>
            <a:r>
              <a:rPr lang="ru-RU" sz="3500" dirty="0" err="1">
                <a:solidFill>
                  <a:srgbClr val="002060"/>
                </a:solidFill>
              </a:rPr>
              <a:t>перекривають</a:t>
            </a:r>
            <a:r>
              <a:rPr lang="ru-RU" sz="3500" dirty="0">
                <a:solidFill>
                  <a:srgbClr val="002060"/>
                </a:solidFill>
              </a:rPr>
              <a:t> подачу </a:t>
            </a:r>
            <a:r>
              <a:rPr lang="ru-RU" sz="3500" dirty="0" err="1">
                <a:solidFill>
                  <a:srgbClr val="002060"/>
                </a:solidFill>
              </a:rPr>
              <a:t>крові</a:t>
            </a:r>
            <a:r>
              <a:rPr lang="ru-RU" sz="3500" dirty="0">
                <a:solidFill>
                  <a:srgbClr val="002060"/>
                </a:solidFill>
              </a:rPr>
              <a:t>, </a:t>
            </a:r>
            <a:r>
              <a:rPr lang="ru-RU" sz="3500" dirty="0" err="1">
                <a:solidFill>
                  <a:srgbClr val="002060"/>
                </a:solidFill>
              </a:rPr>
              <a:t>і</a:t>
            </a:r>
            <a:r>
              <a:rPr lang="ru-RU" sz="3500" dirty="0">
                <a:solidFill>
                  <a:srgbClr val="002060"/>
                </a:solidFill>
              </a:rPr>
              <a:t> в </a:t>
            </a:r>
            <a:r>
              <a:rPr lang="ru-RU" sz="3500" dirty="0" err="1">
                <a:solidFill>
                  <a:srgbClr val="002060"/>
                </a:solidFill>
              </a:rPr>
              <a:t>результаті</a:t>
            </a:r>
            <a:r>
              <a:rPr lang="ru-RU" sz="3500" dirty="0">
                <a:solidFill>
                  <a:srgbClr val="002060"/>
                </a:solidFill>
              </a:rPr>
              <a:t> ми </a:t>
            </a:r>
            <a:r>
              <a:rPr lang="ru-RU" sz="3500" dirty="0" err="1">
                <a:solidFill>
                  <a:srgbClr val="002060"/>
                </a:solidFill>
              </a:rPr>
              <a:t>засинаємо</a:t>
            </a:r>
            <a:r>
              <a:rPr lang="ru-RU" sz="35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8194" name="Picture 2" descr="http://www.mammemagazine.it/wp-content/uploads/2014/03/5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1065" y="0"/>
            <a:ext cx="2982935" cy="3346375"/>
          </a:xfrm>
          <a:prstGeom prst="rect">
            <a:avLst/>
          </a:prstGeom>
          <a:noFill/>
        </p:spPr>
      </p:pic>
      <p:pic>
        <p:nvPicPr>
          <p:cNvPr id="8196" name="Picture 4" descr="http://www.healthmango.com/wp-content/uploads/2010/05/prementsrual-syndrom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5" y="3356992"/>
            <a:ext cx="2987825" cy="3501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6534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Є </a:t>
            </a:r>
            <a:r>
              <a:rPr lang="ru-RU" sz="3600" dirty="0" err="1">
                <a:solidFill>
                  <a:srgbClr val="002060"/>
                </a:solidFill>
              </a:rPr>
              <a:t>ще</a:t>
            </a:r>
            <a:r>
              <a:rPr lang="ru-RU" sz="3600" dirty="0">
                <a:solidFill>
                  <a:srgbClr val="002060"/>
                </a:solidFill>
              </a:rPr>
              <a:t> одна </a:t>
            </a:r>
            <a:r>
              <a:rPr lang="ru-RU" sz="3600" dirty="0" err="1">
                <a:solidFill>
                  <a:srgbClr val="002060"/>
                </a:solidFill>
              </a:rPr>
              <a:t>теорія</a:t>
            </a:r>
            <a:r>
              <a:rPr lang="ru-RU" sz="3600" dirty="0">
                <a:solidFill>
                  <a:srgbClr val="002060"/>
                </a:solidFill>
              </a:rPr>
              <a:t> сну </a:t>
            </a:r>
            <a:r>
              <a:rPr lang="ru-RU" sz="3600" dirty="0" err="1">
                <a:solidFill>
                  <a:srgbClr val="002060"/>
                </a:solidFill>
              </a:rPr>
              <a:t>і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пробудження</a:t>
            </a:r>
            <a:r>
              <a:rPr lang="ru-RU" sz="3600" dirty="0">
                <a:solidFill>
                  <a:srgbClr val="002060"/>
                </a:solidFill>
              </a:rPr>
              <a:t>, по </a:t>
            </a:r>
            <a:r>
              <a:rPr lang="ru-RU" sz="3600" dirty="0" err="1">
                <a:solidFill>
                  <a:srgbClr val="002060"/>
                </a:solidFill>
              </a:rPr>
              <a:t>якій</a:t>
            </a:r>
            <a:r>
              <a:rPr lang="ru-RU" sz="3600" dirty="0">
                <a:solidFill>
                  <a:srgbClr val="002060"/>
                </a:solidFill>
              </a:rPr>
              <a:t> у </a:t>
            </a:r>
            <a:r>
              <a:rPr lang="ru-RU" sz="3600" dirty="0" err="1">
                <a:solidFill>
                  <a:srgbClr val="002060"/>
                </a:solidFill>
              </a:rPr>
              <a:t>людини</a:t>
            </a:r>
            <a:r>
              <a:rPr lang="ru-RU" sz="3600" dirty="0">
                <a:solidFill>
                  <a:srgbClr val="002060"/>
                </a:solidFill>
              </a:rPr>
              <a:t> в </a:t>
            </a:r>
            <a:r>
              <a:rPr lang="ru-RU" sz="3600" dirty="0" err="1">
                <a:solidFill>
                  <a:srgbClr val="002060"/>
                </a:solidFill>
              </a:rPr>
              <a:t>нижній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частині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мозку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існує</a:t>
            </a:r>
            <a:r>
              <a:rPr lang="ru-RU" sz="3600" dirty="0">
                <a:solidFill>
                  <a:srgbClr val="002060"/>
                </a:solidFill>
              </a:rPr>
              <a:t> «центр </a:t>
            </a:r>
            <a:r>
              <a:rPr lang="ru-RU" sz="3600" dirty="0" err="1">
                <a:solidFill>
                  <a:srgbClr val="002060"/>
                </a:solidFill>
              </a:rPr>
              <a:t>неспання</a:t>
            </a:r>
            <a:r>
              <a:rPr lang="ru-RU" sz="3600" dirty="0">
                <a:solidFill>
                  <a:srgbClr val="002060"/>
                </a:solidFill>
              </a:rPr>
              <a:t>» </a:t>
            </a:r>
            <a:r>
              <a:rPr lang="ru-RU" sz="3600" dirty="0" err="1">
                <a:solidFill>
                  <a:srgbClr val="002060"/>
                </a:solidFill>
              </a:rPr>
              <a:t>і</a:t>
            </a:r>
            <a:r>
              <a:rPr lang="ru-RU" sz="3600" dirty="0">
                <a:solidFill>
                  <a:srgbClr val="002060"/>
                </a:solidFill>
              </a:rPr>
              <a:t> наш стан – </a:t>
            </a:r>
            <a:r>
              <a:rPr lang="ru-RU" sz="3600" dirty="0" err="1">
                <a:solidFill>
                  <a:srgbClr val="002060"/>
                </a:solidFill>
              </a:rPr>
              <a:t>спокою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чи</a:t>
            </a:r>
            <a:r>
              <a:rPr lang="ru-RU" sz="3600" dirty="0">
                <a:solidFill>
                  <a:srgbClr val="002060"/>
                </a:solidFill>
              </a:rPr>
              <a:t> сну, </a:t>
            </a:r>
            <a:r>
              <a:rPr lang="ru-RU" sz="3600" dirty="0" err="1">
                <a:solidFill>
                  <a:srgbClr val="002060"/>
                </a:solidFill>
              </a:rPr>
              <a:t>залежить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від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сигналів</a:t>
            </a:r>
            <a:r>
              <a:rPr lang="ru-RU" sz="3600" dirty="0">
                <a:solidFill>
                  <a:srgbClr val="002060"/>
                </a:solidFill>
              </a:rPr>
              <a:t>, </a:t>
            </a:r>
            <a:r>
              <a:rPr lang="ru-RU" sz="3600" dirty="0" err="1">
                <a:solidFill>
                  <a:srgbClr val="002060"/>
                </a:solidFill>
              </a:rPr>
              <a:t>які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надсилаються</a:t>
            </a:r>
            <a:r>
              <a:rPr lang="ru-RU" sz="3600" dirty="0">
                <a:solidFill>
                  <a:srgbClr val="002060"/>
                </a:solidFill>
              </a:rPr>
              <a:t> в </a:t>
            </a:r>
            <a:r>
              <a:rPr lang="ru-RU" sz="3600" dirty="0" err="1">
                <a:solidFill>
                  <a:srgbClr val="002060"/>
                </a:solidFill>
              </a:rPr>
              <a:t>даний</a:t>
            </a:r>
            <a:r>
              <a:rPr lang="ru-RU" sz="3600" dirty="0">
                <a:solidFill>
                  <a:srgbClr val="002060"/>
                </a:solidFill>
              </a:rPr>
              <a:t> центр.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139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2060"/>
                </a:solidFill>
              </a:rPr>
              <a:t>Виходить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r>
              <a:rPr lang="ru-RU" sz="2800" dirty="0" err="1">
                <a:solidFill>
                  <a:srgbClr val="002060"/>
                </a:solidFill>
              </a:rPr>
              <a:t>що</a:t>
            </a:r>
            <a:r>
              <a:rPr lang="ru-RU" sz="2800" dirty="0">
                <a:solidFill>
                  <a:srgbClr val="002060"/>
                </a:solidFill>
              </a:rPr>
              <a:t> сон – </a:t>
            </a:r>
            <a:r>
              <a:rPr lang="ru-RU" sz="2800" dirty="0" err="1">
                <a:solidFill>
                  <a:srgbClr val="002060"/>
                </a:solidFill>
              </a:rPr>
              <a:t>періодично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наступаючий</a:t>
            </a:r>
            <a:r>
              <a:rPr lang="ru-RU" sz="2800" dirty="0">
                <a:solidFill>
                  <a:srgbClr val="002060"/>
                </a:solidFill>
              </a:rPr>
              <a:t> стан </a:t>
            </a:r>
            <a:r>
              <a:rPr lang="ru-RU" sz="2800" dirty="0" err="1">
                <a:solidFill>
                  <a:srgbClr val="002060"/>
                </a:solidFill>
              </a:rPr>
              <a:t>людини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r>
              <a:rPr lang="ru-RU" sz="2800" dirty="0" err="1">
                <a:solidFill>
                  <a:srgbClr val="002060"/>
                </a:solidFill>
              </a:rPr>
              <a:t>під</a:t>
            </a:r>
            <a:r>
              <a:rPr lang="ru-RU" sz="2800" dirty="0">
                <a:solidFill>
                  <a:srgbClr val="002060"/>
                </a:solidFill>
              </a:rPr>
              <a:t> час </a:t>
            </a:r>
            <a:r>
              <a:rPr lang="ru-RU" sz="2800" dirty="0" err="1">
                <a:solidFill>
                  <a:srgbClr val="002060"/>
                </a:solidFill>
              </a:rPr>
              <a:t>якого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він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відновлює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працездатність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свого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організму</a:t>
            </a:r>
            <a:r>
              <a:rPr lang="ru-RU" sz="2800" dirty="0">
                <a:solidFill>
                  <a:srgbClr val="002060"/>
                </a:solidFill>
              </a:rPr>
              <a:t>, в тому </a:t>
            </a:r>
            <a:r>
              <a:rPr lang="ru-RU" sz="2800" dirty="0" err="1">
                <a:solidFill>
                  <a:srgbClr val="002060"/>
                </a:solidFill>
              </a:rPr>
              <a:t>числі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центральну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нервову</a:t>
            </a:r>
            <a:r>
              <a:rPr lang="ru-RU" sz="2800" dirty="0">
                <a:solidFill>
                  <a:srgbClr val="002060"/>
                </a:solidFill>
              </a:rPr>
              <a:t> систему. Сон </a:t>
            </a:r>
            <a:r>
              <a:rPr lang="ru-RU" sz="2800" dirty="0" err="1">
                <a:solidFill>
                  <a:srgbClr val="002060"/>
                </a:solidFill>
              </a:rPr>
              <a:t>є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життєвою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необхідністю</a:t>
            </a:r>
            <a:r>
              <a:rPr lang="ru-RU" sz="2800" dirty="0">
                <a:solidFill>
                  <a:srgbClr val="002060"/>
                </a:solidFill>
              </a:rPr>
              <a:t> для кожного </a:t>
            </a:r>
            <a:r>
              <a:rPr lang="ru-RU" sz="2800" dirty="0" err="1">
                <a:solidFill>
                  <a:srgbClr val="002060"/>
                </a:solidFill>
              </a:rPr>
              <a:t>організму</a:t>
            </a:r>
            <a:r>
              <a:rPr lang="ru-RU" sz="2800" dirty="0">
                <a:solidFill>
                  <a:srgbClr val="002060"/>
                </a:solidFill>
              </a:rPr>
              <a:t>. </a:t>
            </a:r>
            <a:r>
              <a:rPr lang="ru-RU" sz="2800" dirty="0" err="1">
                <a:solidFill>
                  <a:srgbClr val="002060"/>
                </a:solidFill>
              </a:rPr>
              <a:t>Третину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нашого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життя</a:t>
            </a:r>
            <a:r>
              <a:rPr lang="ru-RU" sz="2800" dirty="0">
                <a:solidFill>
                  <a:srgbClr val="002060"/>
                </a:solidFill>
              </a:rPr>
              <a:t> проходить в </a:t>
            </a:r>
            <a:r>
              <a:rPr lang="ru-RU" sz="2800" dirty="0" err="1">
                <a:solidFill>
                  <a:srgbClr val="002060"/>
                </a:solidFill>
              </a:rPr>
              <a:t>стані</a:t>
            </a:r>
            <a:r>
              <a:rPr lang="ru-RU" sz="2800" dirty="0">
                <a:solidFill>
                  <a:srgbClr val="002060"/>
                </a:solidFill>
              </a:rPr>
              <a:t> сну.</a:t>
            </a:r>
          </a:p>
        </p:txBody>
      </p:sp>
      <p:pic>
        <p:nvPicPr>
          <p:cNvPr id="6146" name="Picture 2" descr="http://molbuk.ua/uploads/posts/2014-04/1396979674_bezsonn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9464" y="0"/>
            <a:ext cx="4824536" cy="3573016"/>
          </a:xfrm>
          <a:prstGeom prst="rect">
            <a:avLst/>
          </a:prstGeom>
          <a:noFill/>
        </p:spPr>
      </p:pic>
      <p:pic>
        <p:nvPicPr>
          <p:cNvPr id="6148" name="Picture 4" descr="http://world-ua.com/_pu/7/29971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573016"/>
            <a:ext cx="4788024" cy="3284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61744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err="1">
                <a:solidFill>
                  <a:srgbClr val="002060"/>
                </a:solidFill>
              </a:rPr>
              <a:t>Існує</a:t>
            </a:r>
            <a:r>
              <a:rPr lang="ru-RU" sz="4400" dirty="0">
                <a:solidFill>
                  <a:srgbClr val="002060"/>
                </a:solidFill>
              </a:rPr>
              <a:t> </a:t>
            </a:r>
            <a:r>
              <a:rPr lang="ru-RU" sz="4400" dirty="0" err="1">
                <a:solidFill>
                  <a:srgbClr val="002060"/>
                </a:solidFill>
              </a:rPr>
              <a:t>дві</a:t>
            </a:r>
            <a:r>
              <a:rPr lang="ru-RU" sz="4400" dirty="0">
                <a:solidFill>
                  <a:srgbClr val="002060"/>
                </a:solidFill>
              </a:rPr>
              <a:t> </a:t>
            </a:r>
            <a:r>
              <a:rPr lang="ru-RU" sz="4400" dirty="0" err="1">
                <a:solidFill>
                  <a:srgbClr val="002060"/>
                </a:solidFill>
              </a:rPr>
              <a:t>основні</a:t>
            </a:r>
            <a:r>
              <a:rPr lang="ru-RU" sz="4400" dirty="0">
                <a:solidFill>
                  <a:srgbClr val="002060"/>
                </a:solidFill>
              </a:rPr>
              <a:t> причини </a:t>
            </a:r>
            <a:r>
              <a:rPr lang="ru-RU" sz="4400" dirty="0" err="1">
                <a:solidFill>
                  <a:srgbClr val="002060"/>
                </a:solidFill>
              </a:rPr>
              <a:t>безсоння</a:t>
            </a:r>
            <a:r>
              <a:rPr lang="ru-RU" sz="4400" dirty="0">
                <a:solidFill>
                  <a:srgbClr val="002060"/>
                </a:solidFill>
              </a:rPr>
              <a:t>, </a:t>
            </a:r>
            <a:r>
              <a:rPr lang="ru-RU" sz="4400" dirty="0" err="1">
                <a:solidFill>
                  <a:srgbClr val="002060"/>
                </a:solidFill>
              </a:rPr>
              <a:t>названі</a:t>
            </a:r>
            <a:r>
              <a:rPr lang="ru-RU" sz="4400" dirty="0">
                <a:solidFill>
                  <a:srgbClr val="002060"/>
                </a:solidFill>
              </a:rPr>
              <a:t> </a:t>
            </a:r>
            <a:r>
              <a:rPr lang="ru-RU" sz="4400" dirty="0" err="1">
                <a:solidFill>
                  <a:srgbClr val="002060"/>
                </a:solidFill>
              </a:rPr>
              <a:t>фахівцями</a:t>
            </a:r>
            <a:r>
              <a:rPr lang="ru-RU" sz="4400" dirty="0">
                <a:solidFill>
                  <a:srgbClr val="002060"/>
                </a:solidFill>
              </a:rPr>
              <a:t>, </a:t>
            </a:r>
            <a:r>
              <a:rPr lang="ru-RU" sz="4400" dirty="0" err="1">
                <a:solidFill>
                  <a:srgbClr val="002060"/>
                </a:solidFill>
              </a:rPr>
              <a:t>які</a:t>
            </a:r>
            <a:r>
              <a:rPr lang="ru-RU" sz="4400" dirty="0">
                <a:solidFill>
                  <a:srgbClr val="002060"/>
                </a:solidFill>
              </a:rPr>
              <a:t> </a:t>
            </a:r>
            <a:r>
              <a:rPr lang="ru-RU" sz="4400" dirty="0" err="1">
                <a:solidFill>
                  <a:srgbClr val="002060"/>
                </a:solidFill>
              </a:rPr>
              <a:t>потребують</a:t>
            </a:r>
            <a:r>
              <a:rPr lang="ru-RU" sz="4400" dirty="0">
                <a:solidFill>
                  <a:srgbClr val="002060"/>
                </a:solidFill>
              </a:rPr>
              <a:t> </a:t>
            </a:r>
            <a:r>
              <a:rPr lang="ru-RU" sz="4400" dirty="0" err="1">
                <a:solidFill>
                  <a:srgbClr val="002060"/>
                </a:solidFill>
              </a:rPr>
              <a:t>обов’язкового</a:t>
            </a:r>
            <a:r>
              <a:rPr lang="ru-RU" sz="4400" dirty="0">
                <a:solidFill>
                  <a:srgbClr val="002060"/>
                </a:solidFill>
              </a:rPr>
              <a:t> </a:t>
            </a:r>
            <a:r>
              <a:rPr lang="ru-RU" sz="4400" dirty="0" err="1">
                <a:solidFill>
                  <a:srgbClr val="002060"/>
                </a:solidFill>
              </a:rPr>
              <a:t>лікування</a:t>
            </a:r>
            <a:r>
              <a:rPr lang="ru-RU" sz="4400" dirty="0">
                <a:solidFill>
                  <a:srgbClr val="002060"/>
                </a:solidFill>
              </a:rPr>
              <a:t>. </a:t>
            </a:r>
            <a:r>
              <a:rPr lang="ru-RU" sz="4400" dirty="0" err="1">
                <a:solidFill>
                  <a:srgbClr val="002060"/>
                </a:solidFill>
              </a:rPr>
              <a:t>Ці</a:t>
            </a:r>
            <a:r>
              <a:rPr lang="ru-RU" sz="4400" dirty="0">
                <a:solidFill>
                  <a:srgbClr val="002060"/>
                </a:solidFill>
              </a:rPr>
              <a:t> причини </a:t>
            </a:r>
            <a:r>
              <a:rPr lang="ru-RU" sz="4400" dirty="0" err="1">
                <a:solidFill>
                  <a:srgbClr val="002060"/>
                </a:solidFill>
              </a:rPr>
              <a:t>відносяться</a:t>
            </a:r>
            <a:r>
              <a:rPr lang="ru-RU" sz="4400" dirty="0">
                <a:solidFill>
                  <a:srgbClr val="002060"/>
                </a:solidFill>
              </a:rPr>
              <a:t> до </a:t>
            </a:r>
            <a:r>
              <a:rPr lang="ru-RU" sz="4400" dirty="0" err="1">
                <a:solidFill>
                  <a:srgbClr val="002060"/>
                </a:solidFill>
              </a:rPr>
              <a:t>хронічних</a:t>
            </a:r>
            <a:r>
              <a:rPr lang="ru-RU" sz="4400" dirty="0">
                <a:solidFill>
                  <a:srgbClr val="002060"/>
                </a:solidFill>
              </a:rPr>
              <a:t> </a:t>
            </a:r>
            <a:r>
              <a:rPr lang="ru-RU" sz="4400" dirty="0" err="1">
                <a:solidFill>
                  <a:srgbClr val="002060"/>
                </a:solidFill>
              </a:rPr>
              <a:t>порушень</a:t>
            </a:r>
            <a:r>
              <a:rPr lang="ru-RU" sz="4400" dirty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4360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>
                <a:solidFill>
                  <a:srgbClr val="FF0000"/>
                </a:solidFill>
              </a:rPr>
              <a:t>Перша причина</a:t>
            </a:r>
            <a:r>
              <a:rPr lang="ru-RU" sz="3000" dirty="0">
                <a:solidFill>
                  <a:srgbClr val="002060"/>
                </a:solidFill>
              </a:rPr>
              <a:t> – </a:t>
            </a:r>
            <a:r>
              <a:rPr lang="ru-RU" sz="3000" dirty="0" err="1">
                <a:solidFill>
                  <a:srgbClr val="002060"/>
                </a:solidFill>
              </a:rPr>
              <a:t>це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психічні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розлади</a:t>
            </a:r>
            <a:r>
              <a:rPr lang="ru-RU" sz="3000" dirty="0">
                <a:solidFill>
                  <a:srgbClr val="002060"/>
                </a:solidFill>
              </a:rPr>
              <a:t>. Вона </a:t>
            </a:r>
            <a:r>
              <a:rPr lang="ru-RU" sz="3000" dirty="0" err="1">
                <a:solidFill>
                  <a:srgbClr val="002060"/>
                </a:solidFill>
              </a:rPr>
              <a:t>небезпечна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тим</a:t>
            </a:r>
            <a:r>
              <a:rPr lang="ru-RU" sz="3000" dirty="0">
                <a:solidFill>
                  <a:srgbClr val="002060"/>
                </a:solidFill>
              </a:rPr>
              <a:t>, </a:t>
            </a:r>
            <a:r>
              <a:rPr lang="ru-RU" sz="3000" dirty="0" err="1">
                <a:solidFill>
                  <a:srgbClr val="002060"/>
                </a:solidFill>
              </a:rPr>
              <a:t>що</a:t>
            </a:r>
            <a:r>
              <a:rPr lang="ru-RU" sz="3000" dirty="0">
                <a:solidFill>
                  <a:srgbClr val="002060"/>
                </a:solidFill>
              </a:rPr>
              <a:t> сильно </a:t>
            </a:r>
            <a:r>
              <a:rPr lang="ru-RU" sz="3000" dirty="0" err="1">
                <a:solidFill>
                  <a:srgbClr val="002060"/>
                </a:solidFill>
              </a:rPr>
              <a:t>погіршує</a:t>
            </a:r>
            <a:r>
              <a:rPr lang="ru-RU" sz="3000" dirty="0">
                <a:solidFill>
                  <a:srgbClr val="002060"/>
                </a:solidFill>
              </a:rPr>
              <a:t> стан </a:t>
            </a:r>
            <a:r>
              <a:rPr lang="ru-RU" sz="3000" dirty="0" err="1">
                <a:solidFill>
                  <a:srgbClr val="002060"/>
                </a:solidFill>
              </a:rPr>
              <a:t>людини</a:t>
            </a:r>
            <a:r>
              <a:rPr lang="ru-RU" sz="3000" dirty="0">
                <a:solidFill>
                  <a:srgbClr val="002060"/>
                </a:solidFill>
              </a:rPr>
              <a:t>. </a:t>
            </a:r>
            <a:r>
              <a:rPr lang="ru-RU" sz="3000" dirty="0" err="1">
                <a:solidFill>
                  <a:srgbClr val="002060"/>
                </a:solidFill>
              </a:rPr>
              <a:t>Виходить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своєрідне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замкнене</a:t>
            </a:r>
            <a:r>
              <a:rPr lang="ru-RU" sz="3000" dirty="0">
                <a:solidFill>
                  <a:srgbClr val="002060"/>
                </a:solidFill>
              </a:rPr>
              <a:t> коло: </a:t>
            </a:r>
            <a:r>
              <a:rPr lang="ru-RU" sz="3000" dirty="0" err="1">
                <a:solidFill>
                  <a:srgbClr val="002060"/>
                </a:solidFill>
              </a:rPr>
              <a:t>сильні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стреси</a:t>
            </a:r>
            <a:r>
              <a:rPr lang="ru-RU" sz="3000" dirty="0">
                <a:solidFill>
                  <a:srgbClr val="002060"/>
                </a:solidFill>
              </a:rPr>
              <a:t>, </a:t>
            </a:r>
            <a:r>
              <a:rPr lang="ru-RU" sz="3000" dirty="0" err="1">
                <a:solidFill>
                  <a:srgbClr val="002060"/>
                </a:solidFill>
              </a:rPr>
              <a:t>затяжна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депресія</a:t>
            </a:r>
            <a:r>
              <a:rPr lang="ru-RU" sz="3000" dirty="0">
                <a:solidFill>
                  <a:srgbClr val="002060"/>
                </a:solidFill>
              </a:rPr>
              <a:t>, </a:t>
            </a:r>
            <a:r>
              <a:rPr lang="ru-RU" sz="3000" dirty="0" err="1">
                <a:solidFill>
                  <a:srgbClr val="002060"/>
                </a:solidFill>
              </a:rPr>
              <a:t>неврози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і</a:t>
            </a:r>
            <a:r>
              <a:rPr lang="ru-RU" sz="3000" dirty="0">
                <a:solidFill>
                  <a:srgbClr val="002060"/>
                </a:solidFill>
              </a:rPr>
              <a:t> т.п. </a:t>
            </a:r>
            <a:r>
              <a:rPr lang="ru-RU" sz="3000" dirty="0" err="1">
                <a:solidFill>
                  <a:srgbClr val="002060"/>
                </a:solidFill>
              </a:rPr>
              <a:t>призводять</a:t>
            </a:r>
            <a:r>
              <a:rPr lang="ru-RU" sz="3000" dirty="0">
                <a:solidFill>
                  <a:srgbClr val="002060"/>
                </a:solidFill>
              </a:rPr>
              <a:t> до </a:t>
            </a:r>
            <a:r>
              <a:rPr lang="ru-RU" sz="3000" dirty="0" err="1">
                <a:solidFill>
                  <a:srgbClr val="002060"/>
                </a:solidFill>
              </a:rPr>
              <a:t>хронічних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порушень</a:t>
            </a:r>
            <a:r>
              <a:rPr lang="ru-RU" sz="3000" dirty="0">
                <a:solidFill>
                  <a:srgbClr val="002060"/>
                </a:solidFill>
              </a:rPr>
              <a:t> сну, а </a:t>
            </a:r>
            <a:r>
              <a:rPr lang="ru-RU" sz="3000" dirty="0" err="1">
                <a:solidFill>
                  <a:srgbClr val="002060"/>
                </a:solidFill>
              </a:rPr>
              <a:t>порушення</a:t>
            </a:r>
            <a:r>
              <a:rPr lang="ru-RU" sz="3000" dirty="0">
                <a:solidFill>
                  <a:srgbClr val="002060"/>
                </a:solidFill>
              </a:rPr>
              <a:t> сну у свою </a:t>
            </a:r>
            <a:r>
              <a:rPr lang="ru-RU" sz="3000" dirty="0" err="1">
                <a:solidFill>
                  <a:srgbClr val="002060"/>
                </a:solidFill>
              </a:rPr>
              <a:t>чергу</a:t>
            </a:r>
            <a:r>
              <a:rPr lang="ru-RU" sz="3000" dirty="0">
                <a:solidFill>
                  <a:srgbClr val="002060"/>
                </a:solidFill>
              </a:rPr>
              <a:t>, </a:t>
            </a:r>
            <a:r>
              <a:rPr lang="ru-RU" sz="3000" dirty="0" err="1">
                <a:solidFill>
                  <a:srgbClr val="002060"/>
                </a:solidFill>
              </a:rPr>
              <a:t>тим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більш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постійне</a:t>
            </a:r>
            <a:r>
              <a:rPr lang="ru-RU" sz="3000" dirty="0">
                <a:solidFill>
                  <a:srgbClr val="002060"/>
                </a:solidFill>
              </a:rPr>
              <a:t>, </a:t>
            </a:r>
            <a:r>
              <a:rPr lang="ru-RU" sz="3000" dirty="0" err="1">
                <a:solidFill>
                  <a:srgbClr val="002060"/>
                </a:solidFill>
              </a:rPr>
              <a:t>ще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більше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дратує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нервову</a:t>
            </a:r>
            <a:r>
              <a:rPr lang="ru-RU" sz="3000" dirty="0">
                <a:solidFill>
                  <a:srgbClr val="002060"/>
                </a:solidFill>
              </a:rPr>
              <a:t> систему, </a:t>
            </a:r>
            <a:r>
              <a:rPr lang="ru-RU" sz="3000" dirty="0" err="1">
                <a:solidFill>
                  <a:srgbClr val="002060"/>
                </a:solidFill>
              </a:rPr>
              <a:t>що</a:t>
            </a:r>
            <a:r>
              <a:rPr lang="ru-RU" sz="3000" dirty="0">
                <a:solidFill>
                  <a:srgbClr val="002060"/>
                </a:solidFill>
              </a:rPr>
              <a:t> вводить </a:t>
            </a:r>
            <a:r>
              <a:rPr lang="ru-RU" sz="3000" dirty="0" err="1">
                <a:solidFill>
                  <a:srgbClr val="002060"/>
                </a:solidFill>
              </a:rPr>
              <a:t>людину</a:t>
            </a:r>
            <a:r>
              <a:rPr lang="ru-RU" sz="3000" dirty="0">
                <a:solidFill>
                  <a:srgbClr val="002060"/>
                </a:solidFill>
              </a:rPr>
              <a:t> в </a:t>
            </a:r>
            <a:r>
              <a:rPr lang="ru-RU" sz="3000" dirty="0" err="1">
                <a:solidFill>
                  <a:srgbClr val="002060"/>
                </a:solidFill>
              </a:rPr>
              <a:t>ще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більшу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депресивний</a:t>
            </a:r>
            <a:r>
              <a:rPr lang="ru-RU" sz="3000" dirty="0">
                <a:solidFill>
                  <a:srgbClr val="002060"/>
                </a:solidFill>
              </a:rPr>
              <a:t> стан.</a:t>
            </a:r>
          </a:p>
        </p:txBody>
      </p:sp>
      <p:pic>
        <p:nvPicPr>
          <p:cNvPr id="4098" name="Picture 2" descr="http://nakablychkah.info/images/content/2013/20130914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0"/>
            <a:ext cx="3779912" cy="3284984"/>
          </a:xfrm>
          <a:prstGeom prst="rect">
            <a:avLst/>
          </a:prstGeom>
          <a:noFill/>
        </p:spPr>
      </p:pic>
      <p:pic>
        <p:nvPicPr>
          <p:cNvPr id="4100" name="Picture 4" descr="http://pedpresa.com.ua/wp-content/uploads/2012/04/wordpress.com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284984"/>
            <a:ext cx="3779912" cy="3573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0040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solidFill>
                  <a:srgbClr val="FF0000"/>
                </a:solidFill>
              </a:rPr>
              <a:t>Друга причина</a:t>
            </a:r>
            <a:r>
              <a:rPr lang="ru-RU" sz="3200" dirty="0">
                <a:solidFill>
                  <a:srgbClr val="002060"/>
                </a:solidFill>
              </a:rPr>
              <a:t> – </a:t>
            </a:r>
            <a:r>
              <a:rPr lang="ru-RU" sz="3200" dirty="0" err="1">
                <a:solidFill>
                  <a:srgbClr val="002060"/>
                </a:solidFill>
              </a:rPr>
              <a:t>це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хронічні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розумові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перевантаження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  <a:r>
              <a:rPr lang="ru-RU" sz="3200" dirty="0" err="1">
                <a:solidFill>
                  <a:srgbClr val="002060"/>
                </a:solidFill>
              </a:rPr>
              <a:t>Це</a:t>
            </a:r>
            <a:r>
              <a:rPr lang="ru-RU" sz="3200" dirty="0">
                <a:solidFill>
                  <a:srgbClr val="002060"/>
                </a:solidFill>
              </a:rPr>
              <a:t> часто </a:t>
            </a:r>
            <a:r>
              <a:rPr lang="ru-RU" sz="3200" dirty="0" err="1">
                <a:solidFill>
                  <a:srgbClr val="002060"/>
                </a:solidFill>
              </a:rPr>
              <a:t>зустрічається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серед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наукових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діячів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і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мислителів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  <a:r>
              <a:rPr lang="ru-RU" sz="3200" dirty="0" err="1">
                <a:solidFill>
                  <a:srgbClr val="002060"/>
                </a:solidFill>
              </a:rPr>
              <a:t>Також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це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притаманне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і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творчим</a:t>
            </a:r>
            <a:r>
              <a:rPr lang="ru-RU" sz="3200" dirty="0">
                <a:solidFill>
                  <a:srgbClr val="002060"/>
                </a:solidFill>
              </a:rPr>
              <a:t> людям, робота </a:t>
            </a:r>
            <a:r>
              <a:rPr lang="ru-RU" sz="3200" dirty="0" err="1">
                <a:solidFill>
                  <a:srgbClr val="002060"/>
                </a:solidFill>
              </a:rPr>
              <a:t>яких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пов’язана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з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необхідністю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видавати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щодня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щось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новеньке</a:t>
            </a:r>
            <a:r>
              <a:rPr lang="ru-RU" sz="3200" dirty="0">
                <a:solidFill>
                  <a:srgbClr val="002060"/>
                </a:solidFill>
              </a:rPr>
              <a:t> та </a:t>
            </a:r>
            <a:r>
              <a:rPr lang="ru-RU" sz="3200" dirty="0" err="1">
                <a:solidFill>
                  <a:srgbClr val="002060"/>
                </a:solidFill>
              </a:rPr>
              <a:t>креативне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</a:p>
        </p:txBody>
      </p:sp>
      <p:pic>
        <p:nvPicPr>
          <p:cNvPr id="3074" name="Picture 2" descr="http://webmed.com.ua/uploads/files/images/photo/258%D0%B1%D0%B5%D1%81%D1%81%D0%BE%D0%BD%D0%BD%D0%B8%D1%86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05475" y="0"/>
            <a:ext cx="3438525" cy="3501008"/>
          </a:xfrm>
          <a:prstGeom prst="rect">
            <a:avLst/>
          </a:prstGeom>
          <a:noFill/>
        </p:spPr>
      </p:pic>
      <p:pic>
        <p:nvPicPr>
          <p:cNvPr id="3076" name="Picture 4" descr="http://apteka-traw.com/wp-content/uploads/2013/08/7868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0602" y="3501008"/>
            <a:ext cx="3413398" cy="3356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30">
      <a:dk1>
        <a:srgbClr val="FFFF99"/>
      </a:dk1>
      <a:lt1>
        <a:srgbClr val="00B0F0"/>
      </a:lt1>
      <a:dk2>
        <a:srgbClr val="C1FFFD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137</TotalTime>
  <Words>388</Words>
  <Application>Microsoft Office PowerPoint</Application>
  <PresentationFormat>Экран (4:3)</PresentationFormat>
  <Paragraphs>19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Дякуємо за увагу !!!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15</cp:revision>
  <dcterms:created xsi:type="dcterms:W3CDTF">2014-05-07T14:51:41Z</dcterms:created>
  <dcterms:modified xsi:type="dcterms:W3CDTF">2014-05-07T17:09:06Z</dcterms:modified>
</cp:coreProperties>
</file>