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CDBAC-A4B2-442C-ADB9-8E8E1E313D18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4FAE0-A982-40BA-8CE5-DF60A90EB4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50019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ослинні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жири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500702"/>
            <a:ext cx="4843474" cy="118587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</a:t>
            </a:r>
            <a:r>
              <a:rPr lang="uk-UA" sz="2400" dirty="0" err="1" smtClean="0">
                <a:solidFill>
                  <a:schemeClr val="tx1"/>
                </a:solidFill>
              </a:rPr>
              <a:t>ідготувала</a:t>
            </a:r>
            <a:r>
              <a:rPr lang="uk-UA" sz="2400" dirty="0" smtClean="0">
                <a:solidFill>
                  <a:schemeClr val="tx1"/>
                </a:solidFill>
              </a:rPr>
              <a:t> учениця 11-А класу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 Бойко Наталія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Секрети кулінарії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15352" cy="314327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100%-</a:t>
            </a:r>
            <a:r>
              <a:rPr lang="ru-RU" dirty="0" smtClean="0"/>
              <a:t>ву </a:t>
            </a:r>
            <a:r>
              <a:rPr lang="ru-RU" dirty="0" err="1" smtClean="0"/>
              <a:t>оливкову</a:t>
            </a:r>
            <a:r>
              <a:rPr lang="ru-RU" dirty="0" smtClean="0"/>
              <a:t> </a:t>
            </a:r>
            <a:r>
              <a:rPr lang="ru-RU" dirty="0" err="1" smtClean="0"/>
              <a:t>олію</a:t>
            </a:r>
            <a:r>
              <a:rPr lang="ru-RU" dirty="0" smtClean="0"/>
              <a:t>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в натуральному </a:t>
            </a:r>
            <a:r>
              <a:rPr lang="ru-RU" dirty="0" err="1" smtClean="0"/>
              <a:t>вигляді</a:t>
            </a:r>
            <a:r>
              <a:rPr lang="ru-RU" dirty="0" smtClean="0"/>
              <a:t>, </a:t>
            </a:r>
            <a:r>
              <a:rPr lang="ru-RU" dirty="0" err="1" smtClean="0"/>
              <a:t>додаючи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готових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-</a:t>
            </a:r>
            <a:r>
              <a:rPr lang="ru-RU" dirty="0" smtClean="0"/>
              <a:t>​​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збережете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smtClean="0"/>
              <a:t>її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Зберігайте</a:t>
            </a:r>
            <a:r>
              <a:rPr lang="ru-RU" dirty="0" smtClean="0"/>
              <a:t>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рослинну</a:t>
            </a:r>
            <a:r>
              <a:rPr lang="ru-RU" dirty="0" smtClean="0"/>
              <a:t> </a:t>
            </a:r>
            <a:r>
              <a:rPr lang="ru-RU" dirty="0" err="1" smtClean="0"/>
              <a:t>олію</a:t>
            </a:r>
            <a:r>
              <a:rPr lang="ru-RU" dirty="0" smtClean="0"/>
              <a:t> в </a:t>
            </a:r>
            <a:r>
              <a:rPr lang="ru-RU" dirty="0" err="1" smtClean="0"/>
              <a:t>пляшках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темного </a:t>
            </a:r>
            <a:r>
              <a:rPr lang="ru-RU" dirty="0" err="1" smtClean="0"/>
              <a:t>скла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шафі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+10-15 ° - на </a:t>
            </a:r>
            <a:r>
              <a:rPr lang="ru-RU" dirty="0" err="1" smtClean="0"/>
              <a:t>світлі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smtClean="0"/>
              <a:t>масла </a:t>
            </a:r>
            <a:r>
              <a:rPr lang="ru-RU" dirty="0" err="1" smtClean="0"/>
              <a:t>погіршується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 </a:t>
            </a:r>
            <a:r>
              <a:rPr lang="ru-RU" dirty="0" err="1" smtClean="0"/>
              <a:t>покупці</a:t>
            </a:r>
            <a:r>
              <a:rPr lang="ru-RU" dirty="0" smtClean="0"/>
              <a:t> масла </a:t>
            </a:r>
            <a:r>
              <a:rPr lang="ru-RU" dirty="0" err="1" smtClean="0"/>
              <a:t>звертайте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на дату </a:t>
            </a:r>
            <a:r>
              <a:rPr lang="ru-RU" dirty="0" err="1" smtClean="0"/>
              <a:t>виготовлення</a:t>
            </a:r>
            <a:r>
              <a:rPr lang="ru-RU" dirty="0" smtClean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рослинної</a:t>
            </a:r>
            <a:r>
              <a:rPr lang="ru-RU" dirty="0" smtClean="0"/>
              <a:t> олії-6-12 </a:t>
            </a:r>
            <a:r>
              <a:rPr lang="ru-RU" dirty="0" err="1" smtClean="0"/>
              <a:t>місяців</a:t>
            </a:r>
            <a:r>
              <a:rPr lang="ru-RU" dirty="0" smtClean="0"/>
              <a:t>, </a:t>
            </a:r>
            <a:r>
              <a:rPr lang="ru-RU" dirty="0" err="1" smtClean="0"/>
              <a:t>оливкової</a:t>
            </a:r>
            <a:r>
              <a:rPr lang="ru-RU" dirty="0" smtClean="0"/>
              <a:t> в </a:t>
            </a:r>
            <a:r>
              <a:rPr lang="ru-RU" dirty="0" err="1" smtClean="0"/>
              <a:t>пляшках</a:t>
            </a:r>
            <a:r>
              <a:rPr lang="ru-RU" dirty="0" smtClean="0"/>
              <a:t> -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дня </a:t>
            </a:r>
            <a:r>
              <a:rPr lang="ru-RU" dirty="0" err="1" smtClean="0"/>
              <a:t>випуску</a:t>
            </a:r>
            <a:r>
              <a:rPr lang="ru-RU" dirty="0" smtClean="0"/>
              <a:t>, в </a:t>
            </a:r>
            <a:r>
              <a:rPr lang="ru-RU" dirty="0" err="1" smtClean="0"/>
              <a:t>металевих</a:t>
            </a:r>
            <a:r>
              <a:rPr lang="ru-RU" dirty="0" smtClean="0"/>
              <a:t> банках - 3-4 роки.</a:t>
            </a:r>
            <a:endParaRPr lang="ru-RU" dirty="0"/>
          </a:p>
        </p:txBody>
      </p:sp>
      <p:pic>
        <p:nvPicPr>
          <p:cNvPr id="22530" name="Picture 2" descr="http://www.forbes.ru/sites/default/files/imagecache/forbes2013_620_414/slideshow/PH00-9188_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3548046" cy="2369179"/>
          </a:xfrm>
          <a:prstGeom prst="rect">
            <a:avLst/>
          </a:prstGeom>
          <a:noFill/>
        </p:spPr>
      </p:pic>
      <p:pic>
        <p:nvPicPr>
          <p:cNvPr id="22532" name="Picture 4" descr="http://www.aboutall.name/wp-content/gallery/vybiraem-rastitelnoe-maslo/a835813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2905112" cy="227179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жири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надзвичайно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корисні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містять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простих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ненасичених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поліненасичених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жирних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кислот. Вони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дарують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енергію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організм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засвоює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вітаміни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A, D,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sunfood.com.ua/imgsrv/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://www.top4man.ru/UserFiles/Zdorov/mnogo_v_byt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928934"/>
            <a:ext cx="8329642" cy="319722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Вітамін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необхідний</a:t>
            </a:r>
            <a:r>
              <a:rPr lang="ru-RU" sz="2400" dirty="0" smtClean="0"/>
              <a:t> нам для </a:t>
            </a:r>
            <a:r>
              <a:rPr lang="ru-RU" sz="2400" dirty="0" err="1" smtClean="0"/>
              <a:t>збереження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зору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Вітамін</a:t>
            </a:r>
            <a:r>
              <a:rPr lang="ru-RU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D</a:t>
            </a:r>
            <a:r>
              <a:rPr lang="en-US" sz="2400" dirty="0" smtClean="0"/>
              <a:t> </a:t>
            </a:r>
            <a:r>
              <a:rPr lang="ru-RU" sz="2400" dirty="0" err="1" smtClean="0"/>
              <a:t>допомагає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засвоювати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кальцій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фосфор,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потрібні</a:t>
            </a:r>
            <a:r>
              <a:rPr lang="ru-RU" sz="2400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кісток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зубів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Вітамін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захищає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анемії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сприяє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профілактиці</a:t>
            </a:r>
            <a:r>
              <a:rPr lang="ru-RU" sz="2400" dirty="0" smtClean="0"/>
              <a:t> атеросклерозу, </a:t>
            </a:r>
            <a:r>
              <a:rPr lang="ru-RU" sz="2400" dirty="0" err="1" smtClean="0"/>
              <a:t>підвищує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працездатність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витривалість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Вітамін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К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покращує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згортання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значну</a:t>
            </a:r>
            <a:r>
              <a:rPr lang="ru-RU" sz="2400" dirty="0" smtClean="0"/>
              <a:t> роль в </a:t>
            </a:r>
            <a:r>
              <a:rPr lang="ru-RU" sz="2400" dirty="0" err="1" smtClean="0"/>
              <a:t>обміні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362" name="Picture 2" descr="http://062012.imgbb.ru/5/5/6/5562cf44b7d4a5abc597aa5745bc97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7166"/>
            <a:ext cx="2428892" cy="2441098"/>
          </a:xfrm>
          <a:prstGeom prst="rect">
            <a:avLst/>
          </a:prstGeom>
          <a:noFill/>
        </p:spPr>
      </p:pic>
      <p:pic>
        <p:nvPicPr>
          <p:cNvPr id="15366" name="Picture 6" descr="http://zdorov-krasiv.ru/wp-content/uploads/2012/08/shutterstock_289285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3214710" cy="2616775"/>
          </a:xfrm>
          <a:prstGeom prst="rect">
            <a:avLst/>
          </a:prstGeom>
          <a:noFill/>
        </p:spPr>
      </p:pic>
      <p:pic>
        <p:nvPicPr>
          <p:cNvPr id="15368" name="Picture 8" descr="http://img.najmama.sk/stories/Zdravie/article/vitamin_k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85728"/>
            <a:ext cx="3159419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972452" cy="125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-сказав </a:t>
            </a:r>
            <a:r>
              <a:rPr lang="ru-RU" sz="2400" dirty="0" smtClean="0"/>
              <a:t>про </a:t>
            </a:r>
            <a:r>
              <a:rPr lang="ru-RU" sz="2400" dirty="0" err="1" smtClean="0"/>
              <a:t>оливкову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олію</a:t>
            </a:r>
            <a:r>
              <a:rPr lang="ru-RU" sz="2400" dirty="0" smtClean="0"/>
              <a:t> </a:t>
            </a:r>
            <a:r>
              <a:rPr lang="ru-RU" sz="2400" dirty="0" err="1" smtClean="0"/>
              <a:t>фахівець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Ансель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Кейз</a:t>
            </a:r>
            <a:r>
              <a:rPr lang="ru-RU" sz="2400" dirty="0" smtClean="0"/>
              <a:t> в </a:t>
            </a:r>
            <a:r>
              <a:rPr lang="ru-RU" sz="2400" dirty="0" err="1" smtClean="0"/>
              <a:t>доповіді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представленій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сенатській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комісії</a:t>
            </a:r>
            <a:r>
              <a:rPr lang="ru-RU" sz="2400" dirty="0" smtClean="0"/>
              <a:t> США.</a:t>
            </a:r>
            <a:endParaRPr lang="ru-RU" sz="2400" dirty="0"/>
          </a:p>
        </p:txBody>
      </p:sp>
      <p:pic>
        <p:nvPicPr>
          <p:cNvPr id="16386" name="Picture 2" descr="http://www.ilgiornaledelturismo.it/wp-content/uploads/2011/07/Ancel-Ke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143800" cy="40120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rgbClr val="C00000"/>
                </a:solidFill>
              </a:rPr>
              <a:t>"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Це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найкращий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з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усіх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існуючих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харчових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жирів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і</a:t>
            </a:r>
            <a:r>
              <a:rPr lang="ru-RU" sz="2800" i="1" u="sng" dirty="0" smtClean="0">
                <a:solidFill>
                  <a:srgbClr val="C00000"/>
                </a:solidFill>
              </a:rPr>
              <a:t>,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якби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його</a:t>
            </a:r>
            <a:r>
              <a:rPr lang="ru-RU" sz="2800" i="1" u="sng" dirty="0" smtClean="0">
                <a:solidFill>
                  <a:srgbClr val="C00000"/>
                </a:solidFill>
              </a:rPr>
              <a:t> не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було</a:t>
            </a:r>
            <a:r>
              <a:rPr lang="ru-RU" sz="2800" i="1" u="sng" dirty="0" smtClean="0">
                <a:solidFill>
                  <a:srgbClr val="C00000"/>
                </a:solidFill>
              </a:rPr>
              <a:t>,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його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слід</a:t>
            </a:r>
            <a:r>
              <a:rPr lang="ru-RU" sz="2800" i="1" u="sng" dirty="0" smtClean="0">
                <a:solidFill>
                  <a:srgbClr val="C0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було</a:t>
            </a:r>
            <a:r>
              <a:rPr lang="ru-RU" sz="2800" i="1" u="sng" dirty="0" smtClean="0">
                <a:solidFill>
                  <a:srgbClr val="C00000"/>
                </a:solidFill>
              </a:rPr>
              <a:t> б </a:t>
            </a:r>
            <a:r>
              <a:rPr lang="ru-RU" sz="2800" i="1" u="sng" dirty="0" err="1" smtClean="0">
                <a:solidFill>
                  <a:srgbClr val="C00000"/>
                </a:solidFill>
              </a:rPr>
              <a:t>вигадати</a:t>
            </a:r>
            <a:r>
              <a:rPr lang="ru-RU" sz="2800" i="1" u="sng" dirty="0" smtClean="0">
                <a:solidFill>
                  <a:srgbClr val="C00000"/>
                </a:solidFill>
              </a:rPr>
              <a:t>"</a:t>
            </a:r>
            <a:endParaRPr lang="ru-RU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1537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     </a:t>
            </a:r>
            <a:r>
              <a:rPr lang="ru-RU" sz="2400" b="1" dirty="0" err="1" smtClean="0">
                <a:latin typeface="Georgia" pitchFamily="18" charset="0"/>
              </a:rPr>
              <a:t>Втім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</a:rPr>
              <a:t>будь-яке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рослинне</a:t>
            </a:r>
            <a:r>
              <a:rPr lang="ru-RU" sz="2400" b="1" dirty="0" smtClean="0">
                <a:latin typeface="Georgia" pitchFamily="18" charset="0"/>
              </a:rPr>
              <a:t> масло не просто приправа, а </a:t>
            </a:r>
            <a:r>
              <a:rPr lang="ru-RU" sz="2400" b="1" dirty="0" err="1" smtClean="0">
                <a:latin typeface="Georgia" pitchFamily="18" charset="0"/>
              </a:rPr>
              <a:t>незамінний</a:t>
            </a:r>
            <a:r>
              <a:rPr lang="ru-RU" sz="2400" b="1" dirty="0" smtClean="0">
                <a:latin typeface="Georgia" pitchFamily="18" charset="0"/>
              </a:rPr>
              <a:t> продукт </a:t>
            </a:r>
            <a:r>
              <a:rPr lang="ru-RU" sz="2400" b="1" dirty="0" err="1" smtClean="0">
                <a:latin typeface="Georgia" pitchFamily="18" charset="0"/>
              </a:rPr>
              <a:t>харчування</a:t>
            </a:r>
            <a:r>
              <a:rPr lang="ru-RU" sz="2400" b="1" dirty="0" smtClean="0">
                <a:latin typeface="Georgia" pitchFamily="18" charset="0"/>
              </a:rPr>
              <a:t>. У </a:t>
            </a:r>
            <a:r>
              <a:rPr lang="ru-RU" sz="2400" b="1" dirty="0" err="1" smtClean="0">
                <a:latin typeface="Georgia" pitchFamily="18" charset="0"/>
              </a:rPr>
              <a:t>чому</a:t>
            </a:r>
            <a:r>
              <a:rPr lang="ru-RU" sz="2400" b="1" dirty="0" smtClean="0">
                <a:latin typeface="Georgia" pitchFamily="18" charset="0"/>
              </a:rPr>
              <a:t> ж </a:t>
            </a:r>
            <a:r>
              <a:rPr lang="ru-RU" sz="2400" b="1" dirty="0" err="1" smtClean="0">
                <a:latin typeface="Georgia" pitchFamily="18" charset="0"/>
              </a:rPr>
              <a:t>його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цінність</a:t>
            </a:r>
            <a:r>
              <a:rPr lang="ru-RU" sz="2400" b="1" dirty="0" smtClean="0">
                <a:latin typeface="Georgia" pitchFamily="18" charset="0"/>
              </a:rPr>
              <a:t>?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7410" name="Picture 2" descr="http://aromavita.neobroker.ru/article_images/2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628783" cy="4477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901014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поліненасичені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 - </a:t>
            </a:r>
            <a:r>
              <a:rPr lang="ru-RU" sz="2000" b="1" dirty="0" err="1" smtClean="0"/>
              <a:t>лінолева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ліноленова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знижують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серцево</a:t>
            </a:r>
            <a:r>
              <a:rPr lang="ru-RU" sz="2000" dirty="0" smtClean="0"/>
              <a:t> -</a:t>
            </a:r>
            <a:r>
              <a:rPr lang="ru-RU" sz="2000" dirty="0" err="1" smtClean="0"/>
              <a:t>судинних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, </a:t>
            </a:r>
            <a:r>
              <a:rPr lang="ru-RU" sz="2000" dirty="0" err="1" smtClean="0"/>
              <a:t>зміцнюють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судини</a:t>
            </a:r>
            <a:r>
              <a:rPr lang="ru-RU" sz="2000" dirty="0" smtClean="0"/>
              <a:t> , активно </a:t>
            </a:r>
            <a:r>
              <a:rPr lang="ru-RU" sz="2000" dirty="0" err="1" smtClean="0"/>
              <a:t>беруть</a:t>
            </a:r>
            <a:r>
              <a:rPr lang="ru-RU" sz="2000" dirty="0" smtClean="0"/>
              <a:t> участь в </a:t>
            </a:r>
            <a:r>
              <a:rPr lang="ru-RU" sz="2000" dirty="0" err="1" smtClean="0"/>
              <a:t>обміні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,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росту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зачаттю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Прості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ненасичені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 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найвідоміша</a:t>
            </a:r>
            <a:r>
              <a:rPr lang="ru-RU" sz="2000" dirty="0" smtClean="0"/>
              <a:t> - </a:t>
            </a:r>
            <a:r>
              <a:rPr lang="ru-RU" sz="2000" b="1" dirty="0" err="1" smtClean="0"/>
              <a:t>олеїнова</a:t>
            </a:r>
            <a:r>
              <a:rPr lang="ru-RU" sz="2000" dirty="0" smtClean="0"/>
              <a:t> , </a:t>
            </a:r>
            <a:r>
              <a:rPr lang="ru-RU" sz="2000" dirty="0" err="1" smtClean="0"/>
              <a:t>хороші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за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" </a:t>
            </a:r>
            <a:r>
              <a:rPr lang="ru-RU" sz="2000" dirty="0" err="1" smtClean="0"/>
              <a:t>навантажують</a:t>
            </a:r>
            <a:r>
              <a:rPr lang="ru-RU" sz="2000" dirty="0" smtClean="0"/>
              <a:t> "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травлення</a:t>
            </a:r>
            <a:r>
              <a:rPr lang="ru-RU" sz="2000" dirty="0" smtClean="0"/>
              <a:t> , особливо кишечник 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самим </a:t>
            </a:r>
            <a:r>
              <a:rPr lang="ru-RU" sz="2000" dirty="0" err="1" smtClean="0"/>
              <a:t>полегшують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u="sng" dirty="0" err="1" smtClean="0">
                <a:latin typeface="Book Antiqua" pitchFamily="18" charset="0"/>
              </a:rPr>
              <a:t>Щоб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задовольнити</a:t>
            </a:r>
            <a:r>
              <a:rPr lang="ru-RU" sz="2000" u="sng" dirty="0" smtClean="0">
                <a:latin typeface="Book Antiqua" pitchFamily="18" charset="0"/>
              </a:rPr>
              <a:t> потребу </a:t>
            </a:r>
            <a:r>
              <a:rPr lang="ru-RU" sz="2000" u="sng" dirty="0" err="1" smtClean="0">
                <a:latin typeface="Book Antiqua" pitchFamily="18" charset="0"/>
              </a:rPr>
              <a:t>нашого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організму</a:t>
            </a:r>
            <a:r>
              <a:rPr lang="ru-RU" sz="2000" u="sng" dirty="0" smtClean="0">
                <a:latin typeface="Book Antiqua" pitchFamily="18" charset="0"/>
              </a:rPr>
              <a:t> в </a:t>
            </a:r>
            <a:r>
              <a:rPr lang="ru-RU" sz="2000" u="sng" dirty="0" err="1" smtClean="0">
                <a:latin typeface="Book Antiqua" pitchFamily="18" charset="0"/>
              </a:rPr>
              <a:t>поліненасичених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і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простих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ненасичених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жирних</a:t>
            </a:r>
            <a:r>
              <a:rPr lang="ru-RU" sz="2000" u="sng" dirty="0" smtClean="0">
                <a:latin typeface="Book Antiqua" pitchFamily="18" charset="0"/>
              </a:rPr>
              <a:t> кислотах , </a:t>
            </a:r>
            <a:r>
              <a:rPr lang="ru-RU" sz="2000" u="sng" dirty="0" err="1" smtClean="0">
                <a:latin typeface="Book Antiqua" pitchFamily="18" charset="0"/>
              </a:rPr>
              <a:t>достатньо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однієї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столової</a:t>
            </a:r>
            <a:r>
              <a:rPr lang="ru-RU" sz="2000" u="sng" dirty="0" smtClean="0">
                <a:latin typeface="Book Antiqua" pitchFamily="18" charset="0"/>
              </a:rPr>
              <a:t> ложки </a:t>
            </a:r>
            <a:r>
              <a:rPr lang="ru-RU" sz="2000" u="sng" dirty="0" err="1" smtClean="0">
                <a:latin typeface="Book Antiqua" pitchFamily="18" charset="0"/>
              </a:rPr>
              <a:t>будь-якої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рослинної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і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однієї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столової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ложки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оливкової</a:t>
            </a:r>
            <a:r>
              <a:rPr lang="ru-RU" sz="2000" u="sng" dirty="0" smtClean="0">
                <a:latin typeface="Book Antiqua" pitchFamily="18" charset="0"/>
              </a:rPr>
              <a:t> </a:t>
            </a:r>
            <a:r>
              <a:rPr lang="ru-RU" sz="2000" u="sng" dirty="0" err="1" smtClean="0">
                <a:latin typeface="Book Antiqua" pitchFamily="18" charset="0"/>
              </a:rPr>
              <a:t>олії</a:t>
            </a:r>
            <a:r>
              <a:rPr lang="ru-RU" sz="2000" u="sng" dirty="0" smtClean="0">
                <a:latin typeface="Book Antiqua" pitchFamily="18" charset="0"/>
              </a:rPr>
              <a:t> на день.</a:t>
            </a:r>
            <a:endParaRPr lang="ru-RU" sz="2000" u="sng" dirty="0">
              <a:latin typeface="Book Antiqua" pitchFamily="18" charset="0"/>
            </a:endParaRPr>
          </a:p>
        </p:txBody>
      </p:sp>
      <p:pic>
        <p:nvPicPr>
          <p:cNvPr id="18434" name="Picture 2" descr="http://i048.radikal.ru/1104/9c/9d7bc95f59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649421"/>
            <a:ext cx="1646849" cy="2003772"/>
          </a:xfrm>
          <a:prstGeom prst="rect">
            <a:avLst/>
          </a:prstGeom>
          <a:noFill/>
        </p:spPr>
      </p:pic>
      <p:pic>
        <p:nvPicPr>
          <p:cNvPr id="18436" name="Picture 4" descr="http://www.rezepty.ru/files/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3272"/>
            <a:ext cx="1571636" cy="1958425"/>
          </a:xfrm>
          <a:prstGeom prst="rect">
            <a:avLst/>
          </a:prstGeom>
          <a:noFill/>
        </p:spPr>
      </p:pic>
      <p:pic>
        <p:nvPicPr>
          <p:cNvPr id="18438" name="Picture 6" descr="http://www.aproduct.ru/useruploads/user/product/product_156_132_2b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14884"/>
            <a:ext cx="1928826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СМАЧНОГО!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Яку рослинну олію вибрати ?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72476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Рослинна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олія</a:t>
            </a:r>
            <a:r>
              <a:rPr lang="ru-RU" sz="2000" dirty="0" smtClean="0"/>
              <a:t> , особливо </a:t>
            </a:r>
            <a:r>
              <a:rPr lang="ru-RU" sz="2000" dirty="0" err="1" smtClean="0"/>
              <a:t>свіжа</a:t>
            </a:r>
            <a:r>
              <a:rPr lang="ru-RU" sz="2000" dirty="0" smtClean="0"/>
              <a:t> </a:t>
            </a:r>
            <a:r>
              <a:rPr lang="ru-RU" sz="2000" dirty="0" smtClean="0"/>
              <a:t>, </a:t>
            </a:r>
            <a:r>
              <a:rPr lang="ru-RU" sz="2000" dirty="0" err="1" smtClean="0"/>
              <a:t>корисна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того , де </a:t>
            </a:r>
            <a:r>
              <a:rPr lang="ru-RU" sz="2000" dirty="0" err="1" smtClean="0"/>
              <a:t>зібране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насіння</a:t>
            </a:r>
            <a:r>
              <a:rPr lang="ru-RU" sz="2000" dirty="0" smtClean="0"/>
              <a:t> - у </a:t>
            </a:r>
            <a:r>
              <a:rPr lang="ru-RU" sz="2000" dirty="0" err="1" smtClean="0"/>
              <a:t>спекотній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Аргентині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Воронезькій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губернії</a:t>
            </a:r>
            <a:r>
              <a:rPr lang="ru-RU" sz="2000" dirty="0" smtClean="0"/>
              <a:t>. </a:t>
            </a:r>
            <a:r>
              <a:rPr lang="ru-RU" sz="2000" dirty="0" err="1" smtClean="0"/>
              <a:t>Цікаво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чим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вирощений</a:t>
            </a:r>
            <a:r>
              <a:rPr lang="ru-RU" sz="2000" dirty="0" smtClean="0"/>
              <a:t> урожай 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в </a:t>
            </a:r>
            <a:r>
              <a:rPr lang="ru-RU" sz="2000" dirty="0" err="1" smtClean="0"/>
              <a:t>маслі</a:t>
            </a:r>
            <a:r>
              <a:rPr lang="ru-RU" sz="2000" dirty="0" smtClean="0"/>
              <a:t> , </a:t>
            </a:r>
            <a:r>
              <a:rPr lang="ru-RU" sz="2000" dirty="0" err="1" smtClean="0"/>
              <a:t>отриманому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, </a:t>
            </a:r>
            <a:r>
              <a:rPr lang="ru-RU" sz="2000" dirty="0" err="1" smtClean="0"/>
              <a:t>поліненасичених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жирних</a:t>
            </a:r>
            <a:r>
              <a:rPr lang="ru-RU" sz="2000" dirty="0" smtClean="0"/>
              <a:t> кислот.</a:t>
            </a:r>
          </a:p>
          <a:p>
            <a:pPr>
              <a:buNone/>
            </a:pPr>
            <a:r>
              <a:rPr lang="ru-RU" sz="2000" b="1" dirty="0" err="1" smtClean="0"/>
              <a:t>Лляна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рапсова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соєва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обидві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поліненасичені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вдалому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співвідношенні</a:t>
            </a:r>
            <a:r>
              <a:rPr lang="ru-RU" sz="2000" dirty="0" smtClean="0"/>
              <a:t> , а </a:t>
            </a:r>
            <a:r>
              <a:rPr lang="ru-RU" sz="2000" b="1" dirty="0" err="1" smtClean="0"/>
              <a:t>соняшникова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кукурудзяна</a:t>
            </a:r>
            <a:r>
              <a:rPr lang="ru-RU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чемпіони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вмістом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лінолевої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кислоти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, </a:t>
            </a:r>
            <a:r>
              <a:rPr lang="ru-RU" sz="2000" dirty="0" err="1" smtClean="0"/>
              <a:t>напис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етикетках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рослинних</a:t>
            </a:r>
            <a:r>
              <a:rPr lang="ru-RU" sz="2000" dirty="0" smtClean="0"/>
              <a:t> масел "не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холестерину " </a:t>
            </a:r>
            <a:r>
              <a:rPr lang="ru-RU" sz="2000" dirty="0" err="1" smtClean="0"/>
              <a:t>безглузда</a:t>
            </a:r>
            <a:r>
              <a:rPr lang="ru-RU" sz="2000" dirty="0" smtClean="0"/>
              <a:t>. Холестерину в них </a:t>
            </a:r>
            <a:r>
              <a:rPr lang="ru-RU" sz="2000" dirty="0" err="1" smtClean="0"/>
              <a:t>і</a:t>
            </a:r>
            <a:r>
              <a:rPr lang="ru-RU" sz="2000" dirty="0" smtClean="0"/>
              <a:t> бути не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-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в продуктах </a:t>
            </a:r>
            <a:r>
              <a:rPr lang="ru-RU" sz="2000" dirty="0" err="1" smtClean="0"/>
              <a:t>тваринного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19458" name="Picture 2" descr="http://akak.ru/recipes/pictures/000/018/89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500570"/>
            <a:ext cx="3071834" cy="2044690"/>
          </a:xfrm>
          <a:prstGeom prst="rect">
            <a:avLst/>
          </a:prstGeom>
          <a:noFill/>
        </p:spPr>
      </p:pic>
      <p:pic>
        <p:nvPicPr>
          <p:cNvPr id="19460" name="Picture 4" descr="http://miragro.com/sites/default/files/imagecache/lightbox/ikonka-tovara/1102/ra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071942"/>
            <a:ext cx="1938327" cy="2577277"/>
          </a:xfrm>
          <a:prstGeom prst="rect">
            <a:avLst/>
          </a:prstGeom>
          <a:noFill/>
        </p:spPr>
      </p:pic>
      <p:pic>
        <p:nvPicPr>
          <p:cNvPr id="19462" name="Picture 6" descr="http://nkoapmp.org/wp-content/uploads/%D0%BC%D0%B0%D1%81%D0%BB%D0%B8%D1%87%D0%BD%D1%8B%D0%B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500570"/>
            <a:ext cx="2095500" cy="21621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Чому оливкова олія настільки корисна 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29718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Оливкова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олія</a:t>
            </a:r>
            <a:r>
              <a:rPr lang="ru-RU" sz="2000" dirty="0" smtClean="0"/>
              <a:t> </a:t>
            </a:r>
            <a:r>
              <a:rPr lang="ru-RU" sz="2000" u="sng" dirty="0" smtClean="0"/>
              <a:t>легко </a:t>
            </a:r>
            <a:r>
              <a:rPr lang="ru-RU" sz="2000" u="sng" dirty="0" err="1" smtClean="0"/>
              <a:t>засвоюється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smtClean="0"/>
              <a:t>того,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показали,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має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жовчогінну</a:t>
            </a:r>
            <a:r>
              <a:rPr lang="ru-RU" sz="2000" u="sng" dirty="0" smtClean="0"/>
              <a:t> та </a:t>
            </a:r>
            <a:r>
              <a:rPr lang="ru-RU" sz="2000" u="sng" dirty="0" err="1" smtClean="0"/>
              <a:t>легку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послаблюючу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дію</a:t>
            </a:r>
            <a:r>
              <a:rPr lang="ru-RU" sz="2000" dirty="0" smtClean="0"/>
              <a:t>. Тому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рекомендують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порушеннях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при запорах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холестерину в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Чудо-масло </a:t>
            </a:r>
            <a:r>
              <a:rPr lang="ru-RU" sz="2000" u="sng" dirty="0" err="1" smtClean="0"/>
              <a:t>уповільнює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процес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старіння</a:t>
            </a:r>
            <a:r>
              <a:rPr lang="ru-RU" sz="2000" dirty="0" smtClean="0"/>
              <a:t>. До такого </a:t>
            </a:r>
            <a:r>
              <a:rPr lang="ru-RU" sz="2000" dirty="0" err="1" smtClean="0"/>
              <a:t>висновку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прийшли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дієтологи</a:t>
            </a:r>
            <a:r>
              <a:rPr lang="ru-RU" sz="2000" dirty="0" smtClean="0"/>
              <a:t>, </a:t>
            </a:r>
            <a:r>
              <a:rPr lang="ru-RU" sz="2000" dirty="0" err="1" smtClean="0"/>
              <a:t>обстеживши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сотень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європейців</a:t>
            </a:r>
            <a:r>
              <a:rPr lang="ru-RU" sz="2000" dirty="0" smtClean="0"/>
              <a:t> 65-84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Найменше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скаржилися</a:t>
            </a:r>
            <a:r>
              <a:rPr lang="ru-RU" sz="2000" dirty="0" smtClean="0"/>
              <a:t> на </a:t>
            </a:r>
            <a:r>
              <a:rPr lang="ru-RU" sz="2000" dirty="0" smtClean="0"/>
              <a:t>недуги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погіршення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пам'яті</a:t>
            </a:r>
            <a:r>
              <a:rPr lang="ru-RU" sz="2000" dirty="0" smtClean="0"/>
              <a:t> </a:t>
            </a:r>
            <a:r>
              <a:rPr lang="ru-RU" sz="2000" dirty="0" err="1" smtClean="0"/>
              <a:t>ті</a:t>
            </a:r>
            <a:r>
              <a:rPr lang="ru-RU" sz="2000" dirty="0" smtClean="0"/>
              <a:t>, чия </a:t>
            </a:r>
            <a:r>
              <a:rPr lang="ru-RU" sz="2000" dirty="0" err="1" smtClean="0"/>
              <a:t>дієта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овочами</a:t>
            </a:r>
            <a:r>
              <a:rPr lang="ru-RU" sz="2000" dirty="0" smtClean="0"/>
              <a:t>, фруктами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включала в себе </a:t>
            </a:r>
            <a:r>
              <a:rPr lang="ru-RU" sz="2000" dirty="0" err="1" smtClean="0"/>
              <a:t>оливкова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олія</a:t>
            </a:r>
            <a:r>
              <a:rPr lang="ru-RU" sz="2000" dirty="0" smtClean="0"/>
              <a:t>.</a:t>
            </a:r>
          </a:p>
        </p:txBody>
      </p:sp>
      <p:pic>
        <p:nvPicPr>
          <p:cNvPr id="20482" name="Picture 2" descr="http://jenata.org/ufiles/2013/07/n/zehtina-ne-se-polzva-za-gotvene_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86256"/>
            <a:ext cx="3286148" cy="2223627"/>
          </a:xfrm>
          <a:prstGeom prst="rect">
            <a:avLst/>
          </a:prstGeom>
          <a:noFill/>
        </p:spPr>
      </p:pic>
      <p:pic>
        <p:nvPicPr>
          <p:cNvPr id="20484" name="Picture 4" descr="http://mirra-kharkov.com.ua/files/uploads/Olivkovoe-mas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987" y="4714884"/>
            <a:ext cx="2677013" cy="1785950"/>
          </a:xfrm>
          <a:prstGeom prst="rect">
            <a:avLst/>
          </a:prstGeom>
          <a:noFill/>
        </p:spPr>
      </p:pic>
      <p:pic>
        <p:nvPicPr>
          <p:cNvPr id="20486" name="Picture 6" descr="http://www.rehberege.com/pictures/ozdemir_zeytin_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2404818" cy="180253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Яка оливкова олія краща 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72494" cy="12144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Так звана </a:t>
            </a:r>
            <a:r>
              <a:rPr lang="ru-RU" dirty="0" smtClean="0"/>
              <a:t>"</a:t>
            </a:r>
            <a:r>
              <a:rPr lang="ru-RU" sz="3600" u="sng" dirty="0" err="1" smtClean="0">
                <a:solidFill>
                  <a:srgbClr val="C00000"/>
                </a:solidFill>
              </a:rPr>
              <a:t>надчиста</a:t>
            </a:r>
            <a:r>
              <a:rPr lang="ru-RU" dirty="0" smtClean="0"/>
              <a:t>" </a:t>
            </a:r>
            <a:r>
              <a:rPr lang="ru-RU" dirty="0" smtClean="0"/>
              <a:t>​​-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smtClean="0"/>
              <a:t>вона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.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олію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механічної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та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віджиму</a:t>
            </a:r>
            <a:r>
              <a:rPr lang="ru-RU" dirty="0" smtClean="0"/>
              <a:t> олив,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ягодах, </a:t>
            </a:r>
            <a:r>
              <a:rPr lang="ru-RU" dirty="0" err="1" smtClean="0"/>
              <a:t>рідкої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твердої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horoshienovosti.com.ua/images/slon/ol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286250" cy="3028950"/>
          </a:xfrm>
          <a:prstGeom prst="rect">
            <a:avLst/>
          </a:prstGeom>
          <a:noFill/>
        </p:spPr>
      </p:pic>
      <p:pic>
        <p:nvPicPr>
          <p:cNvPr id="21508" name="Picture 4" descr="http://bizcar.com.ua/images/ads/N81Y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571744"/>
            <a:ext cx="3000396" cy="3727765"/>
          </a:xfrm>
          <a:prstGeom prst="rect">
            <a:avLst/>
          </a:prstGeom>
          <a:noFill/>
        </p:spPr>
      </p:pic>
      <p:pic>
        <p:nvPicPr>
          <p:cNvPr id="21510" name="Picture 6" descr="http://g.io.ua/img_aa/large/2154/02/2154024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786058"/>
            <a:ext cx="2928934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490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Рослинні жири</vt:lpstr>
      <vt:lpstr>Слайд 2</vt:lpstr>
      <vt:lpstr>Слайд 3</vt:lpstr>
      <vt:lpstr>Слайд 4</vt:lpstr>
      <vt:lpstr>Слайд 5</vt:lpstr>
      <vt:lpstr>Слайд 6</vt:lpstr>
      <vt:lpstr>Яку рослинну олію вибрати ?</vt:lpstr>
      <vt:lpstr>Чому оливкова олія настільки корисна ?</vt:lpstr>
      <vt:lpstr>Яка оливкова олія краща ?</vt:lpstr>
      <vt:lpstr>Секрети кулінарії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Рослинні жири</dc:title>
  <cp:lastModifiedBy>User</cp:lastModifiedBy>
  <cp:revision>15</cp:revision>
  <dcterms:modified xsi:type="dcterms:W3CDTF">2014-02-24T20:15:18Z</dcterms:modified>
</cp:coreProperties>
</file>