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571744"/>
            <a:ext cx="4543412" cy="714380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Підготувала учениця 11-А класу</a:t>
            </a:r>
          </a:p>
          <a:p>
            <a:r>
              <a:rPr lang="uk-UA" sz="2400" dirty="0" smtClean="0"/>
              <a:t> Бойко </a:t>
            </a:r>
            <a:r>
              <a:rPr lang="uk-UA" sz="2400" dirty="0"/>
              <a:t>Н</a:t>
            </a:r>
            <a:r>
              <a:rPr lang="uk-UA" sz="2400" dirty="0" smtClean="0"/>
              <a:t>аталія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Харчові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добавки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/>
              <a:t>Чимало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</a:t>
            </a:r>
            <a:r>
              <a:rPr lang="ru-RU" sz="2000" dirty="0" err="1"/>
              <a:t>купують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дітям</a:t>
            </a:r>
            <a:r>
              <a:rPr lang="ru-RU" sz="2000" dirty="0"/>
              <a:t> квас, </a:t>
            </a:r>
            <a:r>
              <a:rPr lang="ru-RU" sz="2000" dirty="0" err="1"/>
              <a:t>розфасований</a:t>
            </a:r>
            <a:r>
              <a:rPr lang="ru-RU" sz="2000" dirty="0"/>
              <a:t> у </a:t>
            </a:r>
            <a:r>
              <a:rPr lang="ru-RU" sz="2000" dirty="0" err="1"/>
              <a:t>поліетиленові</a:t>
            </a:r>
            <a:r>
              <a:rPr lang="ru-RU" sz="2000" dirty="0"/>
              <a:t> </a:t>
            </a:r>
            <a:r>
              <a:rPr lang="ru-RU" sz="2000" dirty="0" err="1"/>
              <a:t>пляшки</a:t>
            </a:r>
            <a:r>
              <a:rPr lang="ru-RU" sz="2000" dirty="0"/>
              <a:t>. Але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уважно</a:t>
            </a:r>
            <a:r>
              <a:rPr lang="ru-RU" sz="2000" dirty="0"/>
              <a:t> </a:t>
            </a:r>
            <a:r>
              <a:rPr lang="ru-RU" sz="2000" dirty="0" err="1"/>
              <a:t>прочитаєте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на </a:t>
            </a:r>
            <a:r>
              <a:rPr lang="ru-RU" sz="2000" dirty="0" err="1"/>
              <a:t>етикетці</a:t>
            </a:r>
            <a:r>
              <a:rPr lang="ru-RU" sz="2000" dirty="0"/>
              <a:t>, то </a:t>
            </a:r>
            <a:r>
              <a:rPr lang="ru-RU" sz="2000" dirty="0" err="1"/>
              <a:t>побачите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корисним</a:t>
            </a:r>
            <a:r>
              <a:rPr lang="ru-RU" sz="2000" dirty="0"/>
              <a:t> для </a:t>
            </a:r>
            <a:r>
              <a:rPr lang="ru-RU" sz="2000" dirty="0" err="1"/>
              <a:t>здоров’я</a:t>
            </a:r>
            <a:r>
              <a:rPr lang="ru-RU" sz="2000" dirty="0"/>
              <a:t> </a:t>
            </a:r>
            <a:r>
              <a:rPr lang="ru-RU" sz="2000" dirty="0" err="1"/>
              <a:t>напоєм</a:t>
            </a:r>
            <a:r>
              <a:rPr lang="ru-RU" sz="2000" dirty="0"/>
              <a:t>, </a:t>
            </a:r>
            <a:r>
              <a:rPr lang="ru-RU" sz="2000" dirty="0" err="1"/>
              <a:t>виготовленим</a:t>
            </a:r>
            <a:r>
              <a:rPr lang="ru-RU" sz="2000" dirty="0"/>
              <a:t> за </a:t>
            </a:r>
            <a:r>
              <a:rPr lang="ru-RU" sz="2000" dirty="0" err="1"/>
              <a:t>традиційною</a:t>
            </a:r>
            <a:r>
              <a:rPr lang="ru-RU" sz="2000" dirty="0"/>
              <a:t> рецептурою,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спільна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назва</a:t>
            </a:r>
            <a:r>
              <a:rPr lang="ru-RU" sz="2000" dirty="0"/>
              <a:t> "Квас”. </a:t>
            </a:r>
            <a:r>
              <a:rPr lang="ru-RU" sz="2000" dirty="0" err="1"/>
              <a:t>Насправді</a:t>
            </a:r>
            <a:r>
              <a:rPr lang="ru-RU" sz="2000" dirty="0"/>
              <a:t> ж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безалкогольний</a:t>
            </a:r>
            <a:r>
              <a:rPr lang="ru-RU" sz="2000" dirty="0"/>
              <a:t> </a:t>
            </a:r>
            <a:r>
              <a:rPr lang="ru-RU" sz="2000" dirty="0" err="1"/>
              <a:t>напій</a:t>
            </a:r>
            <a:r>
              <a:rPr lang="ru-RU" sz="2000" dirty="0"/>
              <a:t>, </a:t>
            </a:r>
            <a:r>
              <a:rPr lang="ru-RU" sz="2000" dirty="0" err="1"/>
              <a:t>виготовлений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допомогою</a:t>
            </a:r>
            <a:r>
              <a:rPr lang="ru-RU" sz="2000" dirty="0"/>
              <a:t> води, </a:t>
            </a:r>
            <a:r>
              <a:rPr lang="ru-RU" sz="2000" dirty="0" err="1"/>
              <a:t>емульсії</a:t>
            </a:r>
            <a:r>
              <a:rPr lang="ru-RU" sz="2000" dirty="0"/>
              <a:t>, яка </a:t>
            </a:r>
            <a:r>
              <a:rPr lang="ru-RU" sz="2000" dirty="0" err="1"/>
              <a:t>надає</a:t>
            </a:r>
            <a:r>
              <a:rPr lang="ru-RU" sz="2000" dirty="0"/>
              <a:t>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відповідного</a:t>
            </a:r>
            <a:r>
              <a:rPr lang="ru-RU" sz="2000" dirty="0"/>
              <a:t> смаку, </a:t>
            </a:r>
            <a:r>
              <a:rPr lang="ru-RU" sz="2000" dirty="0" err="1"/>
              <a:t>підсолоджувача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харчових</a:t>
            </a:r>
            <a:r>
              <a:rPr lang="ru-RU" sz="2000" dirty="0"/>
              <a:t> добавок.</a:t>
            </a:r>
          </a:p>
        </p:txBody>
      </p:sp>
      <p:pic>
        <p:nvPicPr>
          <p:cNvPr id="23554" name="Picture 2" descr="http://kuhnya.org/uploads/iRecipe/photos/large/Jun-2013/recipe_photo_9tnd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4064028" cy="2571768"/>
          </a:xfrm>
          <a:prstGeom prst="rect">
            <a:avLst/>
          </a:prstGeom>
          <a:noFill/>
        </p:spPr>
      </p:pic>
      <p:pic>
        <p:nvPicPr>
          <p:cNvPr id="23556" name="Picture 4" descr="http://popsop.ru/wp-content/uploads/kvas_dek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15766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3214710"/>
          </a:xfrm>
        </p:spPr>
        <p:txBody>
          <a:bodyPr>
            <a:normAutofit/>
          </a:bodyPr>
          <a:lstStyle/>
          <a:p>
            <a:r>
              <a:rPr lang="ru-RU" sz="2400" dirty="0" err="1"/>
              <a:t>Консерванти</a:t>
            </a:r>
            <a:r>
              <a:rPr lang="ru-RU" sz="2400" dirty="0"/>
              <a:t> </a:t>
            </a:r>
            <a:r>
              <a:rPr lang="ru-RU" sz="2400" dirty="0" err="1"/>
              <a:t>додають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у </a:t>
            </a:r>
            <a:r>
              <a:rPr lang="ru-RU" sz="2400" dirty="0" err="1"/>
              <a:t>багаті</a:t>
            </a:r>
            <a:r>
              <a:rPr lang="ru-RU" sz="2400" dirty="0"/>
              <a:t> на </a:t>
            </a:r>
            <a:r>
              <a:rPr lang="ru-RU" sz="2400" dirty="0" err="1"/>
              <a:t>вітаміни</a:t>
            </a:r>
            <a:r>
              <a:rPr lang="ru-RU" sz="2400" dirty="0"/>
              <a:t> </a:t>
            </a:r>
            <a:r>
              <a:rPr lang="ru-RU" sz="2400" dirty="0" err="1"/>
              <a:t>цитрусові</a:t>
            </a:r>
            <a:r>
              <a:rPr lang="ru-RU" sz="2400" dirty="0"/>
              <a:t>.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запобігти</a:t>
            </a:r>
            <a:r>
              <a:rPr lang="ru-RU" sz="2400" dirty="0"/>
              <a:t> </a:t>
            </a:r>
            <a:r>
              <a:rPr lang="ru-RU" sz="2400" dirty="0" err="1"/>
              <a:t>ураженню</a:t>
            </a:r>
            <a:r>
              <a:rPr lang="ru-RU" sz="2400" dirty="0"/>
              <a:t> </a:t>
            </a:r>
            <a:r>
              <a:rPr lang="ru-RU" sz="2400" dirty="0" err="1"/>
              <a:t>цвілевими</a:t>
            </a:r>
            <a:r>
              <a:rPr lang="ru-RU" sz="2400" dirty="0"/>
              <a:t> грибами, </a:t>
            </a:r>
            <a:r>
              <a:rPr lang="ru-RU" sz="2400" dirty="0" err="1"/>
              <a:t>екзотичні</a:t>
            </a:r>
            <a:r>
              <a:rPr lang="ru-RU" sz="2400" dirty="0"/>
              <a:t> </a:t>
            </a:r>
            <a:r>
              <a:rPr lang="ru-RU" sz="2400" dirty="0" err="1"/>
              <a:t>фрукти</a:t>
            </a:r>
            <a:r>
              <a:rPr lang="ru-RU" sz="2400" dirty="0"/>
              <a:t> </a:t>
            </a:r>
            <a:r>
              <a:rPr lang="ru-RU" sz="2400" dirty="0" err="1"/>
              <a:t>обробляють</a:t>
            </a:r>
            <a:r>
              <a:rPr lang="ru-RU" sz="2400" dirty="0"/>
              <a:t> Е-230 – 232, а для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висихання</a:t>
            </a:r>
            <a:r>
              <a:rPr lang="ru-RU" sz="2400" dirty="0"/>
              <a:t> </a:t>
            </a:r>
            <a:r>
              <a:rPr lang="ru-RU" sz="2400" dirty="0" err="1"/>
              <a:t>наносять</a:t>
            </a:r>
            <a:r>
              <a:rPr lang="ru-RU" sz="2400" dirty="0"/>
              <a:t> </a:t>
            </a:r>
            <a:r>
              <a:rPr lang="ru-RU" sz="2400" dirty="0" err="1"/>
              <a:t>віск</a:t>
            </a:r>
            <a:r>
              <a:rPr lang="ru-RU" sz="2400" dirty="0"/>
              <a:t>. </a:t>
            </a:r>
            <a:r>
              <a:rPr lang="ru-RU" sz="2400" dirty="0" err="1"/>
              <a:t>Причому</a:t>
            </a:r>
            <a:r>
              <a:rPr lang="ru-RU" sz="2400" dirty="0"/>
              <a:t> </a:t>
            </a:r>
            <a:r>
              <a:rPr lang="ru-RU" sz="2400" dirty="0" err="1"/>
              <a:t>розпізнати</a:t>
            </a:r>
            <a:r>
              <a:rPr lang="ru-RU" sz="2400" dirty="0"/>
              <a:t> </a:t>
            </a:r>
            <a:r>
              <a:rPr lang="ru-RU" sz="2400" dirty="0" err="1"/>
              <a:t>цитрусові</a:t>
            </a:r>
            <a:r>
              <a:rPr lang="ru-RU" sz="2400" dirty="0"/>
              <a:t>, </a:t>
            </a:r>
            <a:r>
              <a:rPr lang="ru-RU" sz="2400" dirty="0" err="1"/>
              <a:t>оброблені</a:t>
            </a:r>
            <a:r>
              <a:rPr lang="ru-RU" sz="2400" dirty="0"/>
              <a:t> </a:t>
            </a:r>
            <a:r>
              <a:rPr lang="ru-RU" sz="2400" dirty="0" err="1"/>
              <a:t>хімічними</a:t>
            </a:r>
            <a:r>
              <a:rPr lang="ru-RU" sz="2400" dirty="0"/>
              <a:t> препаратами, за </a:t>
            </a:r>
            <a:r>
              <a:rPr lang="ru-RU" sz="2400" dirty="0" err="1"/>
              <a:t>зовнішнім</a:t>
            </a:r>
            <a:r>
              <a:rPr lang="ru-RU" sz="2400" dirty="0"/>
              <a:t> </a:t>
            </a:r>
            <a:r>
              <a:rPr lang="ru-RU" sz="2400" dirty="0" err="1"/>
              <a:t>виглядом</a:t>
            </a:r>
            <a:r>
              <a:rPr lang="ru-RU" sz="2400" dirty="0"/>
              <a:t> практично </a:t>
            </a:r>
            <a:r>
              <a:rPr lang="ru-RU" sz="2400" dirty="0" err="1"/>
              <a:t>неможливо</a:t>
            </a:r>
            <a:r>
              <a:rPr lang="ru-RU" sz="2400" dirty="0"/>
              <a:t>. Тому перед </a:t>
            </a:r>
            <a:r>
              <a:rPr lang="ru-RU" sz="2400" dirty="0" err="1"/>
              <a:t>уживанням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фрукти</a:t>
            </a:r>
            <a:r>
              <a:rPr lang="ru-RU" sz="2400" dirty="0"/>
              <a:t> </a:t>
            </a:r>
            <a:r>
              <a:rPr lang="ru-RU" sz="2400" dirty="0" err="1"/>
              <a:t>бажано</a:t>
            </a:r>
            <a:r>
              <a:rPr lang="ru-RU" sz="2400" dirty="0"/>
              <a:t> </a:t>
            </a:r>
            <a:r>
              <a:rPr lang="ru-RU" sz="2400" dirty="0" err="1"/>
              <a:t>ретельно</a:t>
            </a:r>
            <a:r>
              <a:rPr lang="ru-RU" sz="2400" dirty="0"/>
              <a:t> </a:t>
            </a:r>
            <a:r>
              <a:rPr lang="ru-RU" sz="2400" dirty="0" err="1"/>
              <a:t>промити</a:t>
            </a:r>
            <a:r>
              <a:rPr lang="ru-RU" sz="2400" dirty="0"/>
              <a:t> проточною водою, а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зняття</a:t>
            </a:r>
            <a:r>
              <a:rPr lang="ru-RU" sz="2400" dirty="0"/>
              <a:t> </a:t>
            </a:r>
            <a:r>
              <a:rPr lang="ru-RU" sz="2400" dirty="0" err="1"/>
              <a:t>шкірки</a:t>
            </a:r>
            <a:r>
              <a:rPr lang="ru-RU" sz="2400" dirty="0"/>
              <a:t> добре </a:t>
            </a:r>
            <a:r>
              <a:rPr lang="ru-RU" sz="2400" dirty="0" err="1"/>
              <a:t>вимити</a:t>
            </a:r>
            <a:r>
              <a:rPr lang="ru-RU" sz="2400" dirty="0"/>
              <a:t> руки </a:t>
            </a:r>
            <a:r>
              <a:rPr lang="ru-RU" sz="2400" dirty="0" err="1"/>
              <a:t>з</a:t>
            </a:r>
            <a:r>
              <a:rPr lang="ru-RU" sz="2400" dirty="0"/>
              <a:t> милом.</a:t>
            </a:r>
          </a:p>
        </p:txBody>
      </p:sp>
      <p:pic>
        <p:nvPicPr>
          <p:cNvPr id="22530" name="Picture 2" descr="http://randewoo.ru/uploads/articles/.thumbs/df8c81b0469db1fa067138afefe721c6_1024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3524275" cy="1982404"/>
          </a:xfrm>
          <a:prstGeom prst="rect">
            <a:avLst/>
          </a:prstGeom>
          <a:noFill/>
        </p:spPr>
      </p:pic>
      <p:pic>
        <p:nvPicPr>
          <p:cNvPr id="22532" name="Picture 4" descr="http://www.steklo-rt.ru/images/cms/thumbs/82d67e8b78b8df51d0df85fce77f4164202e4487/shutterstock_56887447_auto_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3357545" cy="26205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000792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b="1" dirty="0" err="1"/>
              <a:t>Щоб</a:t>
            </a:r>
            <a:r>
              <a:rPr lang="ru-RU" b="1" dirty="0"/>
              <a:t> бути </a:t>
            </a:r>
            <a:r>
              <a:rPr lang="ru-RU" b="1" dirty="0" err="1"/>
              <a:t>здоровим</a:t>
            </a:r>
            <a:r>
              <a:rPr lang="ru-RU" b="1" dirty="0"/>
              <a:t> та </a:t>
            </a:r>
            <a:r>
              <a:rPr lang="ru-RU" b="1" dirty="0" err="1"/>
              <a:t>оберегти</a:t>
            </a:r>
            <a:r>
              <a:rPr lang="ru-RU" b="1" dirty="0"/>
              <a:t> себе та свою родину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шкідливого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харчових</a:t>
            </a:r>
            <a:r>
              <a:rPr lang="ru-RU" b="1" dirty="0"/>
              <a:t> добавок </a:t>
            </a:r>
            <a:r>
              <a:rPr lang="ru-RU" b="1" dirty="0" err="1"/>
              <a:t>варто</a:t>
            </a:r>
            <a:r>
              <a:rPr lang="ru-RU" b="1" dirty="0"/>
              <a:t> </a:t>
            </a:r>
            <a:r>
              <a:rPr lang="ru-RU" b="1" dirty="0" err="1"/>
              <a:t>слідувати</a:t>
            </a:r>
            <a:r>
              <a:rPr lang="ru-RU" b="1" dirty="0"/>
              <a:t> </a:t>
            </a:r>
            <a:r>
              <a:rPr lang="ru-RU" b="1" dirty="0" err="1"/>
              <a:t>наступним</a:t>
            </a:r>
            <a:r>
              <a:rPr lang="ru-RU" b="1" dirty="0"/>
              <a:t> </a:t>
            </a:r>
            <a:r>
              <a:rPr lang="ru-RU" b="1" dirty="0" err="1"/>
              <a:t>порадам</a:t>
            </a:r>
            <a:r>
              <a:rPr lang="ru-RU" b="1" dirty="0"/>
              <a:t>:</a:t>
            </a:r>
          </a:p>
          <a:p>
            <a:pPr fontAlgn="base"/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</a:t>
            </a:r>
            <a:r>
              <a:rPr lang="ru-RU" dirty="0" err="1"/>
              <a:t>етикетки</a:t>
            </a:r>
            <a:r>
              <a:rPr lang="ru-RU" dirty="0"/>
              <a:t>, знати </a:t>
            </a:r>
            <a:r>
              <a:rPr lang="ru-RU" dirty="0" err="1"/>
              <a:t>розшифровку</a:t>
            </a:r>
            <a:r>
              <a:rPr lang="ru-RU" dirty="0"/>
              <a:t> </a:t>
            </a:r>
            <a:r>
              <a:rPr lang="ru-RU" dirty="0" err="1"/>
              <a:t>кодів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не </a:t>
            </a:r>
            <a:r>
              <a:rPr lang="ru-RU" dirty="0" err="1"/>
              <a:t>звертати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на </a:t>
            </a:r>
            <a:r>
              <a:rPr lang="ru-RU" dirty="0" err="1"/>
              <a:t>квапливих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хапають</a:t>
            </a:r>
            <a:r>
              <a:rPr lang="ru-RU" dirty="0"/>
              <a:t> все </a:t>
            </a:r>
            <a:r>
              <a:rPr lang="ru-RU" dirty="0" err="1"/>
              <a:t>підряд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Не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неприродно</a:t>
            </a:r>
            <a:r>
              <a:rPr lang="ru-RU" dirty="0"/>
              <a:t>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забарвленням</a:t>
            </a:r>
            <a:r>
              <a:rPr lang="ru-RU" dirty="0"/>
              <a:t>. </a:t>
            </a:r>
            <a:r>
              <a:rPr lang="ru-RU" dirty="0" err="1"/>
              <a:t>Швидше</a:t>
            </a:r>
            <a:r>
              <a:rPr lang="ru-RU" dirty="0"/>
              <a:t> за все, у них </a:t>
            </a:r>
            <a:r>
              <a:rPr lang="ru-RU" dirty="0" err="1"/>
              <a:t>повно</a:t>
            </a:r>
            <a:r>
              <a:rPr lang="ru-RU" dirty="0"/>
              <a:t> </a:t>
            </a:r>
            <a:r>
              <a:rPr lang="ru-RU" dirty="0" err="1"/>
              <a:t>барвників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Не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надмірно</a:t>
            </a:r>
            <a:r>
              <a:rPr lang="ru-RU" dirty="0"/>
              <a:t> </a:t>
            </a:r>
            <a:r>
              <a:rPr lang="ru-RU" dirty="0" err="1"/>
              <a:t>тривалим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імпортні</a:t>
            </a:r>
            <a:r>
              <a:rPr lang="ru-RU" dirty="0"/>
              <a:t> </a:t>
            </a:r>
            <a:r>
              <a:rPr lang="ru-RU" dirty="0" err="1"/>
              <a:t>овочі</a:t>
            </a:r>
            <a:r>
              <a:rPr lang="ru-RU" dirty="0"/>
              <a:t> та </a:t>
            </a:r>
            <a:r>
              <a:rPr lang="ru-RU" dirty="0" err="1"/>
              <a:t>фрукти</a:t>
            </a:r>
            <a:r>
              <a:rPr lang="ru-RU" dirty="0"/>
              <a:t> (</a:t>
            </a:r>
            <a:r>
              <a:rPr lang="ru-RU" dirty="0" err="1"/>
              <a:t>яблука</a:t>
            </a:r>
            <a:r>
              <a:rPr lang="ru-RU" dirty="0"/>
              <a:t>, </a:t>
            </a:r>
            <a:r>
              <a:rPr lang="ru-RU" dirty="0" err="1"/>
              <a:t>лимони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т.д.) </a:t>
            </a:r>
            <a:r>
              <a:rPr lang="ru-RU" dirty="0" err="1"/>
              <a:t>обробляють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 для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блиску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Чим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список </a:t>
            </a:r>
            <a:r>
              <a:rPr lang="ru-RU" dirty="0" err="1"/>
              <a:t>інгредієнтів</a:t>
            </a:r>
            <a:r>
              <a:rPr lang="ru-RU" dirty="0"/>
              <a:t> в </a:t>
            </a:r>
            <a:r>
              <a:rPr lang="ru-RU" dirty="0" err="1"/>
              <a:t>готових</a:t>
            </a:r>
            <a:r>
              <a:rPr lang="ru-RU" dirty="0"/>
              <a:t> продуктах,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добавок.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вишуканим</a:t>
            </a:r>
            <a:r>
              <a:rPr lang="ru-RU" dirty="0"/>
              <a:t>, </a:t>
            </a:r>
            <a:r>
              <a:rPr lang="ru-RU" dirty="0" err="1"/>
              <a:t>пікантним</a:t>
            </a:r>
            <a:r>
              <a:rPr lang="ru-RU" dirty="0"/>
              <a:t> смаком,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добавки;</a:t>
            </a:r>
          </a:p>
          <a:p>
            <a:pPr fontAlgn="base"/>
            <a:r>
              <a:rPr lang="ru-RU" dirty="0" err="1"/>
              <a:t>Замість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соки,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самим.</a:t>
            </a:r>
          </a:p>
          <a:p>
            <a:pPr fontAlgn="base"/>
            <a:r>
              <a:rPr lang="ru-RU" dirty="0" err="1"/>
              <a:t>Обмежити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чіпсів</a:t>
            </a:r>
            <a:r>
              <a:rPr lang="ru-RU" dirty="0"/>
              <a:t>,   </a:t>
            </a:r>
            <a:r>
              <a:rPr lang="ru-RU" dirty="0" err="1"/>
              <a:t>супів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пакетика, </a:t>
            </a:r>
            <a:r>
              <a:rPr lang="ru-RU" dirty="0" err="1"/>
              <a:t>хот-догів</a:t>
            </a:r>
            <a:r>
              <a:rPr lang="ru-RU" dirty="0"/>
              <a:t>, </a:t>
            </a:r>
            <a:r>
              <a:rPr lang="ru-RU" dirty="0" err="1"/>
              <a:t>бургерів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Відмовитись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перероблених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законсервованих</a:t>
            </a:r>
            <a:r>
              <a:rPr lang="ru-RU" dirty="0"/>
              <a:t> </a:t>
            </a:r>
            <a:r>
              <a:rPr lang="ru-RU" dirty="0" err="1"/>
              <a:t>м'ясних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таких як </a:t>
            </a:r>
            <a:r>
              <a:rPr lang="ru-RU" dirty="0" err="1"/>
              <a:t>ковбаса</a:t>
            </a:r>
            <a:r>
              <a:rPr lang="ru-RU" dirty="0"/>
              <a:t>, сосиски.</a:t>
            </a:r>
          </a:p>
          <a:p>
            <a:pPr fontAlgn="base"/>
            <a:r>
              <a:rPr lang="ru-RU" dirty="0"/>
              <a:t>І,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готувати</a:t>
            </a:r>
            <a:r>
              <a:rPr lang="ru-RU" dirty="0"/>
              <a:t> самим, без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1"/>
            <a:ext cx="8229600" cy="3357586"/>
          </a:xfrm>
        </p:spPr>
        <p:txBody>
          <a:bodyPr>
            <a:noAutofit/>
          </a:bodyPr>
          <a:lstStyle/>
          <a:p>
            <a:r>
              <a:rPr lang="ru-RU" sz="2000" dirty="0" err="1"/>
              <a:t>Харчові</a:t>
            </a:r>
            <a:r>
              <a:rPr lang="ru-RU" sz="2000" dirty="0"/>
              <a:t> добавки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природні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синтезовані</a:t>
            </a:r>
            <a:r>
              <a:rPr lang="ru-RU" sz="2000" dirty="0"/>
              <a:t>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, </a:t>
            </a:r>
            <a:r>
              <a:rPr lang="ru-RU" sz="2000" dirty="0" err="1"/>
              <a:t>призначені</a:t>
            </a:r>
            <a:r>
              <a:rPr lang="ru-RU" sz="2000" dirty="0"/>
              <a:t> для </a:t>
            </a:r>
            <a:r>
              <a:rPr lang="ru-RU" sz="2000" dirty="0" err="1"/>
              <a:t>введення</a:t>
            </a:r>
            <a:r>
              <a:rPr lang="ru-RU" sz="2000" dirty="0"/>
              <a:t> в </a:t>
            </a:r>
            <a:r>
              <a:rPr lang="ru-RU" sz="2000" dirty="0" err="1"/>
              <a:t>харчові</a:t>
            </a:r>
            <a:r>
              <a:rPr lang="ru-RU" sz="2000" dirty="0"/>
              <a:t> </a:t>
            </a:r>
            <a:r>
              <a:rPr lang="ru-RU" sz="2000" dirty="0" err="1"/>
              <a:t>продукти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метою </a:t>
            </a:r>
            <a:r>
              <a:rPr lang="ru-RU" sz="2000" dirty="0" err="1"/>
              <a:t>прискорення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поліпшення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технологічної</a:t>
            </a:r>
            <a:r>
              <a:rPr lang="ru-RU" sz="2000" dirty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,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термінів</a:t>
            </a:r>
            <a:r>
              <a:rPr lang="ru-RU" sz="2000" dirty="0"/>
              <a:t> </a:t>
            </a:r>
            <a:r>
              <a:rPr lang="ru-RU" sz="2000" dirty="0" err="1"/>
              <a:t>зберігання</a:t>
            </a:r>
            <a:r>
              <a:rPr lang="ru-RU" sz="2000" dirty="0"/>
              <a:t>, </a:t>
            </a:r>
            <a:r>
              <a:rPr lang="ru-RU" sz="2000" dirty="0" err="1"/>
              <a:t>консервування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надання</a:t>
            </a:r>
            <a:r>
              <a:rPr lang="ru-RU" sz="2000" dirty="0"/>
              <a:t> готовим продуктам </a:t>
            </a:r>
            <a:r>
              <a:rPr lang="ru-RU" sz="2000" dirty="0" err="1"/>
              <a:t>харчування</a:t>
            </a:r>
            <a:r>
              <a:rPr lang="ru-RU" sz="2000" dirty="0"/>
              <a:t>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органолептичних</a:t>
            </a:r>
            <a:r>
              <a:rPr lang="ru-RU" sz="2000" dirty="0"/>
              <a:t> </a:t>
            </a:r>
            <a:r>
              <a:rPr lang="ru-RU" sz="2000" dirty="0" err="1"/>
              <a:t>властивостей</a:t>
            </a:r>
            <a:r>
              <a:rPr lang="ru-RU" sz="2000" dirty="0"/>
              <a:t> (</a:t>
            </a:r>
            <a:r>
              <a:rPr lang="ru-RU" sz="2000" dirty="0" err="1"/>
              <a:t>кольору</a:t>
            </a:r>
            <a:r>
              <a:rPr lang="ru-RU" sz="2000" dirty="0"/>
              <a:t>, запаху, смаку, </a:t>
            </a:r>
            <a:r>
              <a:rPr lang="ru-RU" sz="2000" dirty="0" err="1"/>
              <a:t>консистенції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харчових</a:t>
            </a:r>
            <a:r>
              <a:rPr lang="ru-RU" sz="2000" dirty="0"/>
              <a:t> добавок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подовжують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dirty="0" err="1"/>
              <a:t>придатності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створюють</a:t>
            </a:r>
            <a:r>
              <a:rPr lang="ru-RU" sz="2000" dirty="0"/>
              <a:t> </a:t>
            </a:r>
            <a:r>
              <a:rPr lang="ru-RU" sz="2000" dirty="0" err="1"/>
              <a:t>ілюзію</a:t>
            </a:r>
            <a:r>
              <a:rPr lang="ru-RU" sz="2000" dirty="0"/>
              <a:t> смаку, </a:t>
            </a:r>
            <a:r>
              <a:rPr lang="ru-RU" sz="2000" dirty="0" err="1"/>
              <a:t>кольору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запаху. 15% сметана </a:t>
            </a:r>
            <a:r>
              <a:rPr lang="ru-RU" sz="2000" dirty="0" err="1"/>
              <a:t>набуває</a:t>
            </a:r>
            <a:r>
              <a:rPr lang="ru-RU" sz="2000" dirty="0"/>
              <a:t> </a:t>
            </a:r>
            <a:r>
              <a:rPr lang="ru-RU" sz="2000" dirty="0" err="1"/>
              <a:t>домашньої</a:t>
            </a:r>
            <a:r>
              <a:rPr lang="ru-RU" sz="2000" dirty="0"/>
              <a:t> </a:t>
            </a:r>
            <a:r>
              <a:rPr lang="ru-RU" sz="2000" dirty="0" err="1"/>
              <a:t>згущеності</a:t>
            </a:r>
            <a:r>
              <a:rPr lang="ru-RU" sz="2000" dirty="0"/>
              <a:t>,  маргарин - вершкового смаку, а </a:t>
            </a:r>
            <a:r>
              <a:rPr lang="ru-RU" sz="2000" dirty="0" err="1"/>
              <a:t>прості</a:t>
            </a:r>
            <a:r>
              <a:rPr lang="ru-RU" sz="2000" dirty="0"/>
              <a:t> </a:t>
            </a:r>
            <a:r>
              <a:rPr lang="ru-RU" sz="2000" dirty="0" err="1"/>
              <a:t>сухарі</a:t>
            </a:r>
            <a:r>
              <a:rPr lang="ru-RU" sz="2000" dirty="0"/>
              <a:t> - </a:t>
            </a:r>
            <a:r>
              <a:rPr lang="ru-RU" sz="2000" dirty="0" err="1"/>
              <a:t>присмаку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 </a:t>
            </a:r>
            <a:r>
              <a:rPr lang="ru-RU" sz="2000" dirty="0" err="1"/>
              <a:t>ікри</a:t>
            </a:r>
            <a:r>
              <a:rPr lang="ru-RU" sz="2000" dirty="0"/>
              <a:t>.</a:t>
            </a:r>
          </a:p>
        </p:txBody>
      </p:sp>
      <p:pic>
        <p:nvPicPr>
          <p:cNvPr id="1026" name="Picture 2" descr="http://img1.liveinternet.ru/images/attach/c/4/79/914/79914213_863b09c392a5c0bb60e2472f02c.jpg"/>
          <p:cNvPicPr>
            <a:picLocks noChangeAspect="1" noChangeArrowheads="1"/>
          </p:cNvPicPr>
          <p:nvPr/>
        </p:nvPicPr>
        <p:blipFill>
          <a:blip r:embed="rId2"/>
          <a:srcRect r="1770" b="10417"/>
          <a:stretch>
            <a:fillRect/>
          </a:stretch>
        </p:blipFill>
        <p:spPr bwMode="auto">
          <a:xfrm>
            <a:off x="214282" y="4071942"/>
            <a:ext cx="2721270" cy="1857388"/>
          </a:xfrm>
          <a:prstGeom prst="rect">
            <a:avLst/>
          </a:prstGeom>
          <a:noFill/>
        </p:spPr>
      </p:pic>
      <p:pic>
        <p:nvPicPr>
          <p:cNvPr id="1028" name="Picture 4" descr="http://kadininrotasi.com/wp-content/uploads/2013/03/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612"/>
            <a:ext cx="2799942" cy="1857388"/>
          </a:xfrm>
          <a:prstGeom prst="rect">
            <a:avLst/>
          </a:prstGeom>
          <a:noFill/>
        </p:spPr>
      </p:pic>
      <p:pic>
        <p:nvPicPr>
          <p:cNvPr id="1030" name="Picture 6" descr="http://www.allrussia.ru/sas/image/g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14752"/>
            <a:ext cx="2786058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900105"/>
          </a:xfrm>
        </p:spPr>
        <p:txBody>
          <a:bodyPr>
            <a:noAutofit/>
          </a:bodyPr>
          <a:lstStyle/>
          <a:p>
            <a:r>
              <a:rPr lang="ru-RU" sz="2800" dirty="0"/>
              <a:t>Ми часто </a:t>
            </a:r>
            <a:r>
              <a:rPr lang="ru-RU" sz="2800" dirty="0" err="1"/>
              <a:t>купуємо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, на </a:t>
            </a:r>
            <a:r>
              <a:rPr lang="ru-RU" sz="2800" dirty="0" err="1"/>
              <a:t>етикетках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значиться буква "Е" </a:t>
            </a:r>
            <a:r>
              <a:rPr lang="ru-RU" sz="2800" dirty="0" err="1"/>
              <a:t>з</a:t>
            </a:r>
            <a:r>
              <a:rPr lang="ru-RU" sz="2800" dirty="0"/>
              <a:t> номером.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означає</a:t>
            </a:r>
            <a:r>
              <a:rPr lang="ru-RU" sz="2800" b="1" dirty="0"/>
              <a:t>?</a:t>
            </a:r>
          </a:p>
        </p:txBody>
      </p:sp>
      <p:pic>
        <p:nvPicPr>
          <p:cNvPr id="15364" name="Picture 4" descr="http://copypast.ru/foto8/2923/e_dobavki_5.jpg"/>
          <p:cNvPicPr>
            <a:picLocks noChangeAspect="1" noChangeArrowheads="1"/>
          </p:cNvPicPr>
          <p:nvPr/>
        </p:nvPicPr>
        <p:blipFill>
          <a:blip r:embed="rId2"/>
          <a:srcRect b="27536"/>
          <a:stretch>
            <a:fillRect/>
          </a:stretch>
        </p:blipFill>
        <p:spPr bwMode="auto">
          <a:xfrm>
            <a:off x="1428728" y="3143248"/>
            <a:ext cx="6215066" cy="31075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3857651"/>
          </a:xfrm>
        </p:spPr>
        <p:txBody>
          <a:bodyPr>
            <a:noAutofit/>
          </a:bodyPr>
          <a:lstStyle/>
          <a:p>
            <a:r>
              <a:rPr lang="ru-RU" sz="1800" dirty="0" err="1"/>
              <a:t>Харчові</a:t>
            </a:r>
            <a:r>
              <a:rPr lang="ru-RU" sz="1800" dirty="0"/>
              <a:t> добавки  </a:t>
            </a:r>
            <a:r>
              <a:rPr lang="ru-RU" sz="1800" dirty="0" err="1"/>
              <a:t>використовуються</a:t>
            </a:r>
            <a:r>
              <a:rPr lang="ru-RU" sz="1800" dirty="0"/>
              <a:t> </a:t>
            </a:r>
            <a:r>
              <a:rPr lang="ru-RU" sz="1800" dirty="0" err="1"/>
              <a:t>людиною</a:t>
            </a:r>
            <a:r>
              <a:rPr lang="ru-RU" sz="1800" dirty="0"/>
              <a:t>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століть</a:t>
            </a:r>
            <a:r>
              <a:rPr lang="ru-RU" sz="1800" dirty="0"/>
              <a:t>: </a:t>
            </a:r>
            <a:r>
              <a:rPr lang="ru-RU" sz="1800" dirty="0" err="1"/>
              <a:t>сіль</a:t>
            </a:r>
            <a:r>
              <a:rPr lang="ru-RU" sz="1800" dirty="0"/>
              <a:t>, </a:t>
            </a:r>
            <a:r>
              <a:rPr lang="ru-RU" sz="1800" dirty="0" err="1"/>
              <a:t>спеції</a:t>
            </a:r>
            <a:r>
              <a:rPr lang="ru-RU" sz="1800" dirty="0"/>
              <a:t> – </a:t>
            </a:r>
            <a:r>
              <a:rPr lang="ru-RU" sz="1800" dirty="0" err="1"/>
              <a:t>перець</a:t>
            </a:r>
            <a:r>
              <a:rPr lang="ru-RU" sz="1800" dirty="0"/>
              <a:t>, гвоздика, </a:t>
            </a:r>
            <a:r>
              <a:rPr lang="ru-RU" sz="1800" dirty="0" err="1"/>
              <a:t>мускатний</a:t>
            </a:r>
            <a:r>
              <a:rPr lang="ru-RU" sz="1800" dirty="0"/>
              <a:t> </a:t>
            </a:r>
            <a:r>
              <a:rPr lang="ru-RU" sz="1800" dirty="0" err="1"/>
              <a:t>горіх</a:t>
            </a:r>
            <a:r>
              <a:rPr lang="ru-RU" sz="1800" dirty="0"/>
              <a:t>, </a:t>
            </a:r>
            <a:r>
              <a:rPr lang="ru-RU" sz="1800" dirty="0" err="1"/>
              <a:t>кориця</a:t>
            </a:r>
            <a:r>
              <a:rPr lang="ru-RU" sz="1800" dirty="0"/>
              <a:t> - мед </a:t>
            </a:r>
            <a:r>
              <a:rPr lang="ru-RU" sz="1800" dirty="0" err="1"/>
              <a:t>відомі</a:t>
            </a:r>
            <a:r>
              <a:rPr lang="ru-RU" sz="1800" dirty="0"/>
              <a:t> людям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незапам'ятних</a:t>
            </a:r>
            <a:r>
              <a:rPr lang="ru-RU" sz="1800" dirty="0"/>
              <a:t> </a:t>
            </a:r>
            <a:r>
              <a:rPr lang="ru-RU" sz="1800" dirty="0" err="1"/>
              <a:t>часів</a:t>
            </a:r>
            <a:r>
              <a:rPr lang="ru-RU" sz="1800" dirty="0"/>
              <a:t>. </a:t>
            </a:r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широке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харчових</a:t>
            </a:r>
            <a:r>
              <a:rPr lang="ru-RU" sz="1800" dirty="0"/>
              <a:t> добавок </a:t>
            </a:r>
            <a:r>
              <a:rPr lang="ru-RU" sz="1800" dirty="0" err="1"/>
              <a:t>почалося</a:t>
            </a:r>
            <a:r>
              <a:rPr lang="ru-RU" sz="1800" dirty="0"/>
              <a:t> в </a:t>
            </a:r>
            <a:r>
              <a:rPr lang="ru-RU" sz="1800" dirty="0" err="1"/>
              <a:t>кінці</a:t>
            </a:r>
            <a:r>
              <a:rPr lang="ru-RU" sz="1800" dirty="0"/>
              <a:t> </a:t>
            </a:r>
            <a:r>
              <a:rPr lang="en-US" sz="1800" dirty="0"/>
              <a:t>XIX </a:t>
            </a:r>
            <a:r>
              <a:rPr lang="ru-RU" sz="1800" dirty="0"/>
              <a:t>ст. </a:t>
            </a:r>
            <a:endParaRPr lang="ru-RU" sz="1800" dirty="0" smtClean="0"/>
          </a:p>
          <a:p>
            <a:r>
              <a:rPr lang="ru-RU" sz="1800" dirty="0"/>
              <a:t> У 1907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співробітник</a:t>
            </a:r>
            <a:r>
              <a:rPr lang="ru-RU" sz="1800" dirty="0"/>
              <a:t> </a:t>
            </a:r>
            <a:r>
              <a:rPr lang="ru-RU" sz="1800" dirty="0" err="1"/>
              <a:t>Імператорського</a:t>
            </a:r>
            <a:r>
              <a:rPr lang="ru-RU" sz="1800" dirty="0"/>
              <a:t> </a:t>
            </a:r>
            <a:r>
              <a:rPr lang="ru-RU" sz="1800" dirty="0" err="1"/>
              <a:t>університету</a:t>
            </a:r>
            <a:r>
              <a:rPr lang="ru-RU" sz="1800" dirty="0"/>
              <a:t> </a:t>
            </a:r>
            <a:r>
              <a:rPr lang="ru-RU" sz="1800" dirty="0" err="1"/>
              <a:t>Токіо</a:t>
            </a:r>
            <a:r>
              <a:rPr lang="ru-RU" sz="1800" dirty="0"/>
              <a:t> (</a:t>
            </a:r>
            <a:r>
              <a:rPr lang="ru-RU" sz="1800" dirty="0" err="1"/>
              <a:t>Японія</a:t>
            </a:r>
            <a:r>
              <a:rPr lang="ru-RU" sz="1800" dirty="0"/>
              <a:t>)  У 1907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співробітник</a:t>
            </a:r>
            <a:r>
              <a:rPr lang="ru-RU" sz="1800" dirty="0"/>
              <a:t> </a:t>
            </a:r>
            <a:r>
              <a:rPr lang="ru-RU" sz="1800" dirty="0" err="1"/>
              <a:t>Імператорського</a:t>
            </a:r>
            <a:r>
              <a:rPr lang="ru-RU" sz="1800" dirty="0"/>
              <a:t> </a:t>
            </a:r>
            <a:r>
              <a:rPr lang="ru-RU" sz="1800" dirty="0" err="1"/>
              <a:t>університету</a:t>
            </a:r>
            <a:r>
              <a:rPr lang="ru-RU" sz="1800" dirty="0"/>
              <a:t> </a:t>
            </a:r>
            <a:r>
              <a:rPr lang="ru-RU" sz="1800" dirty="0" err="1"/>
              <a:t>Токіо</a:t>
            </a:r>
            <a:r>
              <a:rPr lang="ru-RU" sz="1800" dirty="0"/>
              <a:t> (</a:t>
            </a:r>
            <a:r>
              <a:rPr lang="ru-RU" sz="1800" dirty="0" err="1"/>
              <a:t>Японія</a:t>
            </a:r>
            <a:r>
              <a:rPr lang="ru-RU" sz="1800" dirty="0"/>
              <a:t>) </a:t>
            </a:r>
            <a:r>
              <a:rPr lang="ru-RU" sz="1800" dirty="0" err="1"/>
              <a:t>Кікунае</a:t>
            </a:r>
            <a:r>
              <a:rPr lang="ru-RU" sz="1800" dirty="0"/>
              <a:t> </a:t>
            </a:r>
            <a:r>
              <a:rPr lang="ru-RU" sz="1800" dirty="0" err="1"/>
              <a:t>Ікеда</a:t>
            </a:r>
            <a:r>
              <a:rPr lang="ru-RU" sz="1800" dirty="0"/>
              <a:t> </a:t>
            </a:r>
            <a:r>
              <a:rPr lang="ru-RU" sz="1800" dirty="0" err="1"/>
              <a:t>вперше</a:t>
            </a:r>
            <a:r>
              <a:rPr lang="ru-RU" sz="1800" dirty="0"/>
              <a:t> одержав </a:t>
            </a:r>
            <a:r>
              <a:rPr lang="ru-RU" sz="1800" dirty="0" err="1"/>
              <a:t>білий</a:t>
            </a:r>
            <a:r>
              <a:rPr lang="ru-RU" sz="1800" dirty="0"/>
              <a:t> </a:t>
            </a:r>
            <a:r>
              <a:rPr lang="ru-RU" sz="1800" dirty="0" err="1"/>
              <a:t>кристалічний</a:t>
            </a:r>
            <a:r>
              <a:rPr lang="ru-RU" sz="1800" dirty="0"/>
              <a:t> порошок,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посилював</a:t>
            </a:r>
            <a:r>
              <a:rPr lang="ru-RU" sz="1800" dirty="0"/>
              <a:t> </a:t>
            </a:r>
            <a:r>
              <a:rPr lang="ru-RU" sz="1800" dirty="0" err="1"/>
              <a:t>смакові</a:t>
            </a:r>
            <a:r>
              <a:rPr lang="ru-RU" sz="1800" dirty="0"/>
              <a:t> </a:t>
            </a:r>
            <a:r>
              <a:rPr lang="ru-RU" sz="1800" dirty="0" err="1"/>
              <a:t>відчуття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чутливості</a:t>
            </a:r>
            <a:r>
              <a:rPr lang="ru-RU" sz="1800" dirty="0"/>
              <a:t> </a:t>
            </a:r>
            <a:r>
              <a:rPr lang="ru-RU" sz="1800" dirty="0" err="1"/>
              <a:t>сосочків</a:t>
            </a:r>
            <a:r>
              <a:rPr lang="ru-RU" sz="1800" dirty="0"/>
              <a:t> </a:t>
            </a:r>
            <a:r>
              <a:rPr lang="ru-RU" sz="1800" dirty="0" err="1"/>
              <a:t>язика</a:t>
            </a:r>
            <a:r>
              <a:rPr lang="ru-RU" sz="1800" dirty="0"/>
              <a:t>. У 1909-му  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запатентував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</a:t>
            </a:r>
            <a:r>
              <a:rPr lang="ru-RU" sz="1800" dirty="0" err="1"/>
              <a:t>винахід</a:t>
            </a:r>
            <a:r>
              <a:rPr lang="ru-RU" sz="1800" dirty="0"/>
              <a:t>,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глутамат</a:t>
            </a:r>
            <a:r>
              <a:rPr lang="ru-RU" sz="1800" dirty="0"/>
              <a:t> </a:t>
            </a:r>
            <a:r>
              <a:rPr lang="ru-RU" sz="1800" dirty="0" err="1"/>
              <a:t>натрію</a:t>
            </a:r>
            <a:r>
              <a:rPr lang="ru-RU" sz="1800" dirty="0"/>
              <a:t> почав </a:t>
            </a:r>
            <a:r>
              <a:rPr lang="ru-RU" sz="1800" dirty="0" err="1"/>
              <a:t>переможну</a:t>
            </a:r>
            <a:r>
              <a:rPr lang="ru-RU" sz="1800" dirty="0"/>
              <a:t> ходу по </a:t>
            </a:r>
            <a:r>
              <a:rPr lang="ru-RU" sz="1800" dirty="0" err="1"/>
              <a:t>планеті</a:t>
            </a:r>
            <a:r>
              <a:rPr lang="ru-RU" sz="1800" dirty="0"/>
              <a:t>. </a:t>
            </a:r>
            <a:r>
              <a:rPr lang="ru-RU" sz="1800" dirty="0" err="1" smtClean="0"/>
              <a:t>вперше</a:t>
            </a:r>
            <a:r>
              <a:rPr lang="ru-RU" sz="1800" dirty="0" smtClean="0"/>
              <a:t> </a:t>
            </a:r>
            <a:r>
              <a:rPr lang="ru-RU" sz="1800" dirty="0"/>
              <a:t>одержав </a:t>
            </a:r>
            <a:r>
              <a:rPr lang="ru-RU" sz="1800" dirty="0" err="1"/>
              <a:t>білий</a:t>
            </a:r>
            <a:r>
              <a:rPr lang="ru-RU" sz="1800" dirty="0"/>
              <a:t> </a:t>
            </a:r>
            <a:r>
              <a:rPr lang="ru-RU" sz="1800" dirty="0" err="1"/>
              <a:t>кристалічний</a:t>
            </a:r>
            <a:r>
              <a:rPr lang="ru-RU" sz="1800" dirty="0"/>
              <a:t> порошок,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посилював</a:t>
            </a:r>
            <a:r>
              <a:rPr lang="ru-RU" sz="1800" dirty="0"/>
              <a:t> </a:t>
            </a:r>
            <a:r>
              <a:rPr lang="ru-RU" sz="1800" dirty="0" err="1"/>
              <a:t>смакові</a:t>
            </a:r>
            <a:r>
              <a:rPr lang="ru-RU" sz="1800" dirty="0"/>
              <a:t> </a:t>
            </a:r>
            <a:r>
              <a:rPr lang="ru-RU" sz="1800" dirty="0" err="1"/>
              <a:t>відчуття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чутливості</a:t>
            </a:r>
            <a:r>
              <a:rPr lang="ru-RU" sz="1800" dirty="0"/>
              <a:t> </a:t>
            </a:r>
            <a:r>
              <a:rPr lang="ru-RU" sz="1800" dirty="0" err="1" smtClean="0"/>
              <a:t>язика</a:t>
            </a:r>
            <a:r>
              <a:rPr lang="ru-RU" sz="1800" dirty="0"/>
              <a:t>. У 1909-му  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запатентував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</a:t>
            </a:r>
            <a:r>
              <a:rPr lang="ru-RU" sz="1800" dirty="0" err="1"/>
              <a:t>винахід</a:t>
            </a:r>
            <a:r>
              <a:rPr lang="ru-RU" sz="1800" dirty="0"/>
              <a:t>,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глутамат</a:t>
            </a:r>
            <a:r>
              <a:rPr lang="ru-RU" sz="1800" dirty="0"/>
              <a:t> </a:t>
            </a:r>
            <a:r>
              <a:rPr lang="ru-RU" sz="1800" dirty="0" err="1"/>
              <a:t>натрію</a:t>
            </a:r>
            <a:r>
              <a:rPr lang="ru-RU" sz="1800" dirty="0"/>
              <a:t> почав </a:t>
            </a:r>
            <a:r>
              <a:rPr lang="ru-RU" sz="1800" dirty="0" err="1"/>
              <a:t>переможну</a:t>
            </a:r>
            <a:r>
              <a:rPr lang="ru-RU" sz="1800" dirty="0"/>
              <a:t> ходу по </a:t>
            </a:r>
            <a:r>
              <a:rPr lang="ru-RU" sz="1800" dirty="0" err="1"/>
              <a:t>планеті</a:t>
            </a:r>
            <a:r>
              <a:rPr lang="ru-RU" sz="1800" dirty="0"/>
              <a:t>. </a:t>
            </a:r>
          </a:p>
        </p:txBody>
      </p:sp>
      <p:pic>
        <p:nvPicPr>
          <p:cNvPr id="16386" name="Picture 2" descr="http://kuking.net/pictures/section/18/18_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86256"/>
            <a:ext cx="1915128" cy="2571744"/>
          </a:xfrm>
          <a:prstGeom prst="rect">
            <a:avLst/>
          </a:prstGeom>
          <a:noFill/>
        </p:spPr>
      </p:pic>
      <p:pic>
        <p:nvPicPr>
          <p:cNvPr id="16388" name="Picture 4" descr="http://www.valstietis.lt/var/ezwebin_site/storage/images/pradzia/laisvalaikis/ivairenybes/pasipelnyti-norejes-kinas-puse-savo-buto-uzpyle-druska/1805105-1-lit-LT/Pasipelnyti-norejes-kinas-puse-savo-buto-uzpyle-druska_img_newsarticle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643446"/>
            <a:ext cx="2786082" cy="20497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0719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жителі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щорічно</a:t>
            </a:r>
            <a:r>
              <a:rPr lang="ru-RU" sz="2000" dirty="0"/>
              <a:t> </a:t>
            </a:r>
            <a:r>
              <a:rPr lang="ru-RU" sz="2000" dirty="0" err="1"/>
              <a:t>споживають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в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200 </a:t>
            </a:r>
            <a:r>
              <a:rPr lang="ru-RU" sz="2000" dirty="0" err="1"/>
              <a:t>тисяч</a:t>
            </a:r>
            <a:r>
              <a:rPr lang="ru-RU" sz="2000" dirty="0"/>
              <a:t> тонн. Тим часом у  </a:t>
            </a:r>
            <a:r>
              <a:rPr lang="ru-RU" sz="2000" dirty="0" err="1"/>
              <a:t>медичній</a:t>
            </a:r>
            <a:r>
              <a:rPr lang="ru-RU" sz="2000" dirty="0"/>
              <a:t> </a:t>
            </a:r>
            <a:r>
              <a:rPr lang="ru-RU" sz="2000" dirty="0" err="1"/>
              <a:t>літературі</a:t>
            </a:r>
            <a:r>
              <a:rPr lang="ru-RU" sz="2000" dirty="0"/>
              <a:t> </a:t>
            </a:r>
            <a:r>
              <a:rPr lang="ru-RU" sz="2000" dirty="0" err="1"/>
              <a:t>з'являється</a:t>
            </a:r>
            <a:r>
              <a:rPr lang="ru-RU" sz="2000" dirty="0"/>
              <a:t> все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 про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глутамат</a:t>
            </a:r>
            <a:r>
              <a:rPr lang="ru-RU" sz="2000" dirty="0"/>
              <a:t> </a:t>
            </a:r>
            <a:r>
              <a:rPr lang="ru-RU" sz="2000" dirty="0" err="1"/>
              <a:t>натрію</a:t>
            </a:r>
            <a:r>
              <a:rPr lang="ru-RU" sz="2000" dirty="0"/>
              <a:t> негативно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головний</a:t>
            </a:r>
            <a:r>
              <a:rPr lang="ru-RU" sz="2000" dirty="0"/>
              <a:t> </a:t>
            </a:r>
            <a:r>
              <a:rPr lang="ru-RU" sz="2000" dirty="0" err="1"/>
              <a:t>мозок</a:t>
            </a:r>
            <a:r>
              <a:rPr lang="ru-RU" sz="2000" dirty="0"/>
              <a:t>, </a:t>
            </a:r>
            <a:r>
              <a:rPr lang="ru-RU" sz="2000" dirty="0" err="1"/>
              <a:t>погіршує</a:t>
            </a:r>
            <a:r>
              <a:rPr lang="ru-RU" sz="2000" dirty="0"/>
              <a:t> стан </a:t>
            </a:r>
            <a:r>
              <a:rPr lang="ru-RU" sz="2000" dirty="0" err="1"/>
              <a:t>хворих</a:t>
            </a:r>
            <a:r>
              <a:rPr lang="ru-RU" sz="2000" dirty="0"/>
              <a:t> </a:t>
            </a:r>
            <a:r>
              <a:rPr lang="ru-RU" sz="2000" dirty="0" err="1"/>
              <a:t>бронхіальною</a:t>
            </a:r>
            <a:r>
              <a:rPr lang="ru-RU" sz="2000" dirty="0"/>
              <a:t> астмою, приводить до </a:t>
            </a:r>
            <a:r>
              <a:rPr lang="ru-RU" sz="2000" dirty="0" err="1"/>
              <a:t>руйнування</a:t>
            </a:r>
            <a:r>
              <a:rPr lang="ru-RU" sz="2000" dirty="0"/>
              <a:t> </a:t>
            </a:r>
            <a:r>
              <a:rPr lang="ru-RU" sz="2000" dirty="0" err="1"/>
              <a:t>сітківки</a:t>
            </a:r>
            <a:r>
              <a:rPr lang="ru-RU" sz="2000" dirty="0"/>
              <a:t> ока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глаукоми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на </a:t>
            </a:r>
            <a:r>
              <a:rPr lang="ru-RU" sz="2000" dirty="0" err="1"/>
              <a:t>глутамат</a:t>
            </a:r>
            <a:r>
              <a:rPr lang="ru-RU" sz="2000" dirty="0"/>
              <a:t> </a:t>
            </a:r>
            <a:r>
              <a:rPr lang="ru-RU" sz="2000" dirty="0" err="1"/>
              <a:t>натрію</a:t>
            </a:r>
            <a:r>
              <a:rPr lang="ru-RU" sz="2000" dirty="0"/>
              <a:t>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дослідники</a:t>
            </a:r>
            <a:r>
              <a:rPr lang="ru-RU" sz="2000" dirty="0"/>
              <a:t> </a:t>
            </a:r>
            <a:r>
              <a:rPr lang="ru-RU" sz="2000" dirty="0" err="1"/>
              <a:t>покладають</a:t>
            </a:r>
            <a:r>
              <a:rPr lang="ru-RU" sz="2000" dirty="0"/>
              <a:t> </a:t>
            </a:r>
            <a:r>
              <a:rPr lang="ru-RU" sz="2000" dirty="0" err="1"/>
              <a:t>провину</a:t>
            </a:r>
            <a:r>
              <a:rPr lang="ru-RU" sz="2000" dirty="0"/>
              <a:t> за </a:t>
            </a:r>
            <a:r>
              <a:rPr lang="ru-RU" sz="2000" dirty="0" err="1"/>
              <a:t>поширення</a:t>
            </a:r>
            <a:r>
              <a:rPr lang="ru-RU" sz="2000" dirty="0"/>
              <a:t> "синдрому </a:t>
            </a:r>
            <a:r>
              <a:rPr lang="ru-RU" sz="2000" dirty="0" err="1"/>
              <a:t>китайського</a:t>
            </a:r>
            <a:r>
              <a:rPr lang="ru-RU" sz="2000" dirty="0"/>
              <a:t> ресторану". Ось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десятків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у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куточках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</a:t>
            </a:r>
            <a:r>
              <a:rPr lang="ru-RU" sz="2000" dirty="0" err="1"/>
              <a:t>фіксують</a:t>
            </a:r>
            <a:r>
              <a:rPr lang="ru-RU" sz="2000" dirty="0"/>
              <a:t> </a:t>
            </a:r>
            <a:r>
              <a:rPr lang="ru-RU" sz="2000" dirty="0" err="1"/>
              <a:t>загадкове</a:t>
            </a:r>
            <a:r>
              <a:rPr lang="ru-RU" sz="2000" dirty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/>
              <a:t>, природа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незрозуміла</a:t>
            </a:r>
            <a:r>
              <a:rPr lang="ru-RU" sz="2000" dirty="0"/>
              <a:t>. У абсолютно </a:t>
            </a:r>
            <a:r>
              <a:rPr lang="ru-RU" sz="2000" dirty="0" err="1"/>
              <a:t>здорових</a:t>
            </a:r>
            <a:r>
              <a:rPr lang="ru-RU" sz="2000" dirty="0"/>
              <a:t> людей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того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сього</a:t>
            </a:r>
            <a:r>
              <a:rPr lang="ru-RU" sz="2000" dirty="0"/>
              <a:t> </a:t>
            </a:r>
            <a:r>
              <a:rPr lang="ru-RU" sz="2000" dirty="0" err="1"/>
              <a:t>підвищується</a:t>
            </a:r>
            <a:r>
              <a:rPr lang="ru-RU" sz="2000" dirty="0"/>
              <a:t> температура, </a:t>
            </a:r>
            <a:r>
              <a:rPr lang="ru-RU" sz="2000" dirty="0" err="1"/>
              <a:t>червоніє</a:t>
            </a:r>
            <a:r>
              <a:rPr lang="ru-RU" sz="2000" dirty="0"/>
              <a:t> </a:t>
            </a:r>
            <a:r>
              <a:rPr lang="ru-RU" sz="2000" dirty="0" err="1"/>
              <a:t>обличчя</a:t>
            </a:r>
            <a:r>
              <a:rPr lang="ru-RU" sz="2000" dirty="0"/>
              <a:t>, </a:t>
            </a:r>
            <a:r>
              <a:rPr lang="ru-RU" sz="2000" dirty="0" err="1"/>
              <a:t>з'являється</a:t>
            </a:r>
            <a:r>
              <a:rPr lang="ru-RU" sz="2000" dirty="0"/>
              <a:t> </a:t>
            </a:r>
            <a:r>
              <a:rPr lang="ru-RU" sz="2000" dirty="0" err="1"/>
              <a:t>біль</a:t>
            </a:r>
            <a:r>
              <a:rPr lang="ru-RU" sz="2000" dirty="0"/>
              <a:t> в грудях. </a:t>
            </a:r>
            <a:r>
              <a:rPr lang="ru-RU" sz="2000" dirty="0" err="1"/>
              <a:t>Єдине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об'єднує</a:t>
            </a:r>
            <a:r>
              <a:rPr lang="ru-RU" sz="2000" dirty="0"/>
              <a:t> </a:t>
            </a:r>
            <a:r>
              <a:rPr lang="ru-RU" sz="2000" dirty="0" err="1"/>
              <a:t>потерпілих</a:t>
            </a:r>
            <a:r>
              <a:rPr lang="ru-RU" sz="2000" dirty="0"/>
              <a:t> - </a:t>
            </a:r>
            <a:r>
              <a:rPr lang="ru-RU" sz="2000" dirty="0" err="1"/>
              <a:t>всі</a:t>
            </a:r>
            <a:r>
              <a:rPr lang="ru-RU" sz="2000" dirty="0"/>
              <a:t> вони </a:t>
            </a:r>
            <a:r>
              <a:rPr lang="ru-RU" sz="2000" dirty="0" err="1"/>
              <a:t>незадовго</a:t>
            </a:r>
            <a:r>
              <a:rPr lang="ru-RU" sz="2000" dirty="0"/>
              <a:t> до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відвідували</a:t>
            </a:r>
            <a:r>
              <a:rPr lang="ru-RU" sz="2000" dirty="0"/>
              <a:t> </a:t>
            </a:r>
            <a:r>
              <a:rPr lang="ru-RU" sz="2000" dirty="0" err="1"/>
              <a:t>китайські</a:t>
            </a:r>
            <a:r>
              <a:rPr lang="ru-RU" sz="2000" dirty="0"/>
              <a:t> </a:t>
            </a:r>
            <a:r>
              <a:rPr lang="ru-RU" sz="2000" dirty="0" err="1"/>
              <a:t>ресторани</a:t>
            </a:r>
            <a:r>
              <a:rPr lang="ru-RU" sz="2000" dirty="0"/>
              <a:t>, </a:t>
            </a:r>
            <a:r>
              <a:rPr lang="ru-RU" sz="2000" dirty="0" err="1"/>
              <a:t>кухарі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схильні</a:t>
            </a:r>
            <a:r>
              <a:rPr lang="ru-RU" sz="2000" dirty="0"/>
              <a:t> </a:t>
            </a:r>
            <a:r>
              <a:rPr lang="ru-RU" sz="2000" dirty="0" err="1"/>
              <a:t>зловживати</a:t>
            </a:r>
            <a:r>
              <a:rPr lang="ru-RU" sz="2000" dirty="0"/>
              <a:t> "смачною" </a:t>
            </a:r>
            <a:r>
              <a:rPr lang="ru-RU" sz="2000" dirty="0" err="1"/>
              <a:t>речовиною</a:t>
            </a:r>
            <a:r>
              <a:rPr lang="ru-RU" sz="2000" dirty="0"/>
              <a:t>.</a:t>
            </a:r>
          </a:p>
        </p:txBody>
      </p:sp>
      <p:pic>
        <p:nvPicPr>
          <p:cNvPr id="17410" name="Picture 2" descr="http://uklon.com.ua/MapImages/13765/images/5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762485"/>
            <a:ext cx="3143272" cy="2095515"/>
          </a:xfrm>
          <a:prstGeom prst="rect">
            <a:avLst/>
          </a:prstGeom>
          <a:noFill/>
        </p:spPr>
      </p:pic>
      <p:pic>
        <p:nvPicPr>
          <p:cNvPr id="17412" name="Picture 4" descr="http://gallery.forum-grad.ru/files/2/2/6/1/8/etni4eskij_resto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08"/>
            <a:ext cx="2428892" cy="2428892"/>
          </a:xfrm>
          <a:prstGeom prst="rect">
            <a:avLst/>
          </a:prstGeom>
          <a:noFill/>
        </p:spPr>
      </p:pic>
      <p:pic>
        <p:nvPicPr>
          <p:cNvPr id="17414" name="Picture 6" descr="http://www.sixthseal.com/archive/December2004/li_garden_chinese_restaurant.jpg"/>
          <p:cNvPicPr>
            <a:picLocks noChangeAspect="1" noChangeArrowheads="1"/>
          </p:cNvPicPr>
          <p:nvPr/>
        </p:nvPicPr>
        <p:blipFill>
          <a:blip r:embed="rId4"/>
          <a:srcRect r="624" b="12499"/>
          <a:stretch>
            <a:fillRect/>
          </a:stretch>
        </p:blipFill>
        <p:spPr bwMode="auto">
          <a:xfrm>
            <a:off x="6212607" y="4429132"/>
            <a:ext cx="2931393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750099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/>
              <a:t>Раніше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харчових</a:t>
            </a:r>
            <a:r>
              <a:rPr lang="ru-RU" sz="2000" dirty="0"/>
              <a:t> добавок </a:t>
            </a:r>
            <a:r>
              <a:rPr lang="ru-RU" sz="2000" dirty="0" err="1"/>
              <a:t>хімічних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писали на </a:t>
            </a:r>
            <a:r>
              <a:rPr lang="ru-RU" sz="2000" dirty="0" err="1"/>
              <a:t>етикетках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вони </a:t>
            </a:r>
            <a:r>
              <a:rPr lang="ru-RU" sz="2000" dirty="0" err="1"/>
              <a:t>займали</a:t>
            </a:r>
            <a:r>
              <a:rPr lang="ru-RU" sz="2000" dirty="0"/>
              <a:t> так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1953 </a:t>
            </a:r>
            <a:r>
              <a:rPr lang="ru-RU" sz="2000" dirty="0" err="1"/>
              <a:t>році</a:t>
            </a:r>
            <a:r>
              <a:rPr lang="ru-RU" sz="2000" dirty="0"/>
              <a:t> в </a:t>
            </a:r>
            <a:r>
              <a:rPr lang="ru-RU" sz="2000" dirty="0" err="1"/>
              <a:t>Європі</a:t>
            </a:r>
            <a:r>
              <a:rPr lang="ru-RU" sz="2000" dirty="0"/>
              <a:t>,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вирішено</a:t>
            </a:r>
            <a:r>
              <a:rPr lang="ru-RU" sz="2000" dirty="0"/>
              <a:t> </a:t>
            </a:r>
            <a:r>
              <a:rPr lang="ru-RU" sz="2000" dirty="0" err="1"/>
              <a:t>змінити</a:t>
            </a:r>
            <a:r>
              <a:rPr lang="ru-RU" sz="2000" dirty="0"/>
              <a:t> </a:t>
            </a:r>
            <a:r>
              <a:rPr lang="ru-RU" sz="2000" dirty="0" err="1"/>
              <a:t>повні</a:t>
            </a:r>
            <a:r>
              <a:rPr lang="ru-RU" sz="2000" dirty="0"/>
              <a:t>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буквою Е (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en-US" sz="2000" dirty="0"/>
              <a:t>Europe)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цифровими</a:t>
            </a:r>
            <a:r>
              <a:rPr lang="ru-RU" sz="2000" dirty="0"/>
              <a:t> кодами, </a:t>
            </a:r>
            <a:r>
              <a:rPr lang="ru-RU" sz="2000" dirty="0" err="1"/>
              <a:t>ідентифікованими</a:t>
            </a:r>
            <a:r>
              <a:rPr lang="ru-RU" sz="2000" dirty="0"/>
              <a:t> </a:t>
            </a:r>
            <a:r>
              <a:rPr lang="ru-RU" sz="2000" dirty="0" err="1"/>
              <a:t>згідно</a:t>
            </a:r>
            <a:r>
              <a:rPr lang="ru-RU" sz="2000" dirty="0"/>
              <a:t>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класифікації</a:t>
            </a:r>
            <a:r>
              <a:rPr lang="ru-RU" sz="2000" dirty="0"/>
              <a:t> (</a:t>
            </a:r>
            <a:r>
              <a:rPr lang="en-US" sz="2000" dirty="0"/>
              <a:t>INS</a:t>
            </a:r>
            <a:r>
              <a:rPr lang="en-US" sz="2000" dirty="0" smtClean="0"/>
              <a:t>):</a:t>
            </a:r>
            <a:endParaRPr lang="uk-UA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Е100-Е199 –</a:t>
            </a:r>
            <a:r>
              <a:rPr lang="ru-RU" sz="2000" dirty="0"/>
              <a:t> </a:t>
            </a:r>
            <a:r>
              <a:rPr lang="ru-RU" sz="2000" dirty="0" err="1" smtClean="0"/>
              <a:t>барвники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Е200-Е299 –</a:t>
            </a:r>
            <a:r>
              <a:rPr lang="ru-RU" sz="2000" dirty="0"/>
              <a:t> </a:t>
            </a:r>
            <a:r>
              <a:rPr lang="ru-RU" sz="2000" dirty="0" err="1" smtClean="0"/>
              <a:t>консерванти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Е300-Е399 – </a:t>
            </a:r>
            <a:r>
              <a:rPr lang="ru-RU" sz="2000" dirty="0" err="1" smtClean="0"/>
              <a:t>антиоксиданти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Е400-Е499 – </a:t>
            </a:r>
            <a:r>
              <a:rPr lang="ru-RU" sz="2000" dirty="0" err="1"/>
              <a:t>стабілізатори</a:t>
            </a:r>
            <a:r>
              <a:rPr lang="ru-RU" sz="2000" dirty="0"/>
              <a:t>, </a:t>
            </a:r>
            <a:r>
              <a:rPr lang="ru-RU" sz="2000" dirty="0" err="1"/>
              <a:t>емульгатори</a:t>
            </a:r>
            <a:r>
              <a:rPr lang="ru-RU" sz="2000" dirty="0"/>
              <a:t>, </a:t>
            </a:r>
            <a:r>
              <a:rPr lang="ru-RU" sz="2000" dirty="0" err="1"/>
              <a:t>загусники</a:t>
            </a:r>
            <a:r>
              <a:rPr lang="ru-RU" sz="2000" dirty="0"/>
              <a:t>, </a:t>
            </a:r>
            <a:r>
              <a:rPr lang="ru-RU" sz="2000" dirty="0" err="1"/>
              <a:t>желюючі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та </a:t>
            </a:r>
            <a:r>
              <a:rPr lang="ru-RU" sz="2000" dirty="0" err="1" smtClean="0"/>
              <a:t>ущільнювачі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Е500-Е599 –  </a:t>
            </a:r>
            <a:r>
              <a:rPr lang="ru-RU" sz="2000" dirty="0" err="1"/>
              <a:t>регулятори</a:t>
            </a:r>
            <a:r>
              <a:rPr lang="ru-RU" sz="2000" dirty="0"/>
              <a:t> </a:t>
            </a:r>
            <a:r>
              <a:rPr lang="ru-RU" sz="2000" dirty="0" err="1"/>
              <a:t>кислотності</a:t>
            </a:r>
            <a:r>
              <a:rPr lang="ru-RU" sz="2000" dirty="0"/>
              <a:t>,  </a:t>
            </a:r>
            <a:r>
              <a:rPr lang="ru-RU" sz="2000" dirty="0" err="1"/>
              <a:t>поліпшувачі</a:t>
            </a:r>
            <a:r>
              <a:rPr lang="ru-RU" sz="2000" dirty="0"/>
              <a:t>, </a:t>
            </a:r>
            <a:r>
              <a:rPr lang="ru-RU" sz="2000" dirty="0" err="1"/>
              <a:t>розрихлювачі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Е600-Е699 –</a:t>
            </a:r>
            <a:r>
              <a:rPr lang="ru-RU" sz="2000" dirty="0"/>
              <a:t> </a:t>
            </a:r>
            <a:r>
              <a:rPr lang="ru-RU" sz="2000" dirty="0" err="1"/>
              <a:t>підсилювачі</a:t>
            </a:r>
            <a:r>
              <a:rPr lang="ru-RU" sz="2000" dirty="0"/>
              <a:t> смаку та </a:t>
            </a:r>
            <a:r>
              <a:rPr lang="ru-RU" sz="2000" dirty="0" smtClean="0"/>
              <a:t>аромату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Е700-Е899 – </a:t>
            </a:r>
            <a:r>
              <a:rPr lang="ru-RU" sz="2000" dirty="0" err="1"/>
              <a:t>запасний</a:t>
            </a:r>
            <a:r>
              <a:rPr lang="ru-RU" sz="2000" dirty="0"/>
              <a:t> </a:t>
            </a:r>
            <a:r>
              <a:rPr lang="ru-RU" sz="2000" dirty="0" err="1"/>
              <a:t>діапазон</a:t>
            </a:r>
            <a:r>
              <a:rPr lang="ru-RU" sz="2000" dirty="0"/>
              <a:t> </a:t>
            </a:r>
            <a:r>
              <a:rPr lang="ru-RU" sz="2000" dirty="0" err="1" smtClean="0"/>
              <a:t>позначок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Е900-Е999 –</a:t>
            </a:r>
            <a:r>
              <a:rPr lang="ru-RU" sz="2000" dirty="0"/>
              <a:t> </a:t>
            </a:r>
            <a:r>
              <a:rPr lang="ru-RU" sz="2000" dirty="0" err="1"/>
              <a:t>антифламенги</a:t>
            </a:r>
            <a:r>
              <a:rPr lang="ru-RU" sz="2000" dirty="0"/>
              <a:t> (</a:t>
            </a:r>
            <a:r>
              <a:rPr lang="ru-RU" sz="2000" dirty="0" err="1"/>
              <a:t>піногасники</a:t>
            </a:r>
            <a:r>
              <a:rPr lang="ru-RU" sz="2000" dirty="0"/>
              <a:t>), </a:t>
            </a:r>
            <a:r>
              <a:rPr lang="ru-RU" sz="2000" dirty="0" err="1"/>
              <a:t>підсолоджувачі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Е1000-Е1521 –</a:t>
            </a:r>
            <a:r>
              <a:rPr lang="ru-RU" sz="2000" dirty="0"/>
              <a:t> </a:t>
            </a:r>
            <a:r>
              <a:rPr lang="ru-RU" sz="2000" dirty="0" err="1"/>
              <a:t>речовини</a:t>
            </a:r>
            <a:r>
              <a:rPr lang="ru-RU" sz="2000" dirty="0"/>
              <a:t> для </a:t>
            </a:r>
            <a:r>
              <a:rPr lang="ru-RU" sz="2000" dirty="0" err="1"/>
              <a:t>глазурування</a:t>
            </a:r>
            <a:r>
              <a:rPr lang="ru-RU" sz="2000" dirty="0"/>
              <a:t>, </a:t>
            </a:r>
            <a:r>
              <a:rPr lang="ru-RU" sz="2000" dirty="0" err="1"/>
              <a:t>роздільники</a:t>
            </a:r>
            <a:r>
              <a:rPr lang="ru-RU" sz="2000" dirty="0"/>
              <a:t>, герметики, </a:t>
            </a:r>
            <a:r>
              <a:rPr lang="ru-RU" sz="2000" dirty="0" err="1"/>
              <a:t>текстуратори</a:t>
            </a:r>
            <a:r>
              <a:rPr lang="ru-RU" sz="2000" dirty="0"/>
              <a:t>, </a:t>
            </a:r>
            <a:r>
              <a:rPr lang="ru-RU" sz="2000" dirty="0" err="1"/>
              <a:t>солеплавителі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endParaRPr lang="uk-UA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3"/>
            <a:ext cx="8229600" cy="2928958"/>
          </a:xfrm>
        </p:spPr>
        <p:txBody>
          <a:bodyPr>
            <a:normAutofit/>
          </a:bodyPr>
          <a:lstStyle/>
          <a:p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класифікації</a:t>
            </a:r>
            <a:r>
              <a:rPr lang="ru-RU" sz="2400" dirty="0"/>
              <a:t> </a:t>
            </a:r>
            <a:r>
              <a:rPr lang="ru-RU" sz="2400" dirty="0" err="1"/>
              <a:t>Євросоюзу</a:t>
            </a:r>
            <a:r>
              <a:rPr lang="ru-RU" sz="2400" dirty="0"/>
              <a:t>, за </a:t>
            </a:r>
            <a:r>
              <a:rPr lang="ru-RU" sz="2400" dirty="0" err="1"/>
              <a:t>своїм</a:t>
            </a:r>
            <a:r>
              <a:rPr lang="ru-RU" sz="2400" dirty="0"/>
              <a:t> статусом </a:t>
            </a:r>
            <a:r>
              <a:rPr lang="ru-RU" sz="2400" dirty="0" err="1"/>
              <a:t>харчові</a:t>
            </a:r>
            <a:r>
              <a:rPr lang="ru-RU" sz="2400" dirty="0"/>
              <a:t> добавки </a:t>
            </a:r>
            <a:r>
              <a:rPr lang="ru-RU" sz="2400" dirty="0" err="1"/>
              <a:t>діляться</a:t>
            </a:r>
            <a:r>
              <a:rPr lang="ru-RU" sz="2400" dirty="0"/>
              <a:t> на: </a:t>
            </a:r>
            <a:r>
              <a:rPr lang="ru-RU" sz="2400" dirty="0" err="1"/>
              <a:t>дозволені</a:t>
            </a:r>
            <a:r>
              <a:rPr lang="ru-RU" sz="2400" dirty="0"/>
              <a:t>, </a:t>
            </a:r>
            <a:r>
              <a:rPr lang="ru-RU" sz="2400" dirty="0" err="1"/>
              <a:t>заборонені</a:t>
            </a:r>
            <a:r>
              <a:rPr lang="ru-RU" sz="2400" dirty="0"/>
              <a:t>, </a:t>
            </a:r>
            <a:r>
              <a:rPr lang="ru-RU" sz="2400" dirty="0" err="1"/>
              <a:t>недозволені</a:t>
            </a:r>
            <a:r>
              <a:rPr lang="ru-RU" sz="2400" dirty="0"/>
              <a:t>, </a:t>
            </a:r>
            <a:r>
              <a:rPr lang="ru-RU" sz="2400" dirty="0" err="1"/>
              <a:t>небезпечні</a:t>
            </a:r>
            <a:r>
              <a:rPr lang="ru-RU" sz="2400" dirty="0"/>
              <a:t>. До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заборонених</a:t>
            </a:r>
            <a:r>
              <a:rPr lang="ru-RU" sz="2400" dirty="0"/>
              <a:t> належать добавки,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призводять</a:t>
            </a:r>
            <a:r>
              <a:rPr lang="ru-RU" sz="2400" dirty="0"/>
              <a:t> до хвороб. </a:t>
            </a:r>
            <a:r>
              <a:rPr lang="ru-RU" sz="2400" dirty="0" err="1"/>
              <a:t>Небезпечні</a:t>
            </a:r>
            <a:r>
              <a:rPr lang="ru-RU" sz="2400" dirty="0"/>
              <a:t> -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небезпечними</a:t>
            </a:r>
            <a:r>
              <a:rPr lang="ru-RU" sz="2400" dirty="0"/>
              <a:t> для людей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хронічними</a:t>
            </a:r>
            <a:r>
              <a:rPr lang="ru-RU" sz="2400" dirty="0"/>
              <a:t> </a:t>
            </a:r>
            <a:r>
              <a:rPr lang="ru-RU" sz="2400" dirty="0" err="1"/>
              <a:t>захворюваннями</a:t>
            </a:r>
            <a:r>
              <a:rPr lang="ru-RU" sz="2400" dirty="0"/>
              <a:t>. </a:t>
            </a:r>
            <a:r>
              <a:rPr lang="ru-RU" sz="2400" dirty="0" err="1"/>
              <a:t>Недозволені</a:t>
            </a:r>
            <a:r>
              <a:rPr lang="ru-RU" sz="2400" dirty="0"/>
              <a:t> - </a:t>
            </a:r>
            <a:r>
              <a:rPr lang="ru-RU" sz="2400" dirty="0" err="1"/>
              <a:t>дія</a:t>
            </a:r>
            <a:r>
              <a:rPr lang="ru-RU" sz="2400" dirty="0"/>
              <a:t> на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все </a:t>
            </a:r>
            <a:r>
              <a:rPr lang="ru-RU" sz="2400" dirty="0" err="1"/>
              <a:t>ще</a:t>
            </a:r>
            <a:r>
              <a:rPr lang="ru-RU" sz="2400" dirty="0"/>
              <a:t> не доведена, </a:t>
            </a:r>
            <a:r>
              <a:rPr lang="ru-RU" sz="2400" dirty="0" err="1"/>
              <a:t>або</a:t>
            </a:r>
            <a:r>
              <a:rPr lang="ru-RU" sz="2400" dirty="0"/>
              <a:t> добавка не </a:t>
            </a:r>
            <a:r>
              <a:rPr lang="ru-RU" sz="2400" dirty="0" err="1"/>
              <a:t>тестувалася</a:t>
            </a:r>
            <a:r>
              <a:rPr lang="ru-RU" sz="2400" dirty="0"/>
              <a:t>.</a:t>
            </a:r>
          </a:p>
        </p:txBody>
      </p:sp>
      <p:pic>
        <p:nvPicPr>
          <p:cNvPr id="18434" name="Picture 2" descr="http://www.cdsyhc.cn/upfineMaster/System/UpFile/2009101711512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2643206" cy="3211496"/>
          </a:xfrm>
          <a:prstGeom prst="rect">
            <a:avLst/>
          </a:prstGeom>
          <a:noFill/>
        </p:spPr>
      </p:pic>
      <p:sp>
        <p:nvSpPr>
          <p:cNvPr id="18436" name="AutoShape 4" descr="http://vita-wam.ucoz.ru/_si/0/31342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vita-wam.ucoz.ru/_si/0/3134210.jpg"/>
          <p:cNvPicPr>
            <a:picLocks noChangeAspect="1" noChangeArrowheads="1"/>
          </p:cNvPicPr>
          <p:nvPr/>
        </p:nvPicPr>
        <p:blipFill>
          <a:blip r:embed="rId3"/>
          <a:srcRect l="5208" r="8333" b="38888"/>
          <a:stretch>
            <a:fillRect/>
          </a:stretch>
        </p:blipFill>
        <p:spPr bwMode="auto">
          <a:xfrm>
            <a:off x="3929058" y="3714752"/>
            <a:ext cx="4627234" cy="2452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286412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У </a:t>
            </a:r>
            <a:r>
              <a:rPr lang="ru-RU" sz="1600" dirty="0" err="1"/>
              <a:t>липні</a:t>
            </a:r>
            <a:r>
              <a:rPr lang="ru-RU" sz="1600" dirty="0"/>
              <a:t> 2000 року </a:t>
            </a:r>
            <a:r>
              <a:rPr lang="ru-RU" sz="1600" dirty="0" err="1"/>
              <a:t>представники</a:t>
            </a:r>
            <a:r>
              <a:rPr lang="ru-RU" sz="1600" dirty="0"/>
              <a:t> </a:t>
            </a:r>
            <a:r>
              <a:rPr lang="ru-RU" sz="1600" dirty="0" err="1"/>
              <a:t>американського</a:t>
            </a:r>
            <a:r>
              <a:rPr lang="ru-RU" sz="1600" dirty="0"/>
              <a:t> </a:t>
            </a:r>
            <a:r>
              <a:rPr lang="ru-RU" sz="1600" dirty="0" err="1"/>
              <a:t>Товариства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захисту</a:t>
            </a:r>
            <a:r>
              <a:rPr lang="ru-RU" sz="1600" dirty="0"/>
              <a:t> прав </a:t>
            </a:r>
            <a:r>
              <a:rPr lang="ru-RU" sz="1600" dirty="0" err="1"/>
              <a:t>споживачів</a:t>
            </a:r>
            <a:r>
              <a:rPr lang="ru-RU" sz="1600" dirty="0"/>
              <a:t>, заручившись </a:t>
            </a:r>
            <a:r>
              <a:rPr lang="ru-RU" sz="1600" dirty="0" err="1"/>
              <a:t>підтримкою</a:t>
            </a:r>
            <a:r>
              <a:rPr lang="ru-RU" sz="1600" dirty="0"/>
              <a:t> прокурора штату Коннектикут </a:t>
            </a:r>
            <a:r>
              <a:rPr lang="ru-RU" sz="1600" dirty="0" err="1" smtClean="0"/>
              <a:t>Річарда</a:t>
            </a:r>
            <a:r>
              <a:rPr lang="ru-RU" sz="1600" dirty="0" smtClean="0"/>
              <a:t> </a:t>
            </a:r>
            <a:r>
              <a:rPr lang="ru-RU" sz="1600" dirty="0" err="1"/>
              <a:t>Блюменталя</a:t>
            </a:r>
            <a:r>
              <a:rPr lang="ru-RU" sz="1600" dirty="0"/>
              <a:t>, </a:t>
            </a:r>
            <a:r>
              <a:rPr lang="ru-RU" sz="1600" dirty="0" err="1"/>
              <a:t>звернулися</a:t>
            </a:r>
            <a:r>
              <a:rPr lang="ru-RU" sz="1600" dirty="0"/>
              <a:t> в </a:t>
            </a:r>
            <a:r>
              <a:rPr lang="ru-RU" sz="1600" dirty="0" err="1"/>
              <a:t>Управління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контролю за </a:t>
            </a:r>
            <a:r>
              <a:rPr lang="ru-RU" sz="1600" dirty="0" err="1"/>
              <a:t>харчовими</a:t>
            </a:r>
            <a:r>
              <a:rPr lang="ru-RU" sz="1600" dirty="0"/>
              <a:t> продуктами </a:t>
            </a:r>
            <a:r>
              <a:rPr lang="ru-RU" sz="1600" dirty="0" err="1"/>
              <a:t>і</a:t>
            </a:r>
            <a:r>
              <a:rPr lang="ru-RU" sz="1600" dirty="0"/>
              <a:t> медикаментами </a:t>
            </a:r>
            <a:r>
              <a:rPr lang="ru-RU" sz="1600" dirty="0" smtClean="0"/>
              <a:t>США</a:t>
            </a:r>
            <a:r>
              <a:rPr lang="en-US" sz="1600" dirty="0" smtClean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вимогою</a:t>
            </a:r>
            <a:r>
              <a:rPr lang="ru-RU" sz="1600" dirty="0"/>
              <a:t> </a:t>
            </a:r>
            <a:r>
              <a:rPr lang="ru-RU" sz="1600" dirty="0" err="1"/>
              <a:t>призупинити</a:t>
            </a:r>
            <a:r>
              <a:rPr lang="ru-RU" sz="1600" dirty="0"/>
              <a:t> </a:t>
            </a:r>
            <a:r>
              <a:rPr lang="ru-RU" sz="1600" dirty="0" smtClean="0"/>
              <a:t>продаж апельсинового соку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кальцієм</a:t>
            </a:r>
            <a:r>
              <a:rPr lang="ru-RU" sz="1600" dirty="0"/>
              <a:t>, </a:t>
            </a:r>
            <a:r>
              <a:rPr lang="ru-RU" sz="1600" dirty="0" err="1" smtClean="0"/>
              <a:t>печива</a:t>
            </a:r>
            <a:r>
              <a:rPr lang="ru-RU" sz="1600" dirty="0" smtClean="0"/>
              <a:t> </a:t>
            </a:r>
            <a:r>
              <a:rPr lang="ru-RU" sz="1600" dirty="0" err="1"/>
              <a:t>з</a:t>
            </a:r>
            <a:r>
              <a:rPr lang="ru-RU" sz="1600" dirty="0"/>
              <a:t> антиоксидантами, </a:t>
            </a:r>
            <a:r>
              <a:rPr lang="ru-RU" sz="1600" dirty="0" smtClean="0"/>
              <a:t>маргарину,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знижує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 холестерину, </a:t>
            </a:r>
            <a:r>
              <a:rPr lang="ru-RU" sz="1600" dirty="0" err="1" smtClean="0"/>
              <a:t>пирогів</a:t>
            </a:r>
            <a:r>
              <a:rPr lang="ru-RU" sz="1600" dirty="0" smtClean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харчовими</a:t>
            </a:r>
            <a:r>
              <a:rPr lang="ru-RU" sz="1600" dirty="0"/>
              <a:t> волокнами,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 smtClean="0"/>
              <a:t>напоїв</a:t>
            </a:r>
            <a:r>
              <a:rPr lang="ru-RU" sz="1600" dirty="0" smtClean="0"/>
              <a:t>, сухих </a:t>
            </a:r>
            <a:r>
              <a:rPr lang="ru-RU" sz="1600" dirty="0" err="1" smtClean="0"/>
              <a:t>сніданків</a:t>
            </a:r>
            <a:r>
              <a:rPr lang="ru-RU" sz="1600" dirty="0" smtClean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 smtClean="0"/>
              <a:t>чипсів</a:t>
            </a:r>
            <a:r>
              <a:rPr lang="ru-RU" sz="1600" dirty="0" smtClean="0"/>
              <a:t> </a:t>
            </a:r>
            <a:r>
              <a:rPr lang="ru-RU" sz="1600" dirty="0" err="1"/>
              <a:t>з</a:t>
            </a:r>
            <a:r>
              <a:rPr lang="ru-RU" sz="1600" dirty="0"/>
              <a:t> добавками 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рослинної</a:t>
            </a:r>
            <a:r>
              <a:rPr lang="ru-RU" sz="1600" dirty="0"/>
              <a:t> </a:t>
            </a:r>
            <a:r>
              <a:rPr lang="ru-RU" sz="1600" dirty="0" err="1"/>
              <a:t>сировини</a:t>
            </a:r>
            <a:r>
              <a:rPr lang="ru-RU" sz="1600" dirty="0"/>
              <a:t>. </a:t>
            </a:r>
            <a:r>
              <a:rPr lang="ru-RU" sz="1600" dirty="0" err="1"/>
              <a:t>Аргументуючи</a:t>
            </a:r>
            <a:r>
              <a:rPr lang="ru-RU" sz="1600" dirty="0"/>
              <a:t> свою </a:t>
            </a:r>
            <a:r>
              <a:rPr lang="ru-RU" sz="1600" dirty="0" err="1"/>
              <a:t>вимогу</a:t>
            </a:r>
            <a:r>
              <a:rPr lang="ru-RU" sz="1600" dirty="0"/>
              <a:t>, </a:t>
            </a:r>
            <a:r>
              <a:rPr lang="ru-RU" sz="1600" dirty="0" err="1"/>
              <a:t>Річард</a:t>
            </a:r>
            <a:r>
              <a:rPr lang="ru-RU" sz="1600" dirty="0"/>
              <a:t> </a:t>
            </a:r>
            <a:r>
              <a:rPr lang="ru-RU" sz="1600" dirty="0" err="1"/>
              <a:t>Блюменталь</a:t>
            </a:r>
            <a:r>
              <a:rPr lang="ru-RU" sz="1600" dirty="0"/>
              <a:t> заявив, </a:t>
            </a:r>
            <a:r>
              <a:rPr lang="ru-RU" sz="1600" dirty="0" err="1"/>
              <a:t>ґрунтуючись</a:t>
            </a:r>
            <a:r>
              <a:rPr lang="ru-RU" sz="1600" dirty="0"/>
              <a:t> на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"</a:t>
            </a:r>
            <a:r>
              <a:rPr lang="ru-RU" sz="1600" dirty="0" err="1"/>
              <a:t>окремі</a:t>
            </a:r>
            <a:r>
              <a:rPr lang="ru-RU" sz="1600" dirty="0"/>
              <a:t> добавки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заважати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лікарських</a:t>
            </a:r>
            <a:r>
              <a:rPr lang="ru-RU" sz="1600" dirty="0"/>
              <a:t> </a:t>
            </a:r>
            <a:r>
              <a:rPr lang="ru-RU" sz="1600" dirty="0" err="1"/>
              <a:t>препаратів</a:t>
            </a:r>
            <a:r>
              <a:rPr lang="ru-RU" sz="1600" dirty="0"/>
              <a:t>. Очевидно,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існують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побічні</a:t>
            </a:r>
            <a:r>
              <a:rPr lang="ru-RU" sz="1600" dirty="0"/>
              <a:t> </a:t>
            </a:r>
            <a:r>
              <a:rPr lang="ru-RU" sz="1600" dirty="0" err="1"/>
              <a:t>ефекти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поки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не </a:t>
            </a:r>
            <a:r>
              <a:rPr lang="ru-RU" sz="1600" dirty="0" err="1"/>
              <a:t>виявлені</a:t>
            </a:r>
            <a:r>
              <a:rPr lang="ru-RU" sz="1600" dirty="0"/>
              <a:t>". Як у воду </a:t>
            </a:r>
            <a:r>
              <a:rPr lang="ru-RU" sz="1600" dirty="0" err="1"/>
              <a:t>дивився</a:t>
            </a:r>
            <a:r>
              <a:rPr lang="ru-RU" sz="1600" dirty="0"/>
              <a:t>. </a:t>
            </a:r>
            <a:r>
              <a:rPr lang="ru-RU" sz="1600" dirty="0" err="1"/>
              <a:t>Трьома</a:t>
            </a:r>
            <a:r>
              <a:rPr lang="ru-RU" sz="1600" dirty="0"/>
              <a:t> </a:t>
            </a:r>
            <a:r>
              <a:rPr lang="ru-RU" sz="1600" dirty="0" err="1"/>
              <a:t>місяцями</a:t>
            </a:r>
            <a:r>
              <a:rPr lang="ru-RU" sz="1600" dirty="0"/>
              <a:t>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французьких</a:t>
            </a:r>
            <a:r>
              <a:rPr lang="ru-RU" sz="1600" dirty="0"/>
              <a:t> </a:t>
            </a:r>
            <a:r>
              <a:rPr lang="ru-RU" sz="1600" dirty="0" err="1"/>
              <a:t>дослідників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вивчали</a:t>
            </a:r>
            <a:r>
              <a:rPr lang="ru-RU" sz="1600" dirty="0"/>
              <a:t> </a:t>
            </a:r>
            <a:r>
              <a:rPr lang="ru-RU" sz="1600" dirty="0" err="1"/>
              <a:t>властивості</a:t>
            </a:r>
            <a:r>
              <a:rPr lang="ru-RU" sz="1600" dirty="0"/>
              <a:t> </a:t>
            </a:r>
            <a:r>
              <a:rPr lang="ru-RU" sz="1600" dirty="0" err="1"/>
              <a:t>харчових</a:t>
            </a:r>
            <a:r>
              <a:rPr lang="ru-RU" sz="1600" dirty="0"/>
              <a:t> волокон, заявила, </a:t>
            </a:r>
            <a:r>
              <a:rPr lang="ru-RU" sz="1600" dirty="0" err="1"/>
              <a:t>що</a:t>
            </a:r>
            <a:r>
              <a:rPr lang="ru-RU" sz="1600" dirty="0"/>
              <a:t> вони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не</a:t>
            </a:r>
            <a:r>
              <a:rPr lang="ru-RU" sz="1600" dirty="0"/>
              <a:t> </a:t>
            </a:r>
            <a:r>
              <a:rPr lang="ru-RU" sz="1600" dirty="0" err="1"/>
              <a:t>захищають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раку кишечника, а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 smtClean="0"/>
              <a:t>спровокувати</a:t>
            </a:r>
            <a:r>
              <a:rPr lang="ru-RU" sz="1600" dirty="0" smtClean="0"/>
              <a:t> </a:t>
            </a:r>
            <a:r>
              <a:rPr lang="ru-RU" sz="1600" dirty="0"/>
              <a:t>У </a:t>
            </a:r>
            <a:r>
              <a:rPr lang="ru-RU" sz="1600" dirty="0" err="1"/>
              <a:t>серпні</a:t>
            </a:r>
            <a:r>
              <a:rPr lang="ru-RU" sz="1600" dirty="0"/>
              <a:t> 2002 року масла у </a:t>
            </a:r>
            <a:r>
              <a:rPr lang="ru-RU" sz="1600" dirty="0" err="1"/>
              <a:t>вогонь</a:t>
            </a:r>
            <a:r>
              <a:rPr lang="ru-RU" sz="1600" dirty="0"/>
              <a:t> </a:t>
            </a:r>
            <a:r>
              <a:rPr lang="ru-RU" sz="1600" dirty="0" err="1"/>
              <a:t>підлила</a:t>
            </a:r>
            <a:r>
              <a:rPr lang="ru-RU" sz="1600" dirty="0"/>
              <a:t> </a:t>
            </a:r>
            <a:r>
              <a:rPr lang="ru-RU" sz="1600" dirty="0" err="1"/>
              <a:t>міністр</a:t>
            </a:r>
            <a:r>
              <a:rPr lang="ru-RU" sz="1600" dirty="0"/>
              <a:t> </a:t>
            </a:r>
            <a:r>
              <a:rPr lang="ru-RU" sz="1600" dirty="0" err="1"/>
              <a:t>охорони</a:t>
            </a:r>
            <a:r>
              <a:rPr lang="ru-RU" sz="1600" dirty="0"/>
              <a:t> </a:t>
            </a:r>
            <a:r>
              <a:rPr lang="ru-RU" sz="1600" dirty="0" err="1"/>
              <a:t>здоров'я</a:t>
            </a:r>
            <a:r>
              <a:rPr lang="ru-RU" sz="1600" dirty="0"/>
              <a:t> </a:t>
            </a:r>
            <a:r>
              <a:rPr lang="ru-RU" sz="1600" dirty="0" err="1"/>
              <a:t>Бельгії</a:t>
            </a:r>
            <a:r>
              <a:rPr lang="ru-RU" sz="1600" dirty="0"/>
              <a:t> Магда </a:t>
            </a:r>
            <a:r>
              <a:rPr lang="ru-RU" sz="1600" dirty="0" err="1"/>
              <a:t>Елвоерт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звернулася</a:t>
            </a:r>
            <a:r>
              <a:rPr lang="ru-RU" sz="1600" dirty="0"/>
              <a:t> до </a:t>
            </a:r>
            <a:r>
              <a:rPr lang="ru-RU" sz="1600" dirty="0" err="1"/>
              <a:t>керівництва</a:t>
            </a:r>
            <a:r>
              <a:rPr lang="ru-RU" sz="1600" dirty="0"/>
              <a:t> </a:t>
            </a:r>
            <a:r>
              <a:rPr lang="ru-RU" sz="1600" dirty="0" err="1"/>
              <a:t>Євросоюзу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закликом</a:t>
            </a:r>
            <a:r>
              <a:rPr lang="ru-RU" sz="1600" dirty="0"/>
              <a:t> </a:t>
            </a:r>
            <a:r>
              <a:rPr lang="ru-RU" sz="1600" dirty="0" err="1"/>
              <a:t>заборонити</a:t>
            </a:r>
            <a:r>
              <a:rPr lang="ru-RU" sz="1600" dirty="0"/>
              <a:t> на </a:t>
            </a:r>
            <a:r>
              <a:rPr lang="ru-RU" sz="1600" dirty="0" err="1"/>
              <a:t>території</a:t>
            </a:r>
            <a:r>
              <a:rPr lang="ru-RU" sz="1600" dirty="0"/>
              <a:t> ЄС </a:t>
            </a:r>
            <a:r>
              <a:rPr lang="ru-RU" sz="1600" dirty="0" err="1"/>
              <a:t>жувальну</a:t>
            </a:r>
            <a:r>
              <a:rPr lang="ru-RU" sz="1600" dirty="0"/>
              <a:t> </a:t>
            </a:r>
            <a:r>
              <a:rPr lang="ru-RU" sz="1600" dirty="0" err="1"/>
              <a:t>гумку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пігулки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фтором, </a:t>
            </a:r>
            <a:r>
              <a:rPr lang="ru-RU" sz="1600" dirty="0" err="1"/>
              <a:t>які</a:t>
            </a:r>
            <a:r>
              <a:rPr lang="ru-RU" sz="1600" dirty="0"/>
              <a:t>, </a:t>
            </a:r>
            <a:r>
              <a:rPr lang="ru-RU" sz="1600" dirty="0" err="1"/>
              <a:t>звичайно</a:t>
            </a:r>
            <a:r>
              <a:rPr lang="ru-RU" sz="1600" dirty="0"/>
              <a:t>, </a:t>
            </a:r>
            <a:r>
              <a:rPr lang="ru-RU" sz="1600" dirty="0" err="1"/>
              <a:t>захищають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карієсу</a:t>
            </a:r>
            <a:r>
              <a:rPr lang="ru-RU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,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іншого</a:t>
            </a:r>
            <a:r>
              <a:rPr lang="ru-RU" sz="1600" dirty="0"/>
              <a:t> боку, </a:t>
            </a:r>
            <a:r>
              <a:rPr lang="ru-RU" sz="1600" dirty="0" err="1"/>
              <a:t>провокують</a:t>
            </a:r>
            <a:r>
              <a:rPr lang="ru-RU" sz="1600" dirty="0"/>
              <a:t> </a:t>
            </a:r>
            <a:r>
              <a:rPr lang="ru-RU" sz="1600" dirty="0" err="1"/>
              <a:t>остеопороз</a:t>
            </a:r>
            <a:r>
              <a:rPr lang="ru-RU" sz="1600" dirty="0"/>
              <a:t>.</a:t>
            </a:r>
          </a:p>
        </p:txBody>
      </p:sp>
      <p:pic>
        <p:nvPicPr>
          <p:cNvPr id="20482" name="Picture 2" descr="http://www.sots.ct.gov/sots/lib/sots/registermanual/photo/2011_Blumenthal_Seante_head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643206" cy="33486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42915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/>
              <a:t>фурор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доповідь</a:t>
            </a:r>
            <a:r>
              <a:rPr lang="ru-RU" dirty="0"/>
              <a:t> </a:t>
            </a:r>
            <a:r>
              <a:rPr lang="ru-RU" dirty="0" err="1"/>
              <a:t>британського</a:t>
            </a:r>
            <a:r>
              <a:rPr lang="ru-RU" dirty="0"/>
              <a:t> </a:t>
            </a:r>
            <a:r>
              <a:rPr lang="ru-RU" dirty="0" err="1"/>
              <a:t>професора</a:t>
            </a:r>
            <a:r>
              <a:rPr lang="ru-RU" dirty="0"/>
              <a:t> Джима </a:t>
            </a:r>
            <a:r>
              <a:rPr lang="ru-RU" dirty="0" err="1"/>
              <a:t>Стівенсона</a:t>
            </a:r>
            <a:r>
              <a:rPr lang="ru-RU" dirty="0"/>
              <a:t>, </a:t>
            </a:r>
            <a:r>
              <a:rPr lang="ru-RU" dirty="0" err="1"/>
              <a:t>оприлюднена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 2003 року. </a:t>
            </a:r>
            <a:r>
              <a:rPr lang="ru-RU" dirty="0" err="1"/>
              <a:t>Об'єктом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Саутгемптона (</a:t>
            </a:r>
            <a:r>
              <a:rPr lang="ru-RU" dirty="0" err="1"/>
              <a:t>Великобританія</a:t>
            </a:r>
            <a:r>
              <a:rPr lang="ru-RU" dirty="0"/>
              <a:t>) стали </a:t>
            </a:r>
            <a:r>
              <a:rPr lang="ru-RU" dirty="0" err="1"/>
              <a:t>п'ятирічні</a:t>
            </a:r>
            <a:r>
              <a:rPr lang="ru-RU" dirty="0"/>
              <a:t> </a:t>
            </a:r>
            <a:r>
              <a:rPr lang="ru-RU" dirty="0" err="1"/>
              <a:t>близнюки</a:t>
            </a:r>
            <a:r>
              <a:rPr lang="ru-RU" dirty="0"/>
              <a:t> Майкл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Крістофер</a:t>
            </a:r>
            <a:r>
              <a:rPr lang="ru-RU" dirty="0"/>
              <a:t> </a:t>
            </a:r>
            <a:r>
              <a:rPr lang="ru-RU" dirty="0" err="1"/>
              <a:t>Паркер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Майклу не дозволяли </a:t>
            </a:r>
            <a:r>
              <a:rPr lang="ru-RU" dirty="0" err="1"/>
              <a:t>вживати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 </a:t>
            </a:r>
            <a:r>
              <a:rPr lang="ru-RU" dirty="0" err="1" smtClean="0"/>
              <a:t>цукерки</a:t>
            </a:r>
            <a:r>
              <a:rPr lang="en-US" dirty="0" smtClean="0"/>
              <a:t>,</a:t>
            </a:r>
            <a:r>
              <a:rPr lang="ru-RU" dirty="0" smtClean="0"/>
              <a:t>  </a:t>
            </a:r>
            <a:r>
              <a:rPr lang="ru-RU" dirty="0" err="1"/>
              <a:t>газовані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хімічними</a:t>
            </a:r>
            <a:r>
              <a:rPr lang="ru-RU" dirty="0"/>
              <a:t> добавками. Мама </a:t>
            </a:r>
            <a:r>
              <a:rPr lang="ru-RU" dirty="0" err="1"/>
              <a:t>близнюків</a:t>
            </a:r>
            <a:r>
              <a:rPr lang="ru-RU" dirty="0"/>
              <a:t> </a:t>
            </a:r>
            <a:r>
              <a:rPr lang="ru-RU" dirty="0" err="1"/>
              <a:t>Лінн</a:t>
            </a:r>
            <a:r>
              <a:rPr lang="ru-RU" dirty="0"/>
              <a:t> </a:t>
            </a:r>
            <a:r>
              <a:rPr lang="ru-RU" dirty="0" err="1"/>
              <a:t>Паркер</a:t>
            </a:r>
            <a:r>
              <a:rPr lang="ru-RU" dirty="0"/>
              <a:t> так </a:t>
            </a:r>
            <a:r>
              <a:rPr lang="ru-RU" dirty="0" err="1"/>
              <a:t>охарактеризувала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: "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день я </a:t>
            </a:r>
            <a:r>
              <a:rPr lang="ru-RU" dirty="0" err="1"/>
              <a:t>побачила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Майкла.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слухнянішим</a:t>
            </a:r>
            <a:r>
              <a:rPr lang="ru-RU" dirty="0"/>
              <a:t>,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розвинулося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гумору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охоче </a:t>
            </a:r>
            <a:r>
              <a:rPr lang="ru-RU" dirty="0" err="1"/>
              <a:t>розмовляє</a:t>
            </a:r>
            <a:r>
              <a:rPr lang="ru-RU" dirty="0"/>
              <a:t>. У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знизився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,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хлопчиками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агресивності</a:t>
            </a:r>
            <a:r>
              <a:rPr lang="ru-RU" dirty="0"/>
              <a:t>, вони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б'ються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</a:t>
            </a:r>
            <a:r>
              <a:rPr lang="ru-RU" dirty="0"/>
              <a:t> </a:t>
            </a:r>
            <a:r>
              <a:rPr lang="ru-RU" dirty="0" err="1"/>
              <a:t>сваряться</a:t>
            </a:r>
            <a:r>
              <a:rPr lang="ru-RU" dirty="0"/>
              <a:t>". Про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на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підлітків</a:t>
            </a:r>
            <a:r>
              <a:rPr lang="ru-RU" dirty="0"/>
              <a:t> </a:t>
            </a:r>
            <a:r>
              <a:rPr lang="ru-RU" dirty="0" err="1"/>
              <a:t>повідомили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Австралії</a:t>
            </a:r>
            <a:r>
              <a:rPr lang="ru-RU" dirty="0"/>
              <a:t>. Вони </a:t>
            </a:r>
            <a:r>
              <a:rPr lang="ru-RU" dirty="0" err="1"/>
              <a:t>визначили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пропіонат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ru-RU" dirty="0"/>
              <a:t> (Е282),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додається</a:t>
            </a:r>
            <a:r>
              <a:rPr lang="ru-RU" dirty="0"/>
              <a:t> в </a:t>
            </a:r>
            <a:r>
              <a:rPr lang="ru-RU" dirty="0" err="1"/>
              <a:t>хліб</a:t>
            </a:r>
            <a:r>
              <a:rPr lang="ru-RU" dirty="0"/>
              <a:t>, як </a:t>
            </a:r>
            <a:r>
              <a:rPr lang="ru-RU" dirty="0" err="1"/>
              <a:t>консервуюча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приводити</a:t>
            </a:r>
            <a:r>
              <a:rPr lang="ru-RU" dirty="0"/>
              <a:t> до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коливань</a:t>
            </a:r>
            <a:r>
              <a:rPr lang="ru-RU" dirty="0"/>
              <a:t> настрою, </a:t>
            </a:r>
            <a:r>
              <a:rPr lang="ru-RU" dirty="0" err="1"/>
              <a:t>порушень</a:t>
            </a:r>
            <a:r>
              <a:rPr lang="ru-RU" dirty="0"/>
              <a:t> сну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підрахували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щоденно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</a:t>
            </a:r>
            <a:r>
              <a:rPr lang="ru-RU" dirty="0" err="1"/>
              <a:t>еквівалент</a:t>
            </a:r>
            <a:r>
              <a:rPr lang="ru-RU" dirty="0"/>
              <a:t> 12-36 таблеткам </a:t>
            </a:r>
            <a:r>
              <a:rPr lang="ru-RU" dirty="0" err="1"/>
              <a:t>аспірину</a:t>
            </a:r>
            <a:r>
              <a:rPr lang="ru-RU" dirty="0"/>
              <a:t>.</a:t>
            </a:r>
          </a:p>
        </p:txBody>
      </p:sp>
      <p:pic>
        <p:nvPicPr>
          <p:cNvPr id="25602" name="Picture 2" descr="http://babiki.ru/uploads/images/00/94/05/2012/05/08/63e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14884"/>
            <a:ext cx="2000264" cy="1921683"/>
          </a:xfrm>
          <a:prstGeom prst="rect">
            <a:avLst/>
          </a:prstGeom>
          <a:noFill/>
        </p:spPr>
      </p:pic>
      <p:pic>
        <p:nvPicPr>
          <p:cNvPr id="25604" name="Picture 4" descr="http://www.nv-online.info/get_img?ImageId=50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857760"/>
            <a:ext cx="2714644" cy="1805401"/>
          </a:xfrm>
          <a:prstGeom prst="rect">
            <a:avLst/>
          </a:prstGeom>
          <a:noFill/>
        </p:spPr>
      </p:pic>
      <p:pic>
        <p:nvPicPr>
          <p:cNvPr id="25606" name="Picture 6" descr="http://www.medicina.ua/content/active/1236073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86322"/>
            <a:ext cx="2428892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708</Words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14</cp:revision>
  <dcterms:created xsi:type="dcterms:W3CDTF">2014-03-03T20:09:47Z</dcterms:created>
  <dcterms:modified xsi:type="dcterms:W3CDTF">2014-03-03T22:23:20Z</dcterms:modified>
</cp:coreProperties>
</file>