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3" r:id="rId4"/>
    <p:sldId id="258" r:id="rId5"/>
    <p:sldId id="259" r:id="rId6"/>
    <p:sldId id="260" r:id="rId7"/>
    <p:sldId id="261" r:id="rId8"/>
    <p:sldId id="262" r:id="rId9"/>
    <p:sldId id="264" r:id="rId10"/>
    <p:sldId id="265" r:id="rId11"/>
    <p:sldId id="266" r:id="rId12"/>
    <p:sldId id="267" r:id="rId13"/>
    <p:sldId id="268"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6" d="100"/>
          <a:sy n="86" d="100"/>
        </p:scale>
        <p:origin x="-936" y="-90"/>
      </p:cViewPr>
      <p:guideLst>
        <p:guide orient="horz" pos="2160"/>
        <p:guide pos="2880"/>
      </p:guideLst>
    </p:cSldViewPr>
  </p:slideViewPr>
  <p:outlineViewPr>
    <p:cViewPr>
      <p:scale>
        <a:sx n="33" d="100"/>
        <a:sy n="33" d="100"/>
      </p:scale>
      <p:origin x="312" y="586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83E7A8FF-E0E9-4E70-B015-F554A2A204A8}" type="datetimeFigureOut">
              <a:rPr lang="uk-UA" smtClean="0"/>
              <a:pPr/>
              <a:t>09.03.2014</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ED420AA7-BA50-4F95-BD0D-C52DEA3359E6}" type="slidenum">
              <a:rPr lang="uk-UA" smtClean="0"/>
              <a:pPr/>
              <a:t>‹#›</a:t>
            </a:fld>
            <a:endParaRPr lang="uk-UA"/>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3E7A8FF-E0E9-4E70-B015-F554A2A204A8}" type="datetimeFigureOut">
              <a:rPr lang="uk-UA" smtClean="0"/>
              <a:pPr/>
              <a:t>09.03.2014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D420AA7-BA50-4F95-BD0D-C52DEA3359E6}"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3E7A8FF-E0E9-4E70-B015-F554A2A204A8}" type="datetimeFigureOut">
              <a:rPr lang="uk-UA" smtClean="0"/>
              <a:pPr/>
              <a:t>09.03.2014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D420AA7-BA50-4F95-BD0D-C52DEA3359E6}"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3E7A8FF-E0E9-4E70-B015-F554A2A204A8}" type="datetimeFigureOut">
              <a:rPr lang="uk-UA" smtClean="0"/>
              <a:pPr/>
              <a:t>09.03.2014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D420AA7-BA50-4F95-BD0D-C52DEA3359E6}" type="slidenum">
              <a:rPr lang="uk-UA" smtClean="0"/>
              <a:pPr/>
              <a:t>‹#›</a:t>
            </a:fld>
            <a:endParaRPr lang="uk-UA"/>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3E7A8FF-E0E9-4E70-B015-F554A2A204A8}" type="datetimeFigureOut">
              <a:rPr lang="uk-UA" smtClean="0"/>
              <a:pPr/>
              <a:t>09.03.2014</a:t>
            </a:fld>
            <a:endParaRPr lang="uk-UA"/>
          </a:p>
        </p:txBody>
      </p:sp>
      <p:sp>
        <p:nvSpPr>
          <p:cNvPr id="5" name="Нижний колонтитул 4"/>
          <p:cNvSpPr>
            <a:spLocks noGrp="1"/>
          </p:cNvSpPr>
          <p:nvPr>
            <p:ph type="ftr" sz="quarter" idx="11"/>
          </p:nvPr>
        </p:nvSpPr>
        <p:spPr>
          <a:xfrm>
            <a:off x="800100" y="6172200"/>
            <a:ext cx="4000500" cy="457200"/>
          </a:xfrm>
        </p:spPr>
        <p:txBody>
          <a:bodyPr/>
          <a:lstStyle/>
          <a:p>
            <a:endParaRPr lang="uk-UA"/>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ED420AA7-BA50-4F95-BD0D-C52DEA3359E6}"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3E7A8FF-E0E9-4E70-B015-F554A2A204A8}" type="datetimeFigureOut">
              <a:rPr lang="uk-UA" smtClean="0"/>
              <a:pPr/>
              <a:t>09.03.2014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D420AA7-BA50-4F95-BD0D-C52DEA3359E6}" type="slidenum">
              <a:rPr lang="uk-UA" smtClean="0"/>
              <a:pPr/>
              <a:t>‹#›</a:t>
            </a:fld>
            <a:endParaRPr lang="uk-UA"/>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83E7A8FF-E0E9-4E70-B015-F554A2A204A8}" type="datetimeFigureOut">
              <a:rPr lang="uk-UA" smtClean="0"/>
              <a:pPr/>
              <a:t>09.03.2014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D420AA7-BA50-4F95-BD0D-C52DEA3359E6}" type="slidenum">
              <a:rPr lang="uk-UA" smtClean="0"/>
              <a:pPr/>
              <a:t>‹#›</a:t>
            </a:fld>
            <a:endParaRPr lang="uk-UA"/>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3E7A8FF-E0E9-4E70-B015-F554A2A204A8}" type="datetimeFigureOut">
              <a:rPr lang="uk-UA" smtClean="0"/>
              <a:pPr/>
              <a:t>09.03.2014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D420AA7-BA50-4F95-BD0D-C52DEA3359E6}"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E7A8FF-E0E9-4E70-B015-F554A2A204A8}" type="datetimeFigureOut">
              <a:rPr lang="uk-UA" smtClean="0"/>
              <a:pPr/>
              <a:t>09.03.2014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D420AA7-BA50-4F95-BD0D-C52DEA3359E6}"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3E7A8FF-E0E9-4E70-B015-F554A2A204A8}" type="datetimeFigureOut">
              <a:rPr lang="uk-UA" smtClean="0"/>
              <a:pPr/>
              <a:t>09.03.2014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D420AA7-BA50-4F95-BD0D-C52DEA3359E6}" type="slidenum">
              <a:rPr lang="uk-UA" smtClean="0"/>
              <a:pPr/>
              <a:t>‹#›</a:t>
            </a:fld>
            <a:endParaRPr lang="uk-UA"/>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3E7A8FF-E0E9-4E70-B015-F554A2A204A8}" type="datetimeFigureOut">
              <a:rPr lang="uk-UA" smtClean="0"/>
              <a:pPr/>
              <a:t>09.03.2014</a:t>
            </a:fld>
            <a:endParaRPr lang="uk-UA"/>
          </a:p>
        </p:txBody>
      </p:sp>
      <p:sp>
        <p:nvSpPr>
          <p:cNvPr id="6" name="Нижний колонтитул 5"/>
          <p:cNvSpPr>
            <a:spLocks noGrp="1"/>
          </p:cNvSpPr>
          <p:nvPr>
            <p:ph type="ftr" sz="quarter" idx="11"/>
          </p:nvPr>
        </p:nvSpPr>
        <p:spPr>
          <a:xfrm>
            <a:off x="914400" y="6172200"/>
            <a:ext cx="3886200" cy="457200"/>
          </a:xfrm>
        </p:spPr>
        <p:txBody>
          <a:bodyPr/>
          <a:lstStyle/>
          <a:p>
            <a:endParaRPr lang="uk-UA"/>
          </a:p>
        </p:txBody>
      </p:sp>
      <p:sp>
        <p:nvSpPr>
          <p:cNvPr id="7" name="Номер слайда 6"/>
          <p:cNvSpPr>
            <a:spLocks noGrp="1"/>
          </p:cNvSpPr>
          <p:nvPr>
            <p:ph type="sldNum" sz="quarter" idx="12"/>
          </p:nvPr>
        </p:nvSpPr>
        <p:spPr>
          <a:xfrm>
            <a:off x="146304" y="6208776"/>
            <a:ext cx="457200" cy="457200"/>
          </a:xfrm>
        </p:spPr>
        <p:txBody>
          <a:bodyPr/>
          <a:lstStyle/>
          <a:p>
            <a:fld id="{ED420AA7-BA50-4F95-BD0D-C52DEA3359E6}" type="slidenum">
              <a:rPr lang="uk-UA" smtClean="0"/>
              <a:pPr/>
              <a:t>‹#›</a:t>
            </a:fld>
            <a:endParaRPr lang="uk-UA"/>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3E7A8FF-E0E9-4E70-B015-F554A2A204A8}" type="datetimeFigureOut">
              <a:rPr lang="uk-UA" smtClean="0"/>
              <a:pPr/>
              <a:t>09.03.2014</a:t>
            </a:fld>
            <a:endParaRPr lang="uk-UA"/>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uk-UA"/>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D420AA7-BA50-4F95-BD0D-C52DEA3359E6}"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822418702.jpg"/>
          <p:cNvPicPr>
            <a:picLocks noChangeAspect="1"/>
          </p:cNvPicPr>
          <p:nvPr/>
        </p:nvPicPr>
        <p:blipFill>
          <a:blip r:embed="rId2" cstate="print"/>
          <a:stretch>
            <a:fillRect/>
          </a:stretch>
        </p:blipFill>
        <p:spPr>
          <a:xfrm>
            <a:off x="0" y="0"/>
            <a:ext cx="9144000" cy="6858000"/>
          </a:xfrm>
          <a:prstGeom prst="rect">
            <a:avLst/>
          </a:prstGeom>
        </p:spPr>
      </p:pic>
      <p:sp>
        <p:nvSpPr>
          <p:cNvPr id="6" name="Прямоугольник 5"/>
          <p:cNvSpPr/>
          <p:nvPr/>
        </p:nvSpPr>
        <p:spPr>
          <a:xfrm>
            <a:off x="0" y="0"/>
            <a:ext cx="9144000" cy="6858000"/>
          </a:xfrm>
          <a:prstGeom prst="rect">
            <a:avLst/>
          </a:prstGeom>
          <a:solidFill>
            <a:schemeClr val="bg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ctrTitle"/>
          </p:nvPr>
        </p:nvSpPr>
        <p:spPr>
          <a:xfrm>
            <a:off x="323528" y="1700808"/>
            <a:ext cx="8532440" cy="1470025"/>
          </a:xfrm>
        </p:spPr>
        <p:txBody>
          <a:bodyPr>
            <a:noAutofit/>
          </a:bodyPr>
          <a:lstStyle/>
          <a:p>
            <a:r>
              <a:rPr lang="uk-UA" sz="9000" b="1" dirty="0" smtClean="0">
                <a:solidFill>
                  <a:schemeClr val="tx1"/>
                </a:solidFill>
              </a:rPr>
              <a:t>Харчові добавки</a:t>
            </a:r>
            <a:endParaRPr lang="uk-UA" sz="9000" b="1" dirty="0">
              <a:solidFill>
                <a:schemeClr val="tx1"/>
              </a:solidFill>
            </a:endParaRPr>
          </a:p>
        </p:txBody>
      </p:sp>
      <p:sp>
        <p:nvSpPr>
          <p:cNvPr id="7" name="TextBox 6"/>
          <p:cNvSpPr txBox="1"/>
          <p:nvPr/>
        </p:nvSpPr>
        <p:spPr>
          <a:xfrm>
            <a:off x="5724128" y="4869160"/>
            <a:ext cx="2880320" cy="1477328"/>
          </a:xfrm>
          <a:prstGeom prst="rect">
            <a:avLst/>
          </a:prstGeom>
          <a:noFill/>
        </p:spPr>
        <p:txBody>
          <a:bodyPr wrap="square" rtlCol="0">
            <a:spAutoFit/>
          </a:bodyPr>
          <a:lstStyle/>
          <a:p>
            <a:r>
              <a:rPr lang="uk-UA" dirty="0" smtClean="0"/>
              <a:t>Учениці 11-А класу</a:t>
            </a:r>
          </a:p>
          <a:p>
            <a:r>
              <a:rPr lang="uk-UA" dirty="0" smtClean="0"/>
              <a:t>Білоцерківської загальноосвітньої школи</a:t>
            </a:r>
          </a:p>
          <a:p>
            <a:r>
              <a:rPr lang="uk-UA" dirty="0" smtClean="0"/>
              <a:t>І-ІІІ ступенів № 18</a:t>
            </a:r>
          </a:p>
          <a:p>
            <a:r>
              <a:rPr lang="uk-UA" dirty="0" smtClean="0"/>
              <a:t>Матохнюк Валерії</a:t>
            </a:r>
            <a:endParaRPr lang="uk-UA"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772400" cy="652934"/>
          </a:xfrm>
        </p:spPr>
        <p:txBody>
          <a:bodyPr>
            <a:normAutofit fontScale="90000"/>
          </a:bodyPr>
          <a:lstStyle/>
          <a:p>
            <a:pPr algn="ctr"/>
            <a:r>
              <a:rPr lang="uk-UA" dirty="0" smtClean="0">
                <a:solidFill>
                  <a:schemeClr val="accent1"/>
                </a:solidFill>
              </a:rPr>
              <a:t>Підсолоджувачі</a:t>
            </a:r>
            <a:endParaRPr lang="uk-UA" dirty="0">
              <a:solidFill>
                <a:schemeClr val="accent1"/>
              </a:solidFill>
            </a:endParaRPr>
          </a:p>
        </p:txBody>
      </p:sp>
      <p:sp>
        <p:nvSpPr>
          <p:cNvPr id="3" name="Содержимое 2"/>
          <p:cNvSpPr>
            <a:spLocks noGrp="1"/>
          </p:cNvSpPr>
          <p:nvPr>
            <p:ph sz="quarter" idx="1"/>
          </p:nvPr>
        </p:nvSpPr>
        <p:spPr>
          <a:xfrm>
            <a:off x="0" y="836712"/>
            <a:ext cx="9144000" cy="2952328"/>
          </a:xfrm>
        </p:spPr>
        <p:txBody>
          <a:bodyPr/>
          <a:lstStyle/>
          <a:p>
            <a:pPr>
              <a:buNone/>
            </a:pPr>
            <a:r>
              <a:rPr lang="uk-UA" dirty="0" smtClean="0"/>
              <a:t>    Харчові добавки,які використовують,насамперед,для</a:t>
            </a:r>
          </a:p>
          <a:p>
            <a:pPr>
              <a:buNone/>
            </a:pPr>
            <a:r>
              <a:rPr lang="uk-UA" dirty="0" smtClean="0"/>
              <a:t>    виготовлення дієтичних харчів  спеціального     </a:t>
            </a:r>
          </a:p>
          <a:p>
            <a:pPr>
              <a:buNone/>
            </a:pPr>
            <a:r>
              <a:rPr lang="uk-UA" dirty="0" smtClean="0"/>
              <a:t>    призначення,зокрема для хворих на цукровий діабет.  Також використовують для виготовлення багатьох безалкогольних напоїв,цукерок.</a:t>
            </a:r>
            <a:endParaRPr lang="uk-UA" dirty="0"/>
          </a:p>
        </p:txBody>
      </p:sp>
      <p:pic>
        <p:nvPicPr>
          <p:cNvPr id="4" name="Рисунок 3" descr="383700519.jpg"/>
          <p:cNvPicPr>
            <a:picLocks noChangeAspect="1"/>
          </p:cNvPicPr>
          <p:nvPr/>
        </p:nvPicPr>
        <p:blipFill>
          <a:blip r:embed="rId2" cstate="print"/>
          <a:stretch>
            <a:fillRect/>
          </a:stretch>
        </p:blipFill>
        <p:spPr>
          <a:xfrm>
            <a:off x="179512" y="3478972"/>
            <a:ext cx="4328480" cy="2941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1356806097_121794_desert_3.jpg"/>
          <p:cNvPicPr>
            <a:picLocks noChangeAspect="1"/>
          </p:cNvPicPr>
          <p:nvPr/>
        </p:nvPicPr>
        <p:blipFill>
          <a:blip r:embed="rId3" cstate="print"/>
          <a:srcRect b="8080"/>
          <a:stretch>
            <a:fillRect/>
          </a:stretch>
        </p:blipFill>
        <p:spPr>
          <a:xfrm>
            <a:off x="4644008" y="3418037"/>
            <a:ext cx="4320480" cy="297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3">
                                            <p:txEl>
                                              <p:pRg st="0" end="0"/>
                                            </p:txEl>
                                          </p:spTgt>
                                        </p:tgtEl>
                                        <p:attrNameLst>
                                          <p:attrName>fill.type</p:attrName>
                                        </p:attrNameLst>
                                      </p:cBhvr>
                                      <p:to>
                                        <p:strVal val="solid"/>
                                      </p:to>
                                    </p:set>
                                  </p:childTnLst>
                                </p:cTn>
                              </p:par>
                              <p:par>
                                <p:cTn id="18" presetID="27" presetClass="entr" presetSubtype="0" fill="hold" nodeType="withEffect">
                                  <p:stCondLst>
                                    <p:cond delay="0"/>
                                  </p:stCondLst>
                                  <p:iterate type="lt">
                                    <p:tmPct val="50000"/>
                                  </p:iterate>
                                  <p:childTnLst>
                                    <p:set>
                                      <p:cBhvr>
                                        <p:cTn id="19"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0"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1" end="1"/>
                                            </p:txEl>
                                          </p:spTgt>
                                        </p:tgtEl>
                                        <p:attrNameLst>
                                          <p:attrName>fill.type</p:attrName>
                                        </p:attrNameLst>
                                      </p:cBhvr>
                                      <p:to>
                                        <p:strVal val="solid"/>
                                      </p:to>
                                    </p:set>
                                  </p:childTnLst>
                                </p:cTn>
                              </p:par>
                              <p:par>
                                <p:cTn id="23" presetID="27" presetClass="entr" presetSubtype="0" fill="hold" nodeType="with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2" end="2"/>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772400" cy="724942"/>
          </a:xfrm>
        </p:spPr>
        <p:txBody>
          <a:bodyPr>
            <a:normAutofit fontScale="90000"/>
          </a:bodyPr>
          <a:lstStyle/>
          <a:p>
            <a:pPr algn="ctr"/>
            <a:r>
              <a:rPr lang="uk-UA" dirty="0" smtClean="0">
                <a:solidFill>
                  <a:schemeClr val="accent1"/>
                </a:solidFill>
              </a:rPr>
              <a:t>Вплив на організм</a:t>
            </a:r>
            <a:endParaRPr lang="uk-UA" dirty="0">
              <a:solidFill>
                <a:schemeClr val="accent1"/>
              </a:solidFill>
            </a:endParaRPr>
          </a:p>
        </p:txBody>
      </p:sp>
      <p:sp>
        <p:nvSpPr>
          <p:cNvPr id="3" name="Содержимое 2"/>
          <p:cNvSpPr>
            <a:spLocks noGrp="1"/>
          </p:cNvSpPr>
          <p:nvPr>
            <p:ph sz="quarter" idx="1"/>
          </p:nvPr>
        </p:nvSpPr>
        <p:spPr>
          <a:xfrm>
            <a:off x="179512" y="764704"/>
            <a:ext cx="8784976" cy="3024336"/>
          </a:xfrm>
        </p:spPr>
        <p:txBody>
          <a:bodyPr>
            <a:normAutofit fontScale="77500" lnSpcReduction="20000"/>
          </a:bodyPr>
          <a:lstStyle/>
          <a:p>
            <a:pPr>
              <a:buNone/>
            </a:pPr>
            <a:r>
              <a:rPr lang="uk-UA" dirty="0" smtClean="0"/>
              <a:t>Окремо варто відзначити також негативний вплив на здоров'я і дорослих, і дітей суміші деяких харчових добавок, які окремо одна від одної зазвичай не несуть загрози споживачеві. </a:t>
            </a:r>
          </a:p>
          <a:p>
            <a:pPr>
              <a:buNone/>
            </a:pPr>
            <a:r>
              <a:rPr lang="uk-UA" dirty="0" smtClean="0"/>
              <a:t>Наприклад, поєднання в одному продукті </a:t>
            </a:r>
            <a:r>
              <a:rPr lang="uk-UA" dirty="0" smtClean="0"/>
              <a:t>бензонату </a:t>
            </a:r>
            <a:r>
              <a:rPr lang="uk-UA" dirty="0" smtClean="0"/>
              <a:t>натрію (Е 211) та антиоксиданту аскорбінової кислоти (Е 300), відомого ще, як «вітамін С» призводить до хімічної реакції, внаслідок якої у продукті синтезується бензол, небезпечний токсичний канцероген.</a:t>
            </a:r>
          </a:p>
          <a:p>
            <a:pPr>
              <a:buNone/>
            </a:pPr>
            <a:r>
              <a:rPr lang="uk-UA" dirty="0" smtClean="0"/>
              <a:t>Цікаво, що деякі виробники солодких напоїв виставляють наявність вітаміну С у напоях, що містять </a:t>
            </a:r>
            <a:r>
              <a:rPr lang="uk-UA" dirty="0" smtClean="0"/>
              <a:t>бензонат </a:t>
            </a:r>
            <a:r>
              <a:rPr lang="uk-UA" dirty="0" smtClean="0"/>
              <a:t>натрію, як ознаку піклування про здоров'я споживачів (збагачуємо напої вітамінами!), приховуючи інформацію про шкідливість поєднання цих харчових добавок.</a:t>
            </a:r>
          </a:p>
          <a:p>
            <a:pPr>
              <a:buNone/>
            </a:pPr>
            <a:endParaRPr lang="uk-UA" dirty="0"/>
          </a:p>
        </p:txBody>
      </p:sp>
      <p:pic>
        <p:nvPicPr>
          <p:cNvPr id="5" name="Рисунок 4" descr="xarchovi-dobavki-e-dobavki.jpg"/>
          <p:cNvPicPr>
            <a:picLocks noChangeAspect="1"/>
          </p:cNvPicPr>
          <p:nvPr/>
        </p:nvPicPr>
        <p:blipFill>
          <a:blip r:embed="rId2" cstate="print"/>
          <a:stretch>
            <a:fillRect/>
          </a:stretch>
        </p:blipFill>
        <p:spPr>
          <a:xfrm>
            <a:off x="5148064" y="3717032"/>
            <a:ext cx="3240360" cy="2955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Витамины.jpg"/>
          <p:cNvPicPr>
            <a:picLocks noChangeAspect="1"/>
          </p:cNvPicPr>
          <p:nvPr/>
        </p:nvPicPr>
        <p:blipFill>
          <a:blip r:embed="rId3" cstate="print"/>
          <a:srcRect l="8548"/>
          <a:stretch>
            <a:fillRect/>
          </a:stretch>
        </p:blipFill>
        <p:spPr>
          <a:xfrm>
            <a:off x="611559" y="3717032"/>
            <a:ext cx="4049683" cy="2951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strVal val="#ppt_w*0.05"/>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anim calcmode="lin" valueType="num">
                                      <p:cBhvr>
                                        <p:cTn id="32" dur="500" fill="hold"/>
                                        <p:tgtEl>
                                          <p:spTgt spid="6"/>
                                        </p:tgtEl>
                                        <p:attrNameLst>
                                          <p:attrName>ppt_x</p:attrName>
                                        </p:attrNameLst>
                                      </p:cBhvr>
                                      <p:tavLst>
                                        <p:tav tm="0">
                                          <p:val>
                                            <p:strVal val="#ppt_x-.2"/>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strVal val="#ppt_w*0.05"/>
                                          </p:val>
                                        </p:tav>
                                        <p:tav tm="100000">
                                          <p:val>
                                            <p:strVal val="#ppt_w"/>
                                          </p:val>
                                        </p:tav>
                                      </p:tavLst>
                                    </p:anim>
                                    <p:anim calcmode="lin" valueType="num">
                                      <p:cBhvr>
                                        <p:cTn id="40" dur="500" fill="hold"/>
                                        <p:tgtEl>
                                          <p:spTgt spid="5"/>
                                        </p:tgtEl>
                                        <p:attrNameLst>
                                          <p:attrName>ppt_h</p:attrName>
                                        </p:attrNameLst>
                                      </p:cBhvr>
                                      <p:tavLst>
                                        <p:tav tm="0">
                                          <p:val>
                                            <p:strVal val="#ppt_h"/>
                                          </p:val>
                                        </p:tav>
                                        <p:tav tm="100000">
                                          <p:val>
                                            <p:strVal val="#ppt_h"/>
                                          </p:val>
                                        </p:tav>
                                      </p:tavLst>
                                    </p:anim>
                                    <p:anim calcmode="lin" valueType="num">
                                      <p:cBhvr>
                                        <p:cTn id="41" dur="500" fill="hold"/>
                                        <p:tgtEl>
                                          <p:spTgt spid="5"/>
                                        </p:tgtEl>
                                        <p:attrNameLst>
                                          <p:attrName>ppt_x</p:attrName>
                                        </p:attrNameLst>
                                      </p:cBhvr>
                                      <p:tavLst>
                                        <p:tav tm="0">
                                          <p:val>
                                            <p:strVal val="#ppt_x-.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
          </p:nvPr>
        </p:nvSpPr>
        <p:spPr>
          <a:xfrm>
            <a:off x="251520" y="332656"/>
            <a:ext cx="8712968" cy="3816424"/>
          </a:xfrm>
        </p:spPr>
        <p:txBody>
          <a:bodyPr/>
          <a:lstStyle/>
          <a:p>
            <a:pPr>
              <a:buNone/>
            </a:pPr>
            <a:r>
              <a:rPr lang="uk-UA" dirty="0" smtClean="0"/>
              <a:t>    Потрібно </a:t>
            </a:r>
            <a:r>
              <a:rPr lang="uk-UA" dirty="0" smtClean="0"/>
              <a:t>додати, що деякі харчові добавки можуть бути небезпечними як у разі їх передозування, так і у випадку неправильної температурної обробки. Приміром, чимало синтетичних харчових добавок можуть суттєво зашкодити здоров'ю, якщо при їхньому використанні перевищено дозволені норми використання, або якщо споживач зловживатиме деякими продуктами, що містять умовно небезпечні добавки. </a:t>
            </a:r>
            <a:endParaRPr lang="uk-UA" dirty="0"/>
          </a:p>
        </p:txBody>
      </p:sp>
      <p:pic>
        <p:nvPicPr>
          <p:cNvPr id="5" name="Рисунок 4" descr="original-1332512506.jpg"/>
          <p:cNvPicPr>
            <a:picLocks noChangeAspect="1"/>
          </p:cNvPicPr>
          <p:nvPr/>
        </p:nvPicPr>
        <p:blipFill>
          <a:blip r:embed="rId2" cstate="print"/>
          <a:srcRect l="3244" r="2703"/>
          <a:stretch>
            <a:fillRect/>
          </a:stretch>
        </p:blipFill>
        <p:spPr>
          <a:xfrm>
            <a:off x="4716016" y="4005064"/>
            <a:ext cx="4176464"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pish-dobavki-2.jpg"/>
          <p:cNvPicPr>
            <a:picLocks noChangeAspect="1"/>
          </p:cNvPicPr>
          <p:nvPr/>
        </p:nvPicPr>
        <p:blipFill>
          <a:blip r:embed="rId3" cstate="print"/>
          <a:stretch>
            <a:fillRect/>
          </a:stretch>
        </p:blipFill>
        <p:spPr>
          <a:xfrm>
            <a:off x="251520" y="4005064"/>
            <a:ext cx="4314411" cy="2641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index.jpg"/>
          <p:cNvPicPr>
            <a:picLocks noGrp="1" noChangeAspect="1"/>
          </p:cNvPicPr>
          <p:nvPr>
            <p:ph sz="quarter" idx="1"/>
          </p:nvPr>
        </p:nvPicPr>
        <p:blipFill>
          <a:blip r:embed="rId2" cstate="print"/>
          <a:stretch>
            <a:fillRect/>
          </a:stretch>
        </p:blipFill>
        <p:spPr>
          <a:xfrm>
            <a:off x="-26437" y="0"/>
            <a:ext cx="9170437" cy="6858000"/>
          </a:xfrm>
        </p:spPr>
      </p:pic>
      <p:sp>
        <p:nvSpPr>
          <p:cNvPr id="5" name="Прямоугольник 4"/>
          <p:cNvSpPr/>
          <p:nvPr/>
        </p:nvSpPr>
        <p:spPr>
          <a:xfrm>
            <a:off x="0" y="0"/>
            <a:ext cx="9144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p:cNvSpPr txBox="1"/>
          <p:nvPr/>
        </p:nvSpPr>
        <p:spPr>
          <a:xfrm>
            <a:off x="-108520" y="2492896"/>
            <a:ext cx="13321480" cy="1569660"/>
          </a:xfrm>
          <a:prstGeom prst="rect">
            <a:avLst/>
          </a:prstGeom>
          <a:noFill/>
        </p:spPr>
        <p:txBody>
          <a:bodyPr wrap="square" rtlCol="0">
            <a:spAutoFit/>
          </a:bodyPr>
          <a:lstStyle/>
          <a:p>
            <a:r>
              <a:rPr lang="uk-UA" sz="9400" dirty="0" smtClean="0">
                <a:solidFill>
                  <a:schemeClr val="accent1"/>
                </a:solidFill>
              </a:rPr>
              <a:t>Дякую за увагу!!!</a:t>
            </a:r>
            <a:endParaRPr lang="uk-UA" sz="9400" dirty="0">
              <a:solidFill>
                <a:schemeClr val="accent1"/>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467544" y="980728"/>
            <a:ext cx="8172400" cy="2088232"/>
          </a:xfrm>
        </p:spPr>
        <p:txBody>
          <a:bodyPr>
            <a:normAutofit fontScale="85000" lnSpcReduction="20000"/>
          </a:bodyPr>
          <a:lstStyle/>
          <a:p>
            <a:pPr>
              <a:buNone/>
            </a:pPr>
            <a:r>
              <a:rPr lang="uk-UA" dirty="0" smtClean="0">
                <a:solidFill>
                  <a:schemeClr val="accent1"/>
                </a:solidFill>
              </a:rPr>
              <a:t>    </a:t>
            </a:r>
            <a:r>
              <a:rPr lang="uk-UA" sz="3600" dirty="0" smtClean="0">
                <a:solidFill>
                  <a:schemeClr val="accent1"/>
                </a:solidFill>
              </a:rPr>
              <a:t>Харчові добавки- </a:t>
            </a:r>
            <a:r>
              <a:rPr lang="uk-UA" sz="3600" dirty="0" smtClean="0"/>
              <a:t>природні й синтетичні сполуки, які вводять у харчові продукти під час їхнього виробництва для надання заданих властивостей і/або збереження якості.</a:t>
            </a:r>
            <a:endParaRPr lang="uk-UA" sz="3600" dirty="0"/>
          </a:p>
        </p:txBody>
      </p:sp>
      <p:pic>
        <p:nvPicPr>
          <p:cNvPr id="6" name="Рисунок 5" descr="1_1.jpg"/>
          <p:cNvPicPr>
            <a:picLocks noChangeAspect="1"/>
          </p:cNvPicPr>
          <p:nvPr/>
        </p:nvPicPr>
        <p:blipFill>
          <a:blip r:embed="rId2" cstate="print"/>
          <a:srcRect r="10526" b="1436"/>
          <a:stretch>
            <a:fillRect/>
          </a:stretch>
        </p:blipFill>
        <p:spPr>
          <a:xfrm>
            <a:off x="467544" y="3284984"/>
            <a:ext cx="3744416"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Kastracija-i-sterelizacija-3.jpg"/>
          <p:cNvPicPr>
            <a:picLocks noChangeAspect="1"/>
          </p:cNvPicPr>
          <p:nvPr/>
        </p:nvPicPr>
        <p:blipFill>
          <a:blip r:embed="rId3" cstate="print"/>
          <a:stretch>
            <a:fillRect/>
          </a:stretch>
        </p:blipFill>
        <p:spPr>
          <a:xfrm>
            <a:off x="4788024" y="3284984"/>
            <a:ext cx="3884707" cy="3036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488832" cy="1143000"/>
          </a:xfrm>
        </p:spPr>
        <p:txBody>
          <a:bodyPr>
            <a:normAutofit fontScale="90000"/>
          </a:bodyPr>
          <a:lstStyle/>
          <a:p>
            <a:pPr algn="ctr"/>
            <a:r>
              <a:rPr lang="uk-UA" dirty="0" smtClean="0">
                <a:solidFill>
                  <a:schemeClr val="accent1"/>
                </a:solidFill>
              </a:rPr>
              <a:t>Умови надання речовині статусу харчової добавки</a:t>
            </a:r>
            <a:endParaRPr lang="uk-UA" dirty="0">
              <a:solidFill>
                <a:schemeClr val="accent1"/>
              </a:solidFill>
            </a:endParaRPr>
          </a:p>
        </p:txBody>
      </p:sp>
      <p:sp>
        <p:nvSpPr>
          <p:cNvPr id="3" name="Содержимое 2"/>
          <p:cNvSpPr>
            <a:spLocks noGrp="1"/>
          </p:cNvSpPr>
          <p:nvPr>
            <p:ph sz="quarter" idx="1"/>
          </p:nvPr>
        </p:nvSpPr>
        <p:spPr>
          <a:xfrm>
            <a:off x="395536" y="1196752"/>
            <a:ext cx="7772400" cy="3168352"/>
          </a:xfrm>
        </p:spPr>
        <p:txBody>
          <a:bodyPr>
            <a:normAutofit/>
          </a:bodyPr>
          <a:lstStyle/>
          <a:p>
            <a:r>
              <a:rPr lang="uk-UA" sz="2500" dirty="0" smtClean="0"/>
              <a:t>Речовину перевірено на безпечність;</a:t>
            </a:r>
          </a:p>
          <a:p>
            <a:r>
              <a:rPr lang="uk-UA" sz="2500" dirty="0" smtClean="0"/>
              <a:t>Її застосування не введе споживача в оману щодо типу й складу харчового продукту,до якого її введено;</a:t>
            </a:r>
          </a:p>
          <a:p>
            <a:r>
              <a:rPr lang="uk-UA" sz="2500" dirty="0" smtClean="0"/>
              <a:t>Для цієї речовини визначено критерії чистоти,необхідні  для досягнення певного рівня якості харчів</a:t>
            </a:r>
            <a:endParaRPr lang="uk-UA" sz="2500" dirty="0"/>
          </a:p>
        </p:txBody>
      </p:sp>
      <p:pic>
        <p:nvPicPr>
          <p:cNvPr id="4" name="Рисунок 3" descr="7042687787_669bf7fcdf_z.jpg"/>
          <p:cNvPicPr>
            <a:picLocks noChangeAspect="1"/>
          </p:cNvPicPr>
          <p:nvPr/>
        </p:nvPicPr>
        <p:blipFill>
          <a:blip r:embed="rId2" cstate="print"/>
          <a:srcRect l="11309" t="2937" r="4674" b="3058"/>
          <a:stretch>
            <a:fillRect/>
          </a:stretch>
        </p:blipFill>
        <p:spPr>
          <a:xfrm>
            <a:off x="4860032" y="4221088"/>
            <a:ext cx="3744416" cy="2304256"/>
          </a:xfrm>
          <a:prstGeom prst="rect">
            <a:avLst/>
          </a:prstGeom>
          <a:ln>
            <a:noFill/>
          </a:ln>
          <a:effectLst>
            <a:outerShdw blurRad="292100" dist="139700" dir="2700000" algn="tl" rotWithShape="0">
              <a:srgbClr val="333333">
                <a:alpha val="65000"/>
              </a:srgbClr>
            </a:outerShdw>
          </a:effectLst>
        </p:spPr>
      </p:pic>
      <p:pic>
        <p:nvPicPr>
          <p:cNvPr id="5" name="Рисунок 4" descr="bolshinstvo-pishchevykh-dobavok-razreshennykh-v-ukraine-vredny.jpg"/>
          <p:cNvPicPr>
            <a:picLocks noChangeAspect="1"/>
          </p:cNvPicPr>
          <p:nvPr/>
        </p:nvPicPr>
        <p:blipFill>
          <a:blip r:embed="rId3" cstate="print"/>
          <a:srcRect r="3704" b="3233"/>
          <a:stretch>
            <a:fillRect/>
          </a:stretch>
        </p:blipFill>
        <p:spPr>
          <a:xfrm>
            <a:off x="539552" y="4221088"/>
            <a:ext cx="3744416" cy="23042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amond(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amond(in)">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7772400" cy="1143000"/>
          </a:xfrm>
        </p:spPr>
        <p:txBody>
          <a:bodyPr/>
          <a:lstStyle/>
          <a:p>
            <a:r>
              <a:rPr lang="uk-UA" dirty="0" smtClean="0">
                <a:solidFill>
                  <a:schemeClr val="accent1"/>
                </a:solidFill>
              </a:rPr>
              <a:t>Класифікація харчових добавок</a:t>
            </a:r>
            <a:endParaRPr lang="uk-UA" dirty="0">
              <a:solidFill>
                <a:schemeClr val="accent1"/>
              </a:solidFill>
            </a:endParaRPr>
          </a:p>
        </p:txBody>
      </p:sp>
      <p:sp>
        <p:nvSpPr>
          <p:cNvPr id="3" name="Содержимое 2"/>
          <p:cNvSpPr>
            <a:spLocks noGrp="1"/>
          </p:cNvSpPr>
          <p:nvPr>
            <p:ph sz="quarter" idx="1"/>
          </p:nvPr>
        </p:nvSpPr>
        <p:spPr>
          <a:xfrm>
            <a:off x="107504" y="1196752"/>
            <a:ext cx="5760640" cy="4896544"/>
          </a:xfrm>
        </p:spPr>
        <p:txBody>
          <a:bodyPr>
            <a:normAutofit lnSpcReduction="10000"/>
          </a:bodyPr>
          <a:lstStyle/>
          <a:p>
            <a:r>
              <a:rPr lang="uk-UA" dirty="0" smtClean="0"/>
              <a:t>Натуральні й синтетичні барвники</a:t>
            </a:r>
          </a:p>
          <a:p>
            <a:r>
              <a:rPr lang="uk-UA" dirty="0" smtClean="0"/>
              <a:t>Драглеутворювачі й ущільнювачі</a:t>
            </a:r>
          </a:p>
          <a:p>
            <a:r>
              <a:rPr lang="uk-UA" dirty="0" smtClean="0"/>
              <a:t>Регулятори(кислотності,вологи..)</a:t>
            </a:r>
          </a:p>
          <a:p>
            <a:r>
              <a:rPr lang="uk-UA" dirty="0" smtClean="0"/>
              <a:t>Підсилювачі смаку та аромату</a:t>
            </a:r>
          </a:p>
          <a:p>
            <a:r>
              <a:rPr lang="uk-UA" dirty="0" smtClean="0"/>
              <a:t>Речовини проти злежування</a:t>
            </a:r>
          </a:p>
          <a:p>
            <a:r>
              <a:rPr lang="uk-UA" dirty="0" smtClean="0"/>
              <a:t>Консерванти</a:t>
            </a:r>
          </a:p>
          <a:p>
            <a:r>
              <a:rPr lang="uk-UA" dirty="0" smtClean="0"/>
              <a:t>Антиоксиданти</a:t>
            </a:r>
          </a:p>
          <a:p>
            <a:r>
              <a:rPr lang="uk-UA" dirty="0" smtClean="0"/>
              <a:t>Стабілізатори</a:t>
            </a:r>
          </a:p>
          <a:p>
            <a:r>
              <a:rPr lang="uk-UA" dirty="0" smtClean="0"/>
              <a:t>Емульгатори</a:t>
            </a:r>
          </a:p>
          <a:p>
            <a:r>
              <a:rPr lang="uk-UA" dirty="0" smtClean="0"/>
              <a:t>Загусники</a:t>
            </a:r>
          </a:p>
          <a:p>
            <a:r>
              <a:rPr lang="uk-UA" dirty="0" smtClean="0"/>
              <a:t>Підсолоджувачі</a:t>
            </a:r>
          </a:p>
          <a:p>
            <a:endParaRPr lang="uk-UA" dirty="0"/>
          </a:p>
        </p:txBody>
      </p:sp>
      <p:pic>
        <p:nvPicPr>
          <p:cNvPr id="4" name="Рисунок 3" descr="aa78027740b16f9d.jpg"/>
          <p:cNvPicPr>
            <a:picLocks noChangeAspect="1"/>
          </p:cNvPicPr>
          <p:nvPr/>
        </p:nvPicPr>
        <p:blipFill>
          <a:blip r:embed="rId2" cstate="print"/>
          <a:stretch>
            <a:fillRect/>
          </a:stretch>
        </p:blipFill>
        <p:spPr>
          <a:xfrm>
            <a:off x="5724128" y="1700808"/>
            <a:ext cx="3177480" cy="3024490"/>
          </a:xfrm>
          <a:prstGeom prst="rect">
            <a:avLst/>
          </a:prstGeom>
          <a:ln>
            <a:noFill/>
          </a:ln>
          <a:effectLst>
            <a:outerShdw blurRad="292100" dist="139700" dir="2700000" algn="tl" rotWithShape="0">
              <a:srgbClr val="333333">
                <a:alpha val="65000"/>
              </a:srgbClr>
            </a:outerShdw>
          </a:effectLst>
        </p:spPr>
      </p:pic>
      <p:pic>
        <p:nvPicPr>
          <p:cNvPr id="5" name="Рисунок 4" descr="dobavky-dlya-shudnennya-gol.jpg"/>
          <p:cNvPicPr>
            <a:picLocks noChangeAspect="1"/>
          </p:cNvPicPr>
          <p:nvPr/>
        </p:nvPicPr>
        <p:blipFill>
          <a:blip r:embed="rId3" cstate="print"/>
          <a:srcRect l="26116" t="5836" r="20923"/>
          <a:stretch>
            <a:fillRect/>
          </a:stretch>
        </p:blipFill>
        <p:spPr>
          <a:xfrm>
            <a:off x="2915816" y="4077072"/>
            <a:ext cx="3643098" cy="25891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from="(-#ppt_w/2)" to="(#ppt_x)" calcmode="lin" valueType="num">
                                      <p:cBhvr>
                                        <p:cTn id="36" dur="600" fill="hold">
                                          <p:stCondLst>
                                            <p:cond delay="0"/>
                                          </p:stCondLst>
                                        </p:cTn>
                                        <p:tgtEl>
                                          <p:spTgt spid="3">
                                            <p:txEl>
                                              <p:pRg st="2" end="2"/>
                                            </p:txEl>
                                          </p:spTgt>
                                        </p:tgtEl>
                                        <p:attrNameLst>
                                          <p:attrName>ppt_x</p:attrName>
                                        </p:attrNameLst>
                                      </p:cBhvr>
                                    </p:anim>
                                    <p:anim from="0" to="-1.0" calcmode="lin" valueType="num">
                                      <p:cBhvr>
                                        <p:cTn id="37" dur="200" decel="50000" autoRev="1" fill="hold">
                                          <p:stCondLst>
                                            <p:cond delay="600"/>
                                          </p:stCondLst>
                                        </p:cTn>
                                        <p:tgtEl>
                                          <p:spTgt spid="3">
                                            <p:txEl>
                                              <p:pRg st="2" end="2"/>
                                            </p:txEl>
                                          </p:spTgt>
                                        </p:tgtEl>
                                        <p:attrNameLst>
                                          <p:attrName>xshear</p:attrName>
                                        </p:attrNameLst>
                                      </p:cBhvr>
                                    </p:anim>
                                    <p:animScale>
                                      <p:cBhvr>
                                        <p:cTn id="38" dur="200" decel="100000" autoRev="1" fill="hold">
                                          <p:stCondLst>
                                            <p:cond delay="600"/>
                                          </p:stCondLst>
                                        </p:cTn>
                                        <p:tgtEl>
                                          <p:spTgt spid="3">
                                            <p:txEl>
                                              <p:pRg st="2" end="2"/>
                                            </p:txEl>
                                          </p:spTgt>
                                        </p:tgtEl>
                                      </p:cBhvr>
                                      <p:from x="100000" y="100000"/>
                                      <p:to x="80000" y="100000"/>
                                    </p:animScale>
                                    <p:anim by="(#ppt_h/3+#ppt_w*0.1)" calcmode="lin" valueType="num">
                                      <p:cBhvr additive="sum">
                                        <p:cTn id="39"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p:cTn id="60"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6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62" dur="10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8"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7" presetClass="entr" presetSubtype="0" fill="hold"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fade">
                                      <p:cBhvr>
                                        <p:cTn id="74" dur="1000"/>
                                        <p:tgtEl>
                                          <p:spTgt spid="3">
                                            <p:txEl>
                                              <p:pRg st="7" end="7"/>
                                            </p:txEl>
                                          </p:spTgt>
                                        </p:tgtEl>
                                      </p:cBhvr>
                                    </p:animEffect>
                                    <p:anim calcmode="lin" valueType="num">
                                      <p:cBhvr>
                                        <p:cTn id="7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nodeType="click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Effect transition="in" filter="fade">
                                      <p:cBhvr>
                                        <p:cTn id="82" dur="1000"/>
                                        <p:tgtEl>
                                          <p:spTgt spid="3">
                                            <p:txEl>
                                              <p:pRg st="8" end="8"/>
                                            </p:txEl>
                                          </p:spTgt>
                                        </p:tgtEl>
                                      </p:cBhvr>
                                    </p:animEffect>
                                    <p:anim calcmode="lin" valueType="num">
                                      <p:cBhvr>
                                        <p:cTn id="8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nodeType="clickEffect">
                                  <p:stCondLst>
                                    <p:cond delay="0"/>
                                  </p:stCondLst>
                                  <p:childTnLst>
                                    <p:set>
                                      <p:cBhvr>
                                        <p:cTn id="88" dur="1" fill="hold">
                                          <p:stCondLst>
                                            <p:cond delay="0"/>
                                          </p:stCondLst>
                                        </p:cTn>
                                        <p:tgtEl>
                                          <p:spTgt spid="3">
                                            <p:txEl>
                                              <p:pRg st="9" end="9"/>
                                            </p:txEl>
                                          </p:spTgt>
                                        </p:tgtEl>
                                        <p:attrNameLst>
                                          <p:attrName>style.visibility</p:attrName>
                                        </p:attrNameLst>
                                      </p:cBhvr>
                                      <p:to>
                                        <p:strVal val="visible"/>
                                      </p:to>
                                    </p:set>
                                    <p:anim calcmode="lin" valueType="num">
                                      <p:cBhvr>
                                        <p:cTn id="89"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90"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91" dur="1000"/>
                                        <p:tgtEl>
                                          <p:spTgt spid="3">
                                            <p:txEl>
                                              <p:pRg st="9" end="9"/>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7" presetClass="entr" presetSubtype="0" fill="hold" nodeType="clickEffect">
                                  <p:stCondLst>
                                    <p:cond delay="0"/>
                                  </p:stCondLst>
                                  <p:iterate type="lt">
                                    <p:tmPct val="50000"/>
                                  </p:iterate>
                                  <p:childTnLst>
                                    <p:set>
                                      <p:cBhvr>
                                        <p:cTn id="95"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96"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98" dur="80"/>
                                        <p:tgtEl>
                                          <p:spTgt spid="3">
                                            <p:txEl>
                                              <p:pRg st="10" end="10"/>
                                            </p:txEl>
                                          </p:spTgt>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54" presetClass="entr" presetSubtype="0" accel="100000"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 calcmode="lin" valueType="num">
                                      <p:cBhvr>
                                        <p:cTn id="103" dur="500" fill="hold"/>
                                        <p:tgtEl>
                                          <p:spTgt spid="4"/>
                                        </p:tgtEl>
                                        <p:attrNameLst>
                                          <p:attrName>ppt_w</p:attrName>
                                        </p:attrNameLst>
                                      </p:cBhvr>
                                      <p:tavLst>
                                        <p:tav tm="0">
                                          <p:val>
                                            <p:strVal val="#ppt_w*0.05"/>
                                          </p:val>
                                        </p:tav>
                                        <p:tav tm="100000">
                                          <p:val>
                                            <p:strVal val="#ppt_w"/>
                                          </p:val>
                                        </p:tav>
                                      </p:tavLst>
                                    </p:anim>
                                    <p:anim calcmode="lin" valueType="num">
                                      <p:cBhvr>
                                        <p:cTn id="104" dur="500" fill="hold"/>
                                        <p:tgtEl>
                                          <p:spTgt spid="4"/>
                                        </p:tgtEl>
                                        <p:attrNameLst>
                                          <p:attrName>ppt_h</p:attrName>
                                        </p:attrNameLst>
                                      </p:cBhvr>
                                      <p:tavLst>
                                        <p:tav tm="0">
                                          <p:val>
                                            <p:strVal val="#ppt_h"/>
                                          </p:val>
                                        </p:tav>
                                        <p:tav tm="100000">
                                          <p:val>
                                            <p:strVal val="#ppt_h"/>
                                          </p:val>
                                        </p:tav>
                                      </p:tavLst>
                                    </p:anim>
                                    <p:anim calcmode="lin" valueType="num">
                                      <p:cBhvr>
                                        <p:cTn id="105" dur="500" fill="hold"/>
                                        <p:tgtEl>
                                          <p:spTgt spid="4"/>
                                        </p:tgtEl>
                                        <p:attrNameLst>
                                          <p:attrName>ppt_x</p:attrName>
                                        </p:attrNameLst>
                                      </p:cBhvr>
                                      <p:tavLst>
                                        <p:tav tm="0">
                                          <p:val>
                                            <p:strVal val="#ppt_x-.2"/>
                                          </p:val>
                                        </p:tav>
                                        <p:tav tm="100000">
                                          <p:val>
                                            <p:strVal val="#ppt_x"/>
                                          </p:val>
                                        </p:tav>
                                      </p:tavLst>
                                    </p:anim>
                                    <p:anim calcmode="lin" valueType="num">
                                      <p:cBhvr>
                                        <p:cTn id="106" dur="500" fill="hold"/>
                                        <p:tgtEl>
                                          <p:spTgt spid="4"/>
                                        </p:tgtEl>
                                        <p:attrNameLst>
                                          <p:attrName>ppt_y</p:attrName>
                                        </p:attrNameLst>
                                      </p:cBhvr>
                                      <p:tavLst>
                                        <p:tav tm="0">
                                          <p:val>
                                            <p:strVal val="#ppt_y"/>
                                          </p:val>
                                        </p:tav>
                                        <p:tav tm="100000">
                                          <p:val>
                                            <p:strVal val="#ppt_y"/>
                                          </p:val>
                                        </p:tav>
                                      </p:tavLst>
                                    </p:anim>
                                    <p:animEffect transition="in" filter="fade">
                                      <p:cBhvr>
                                        <p:cTn id="107" dur="500"/>
                                        <p:tgtEl>
                                          <p:spTgt spid="4"/>
                                        </p:tgtEl>
                                      </p:cBhvr>
                                    </p:animEffect>
                                  </p:childTnLst>
                                </p:cTn>
                              </p:par>
                            </p:childTnLst>
                          </p:cTn>
                        </p:par>
                      </p:childTnLst>
                    </p:cTn>
                  </p:par>
                  <p:par>
                    <p:cTn id="108" fill="hold">
                      <p:stCondLst>
                        <p:cond delay="indefinite"/>
                      </p:stCondLst>
                      <p:childTnLst>
                        <p:par>
                          <p:cTn id="109" fill="hold">
                            <p:stCondLst>
                              <p:cond delay="0"/>
                            </p:stCondLst>
                            <p:childTnLst>
                              <p:par>
                                <p:cTn id="110" presetID="30" presetClass="entr" presetSubtype="0" fill="hold" nodeType="click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800" decel="100000"/>
                                        <p:tgtEl>
                                          <p:spTgt spid="5"/>
                                        </p:tgtEl>
                                      </p:cBhvr>
                                    </p:animEffect>
                                    <p:anim calcmode="lin" valueType="num">
                                      <p:cBhvr>
                                        <p:cTn id="113" dur="800" decel="100000" fill="hold"/>
                                        <p:tgtEl>
                                          <p:spTgt spid="5"/>
                                        </p:tgtEl>
                                        <p:attrNameLst>
                                          <p:attrName>style.rotation</p:attrName>
                                        </p:attrNameLst>
                                      </p:cBhvr>
                                      <p:tavLst>
                                        <p:tav tm="0">
                                          <p:val>
                                            <p:fltVal val="-90"/>
                                          </p:val>
                                        </p:tav>
                                        <p:tav tm="100000">
                                          <p:val>
                                            <p:fltVal val="0"/>
                                          </p:val>
                                        </p:tav>
                                      </p:tavLst>
                                    </p:anim>
                                    <p:anim calcmode="lin" valueType="num">
                                      <p:cBhvr>
                                        <p:cTn id="114" dur="800" decel="100000" fill="hold"/>
                                        <p:tgtEl>
                                          <p:spTgt spid="5"/>
                                        </p:tgtEl>
                                        <p:attrNameLst>
                                          <p:attrName>ppt_x</p:attrName>
                                        </p:attrNameLst>
                                      </p:cBhvr>
                                      <p:tavLst>
                                        <p:tav tm="0">
                                          <p:val>
                                            <p:strVal val="#ppt_x+0.4"/>
                                          </p:val>
                                        </p:tav>
                                        <p:tav tm="100000">
                                          <p:val>
                                            <p:strVal val="#ppt_x-0.05"/>
                                          </p:val>
                                        </p:tav>
                                      </p:tavLst>
                                    </p:anim>
                                    <p:anim calcmode="lin" valueType="num">
                                      <p:cBhvr>
                                        <p:cTn id="115" dur="800" decel="100000" fill="hold"/>
                                        <p:tgtEl>
                                          <p:spTgt spid="5"/>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8003232" cy="1143000"/>
          </a:xfrm>
        </p:spPr>
        <p:txBody>
          <a:bodyPr/>
          <a:lstStyle/>
          <a:p>
            <a:r>
              <a:rPr lang="uk-UA" dirty="0" smtClean="0">
                <a:solidFill>
                  <a:schemeClr val="accent1"/>
                </a:solidFill>
              </a:rPr>
              <a:t>Натуральні й синтетичні барвники</a:t>
            </a:r>
            <a:endParaRPr lang="uk-UA" dirty="0">
              <a:solidFill>
                <a:schemeClr val="accent1"/>
              </a:solidFill>
            </a:endParaRPr>
          </a:p>
        </p:txBody>
      </p:sp>
      <p:sp>
        <p:nvSpPr>
          <p:cNvPr id="3" name="Содержимое 2"/>
          <p:cNvSpPr>
            <a:spLocks noGrp="1"/>
          </p:cNvSpPr>
          <p:nvPr>
            <p:ph sz="quarter" idx="1"/>
          </p:nvPr>
        </p:nvSpPr>
        <p:spPr>
          <a:xfrm>
            <a:off x="323528" y="1700808"/>
            <a:ext cx="8640960" cy="4283968"/>
          </a:xfrm>
        </p:spPr>
        <p:txBody>
          <a:bodyPr/>
          <a:lstStyle/>
          <a:p>
            <a:pPr>
              <a:buNone/>
            </a:pPr>
            <a:r>
              <a:rPr lang="uk-UA" dirty="0" smtClean="0"/>
              <a:t>    Сировиною для виготовлення натуральних барвників є пігменти комах, мікроорганізмів і рослин.  </a:t>
            </a:r>
          </a:p>
          <a:p>
            <a:pPr>
              <a:buNone/>
            </a:pPr>
            <a:r>
              <a:rPr lang="uk-UA" dirty="0" smtClean="0"/>
              <a:t>    ( Е 100-199)</a:t>
            </a:r>
            <a:endParaRPr lang="uk-UA" dirty="0"/>
          </a:p>
        </p:txBody>
      </p:sp>
      <p:pic>
        <p:nvPicPr>
          <p:cNvPr id="4" name="Рисунок 3" descr="himiya-v-ede.jpg"/>
          <p:cNvPicPr>
            <a:picLocks noChangeAspect="1"/>
          </p:cNvPicPr>
          <p:nvPr/>
        </p:nvPicPr>
        <p:blipFill>
          <a:blip r:embed="rId2" cstate="print"/>
          <a:srcRect l="4891"/>
          <a:stretch>
            <a:fillRect/>
          </a:stretch>
        </p:blipFill>
        <p:spPr>
          <a:xfrm>
            <a:off x="251520" y="3501008"/>
            <a:ext cx="4200836" cy="2742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f_8949530481358372800.jpg"/>
          <p:cNvPicPr>
            <a:picLocks noChangeAspect="1"/>
          </p:cNvPicPr>
          <p:nvPr/>
        </p:nvPicPr>
        <p:blipFill>
          <a:blip r:embed="rId3" cstate="print"/>
          <a:srcRect l="1627" r="4019"/>
          <a:stretch>
            <a:fillRect/>
          </a:stretch>
        </p:blipFill>
        <p:spPr>
          <a:xfrm>
            <a:off x="4716016" y="3501008"/>
            <a:ext cx="4176464"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Scale>
                                      <p:cBhvr>
                                        <p:cTn id="2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
                                        </p:tgtEl>
                                        <p:attrNameLst>
                                          <p:attrName>ppt_x</p:attrName>
                                          <p:attrName>ppt_y</p:attrName>
                                        </p:attrNameLst>
                                      </p:cBhvr>
                                    </p:animMotion>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Scale>
                                      <p:cBhvr>
                                        <p:cTn id="3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
                                        </p:tgtEl>
                                        <p:attrNameLst>
                                          <p:attrName>ppt_x</p:attrName>
                                          <p:attrName>ppt_y</p:attrName>
                                        </p:attrNameLst>
                                      </p:cBhvr>
                                    </p:animMotion>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7772400" cy="940966"/>
          </a:xfrm>
        </p:spPr>
        <p:txBody>
          <a:bodyPr/>
          <a:lstStyle/>
          <a:p>
            <a:pPr algn="ctr"/>
            <a:r>
              <a:rPr lang="uk-UA" dirty="0" smtClean="0">
                <a:solidFill>
                  <a:schemeClr val="accent1"/>
                </a:solidFill>
              </a:rPr>
              <a:t>Консерванти</a:t>
            </a:r>
            <a:endParaRPr lang="uk-UA" dirty="0">
              <a:solidFill>
                <a:schemeClr val="accent1"/>
              </a:solidFill>
            </a:endParaRPr>
          </a:p>
        </p:txBody>
      </p:sp>
      <p:sp>
        <p:nvSpPr>
          <p:cNvPr id="3" name="Содержимое 2"/>
          <p:cNvSpPr>
            <a:spLocks noGrp="1"/>
          </p:cNvSpPr>
          <p:nvPr>
            <p:ph sz="quarter" idx="1"/>
          </p:nvPr>
        </p:nvSpPr>
        <p:spPr>
          <a:xfrm>
            <a:off x="179512" y="980728"/>
            <a:ext cx="8712968" cy="4572000"/>
          </a:xfrm>
        </p:spPr>
        <p:txBody>
          <a:bodyPr/>
          <a:lstStyle/>
          <a:p>
            <a:pPr>
              <a:buNone/>
            </a:pPr>
            <a:r>
              <a:rPr lang="uk-UA" dirty="0" smtClean="0"/>
              <a:t>Збільшують тривалість зберігання,запобігають</a:t>
            </a:r>
          </a:p>
          <a:p>
            <a:pPr>
              <a:buNone/>
            </a:pPr>
            <a:r>
              <a:rPr lang="uk-UA" dirty="0" smtClean="0"/>
              <a:t>розмноженню грибків,бактерій,вірусів.</a:t>
            </a:r>
          </a:p>
          <a:p>
            <a:pPr>
              <a:buNone/>
            </a:pPr>
            <a:r>
              <a:rPr lang="uk-UA" dirty="0" smtClean="0"/>
              <a:t>(Е 200-299)</a:t>
            </a:r>
            <a:endParaRPr lang="uk-UA" dirty="0"/>
          </a:p>
        </p:txBody>
      </p:sp>
      <p:pic>
        <p:nvPicPr>
          <p:cNvPr id="4" name="Рисунок 3" descr="4fast.jpg"/>
          <p:cNvPicPr>
            <a:picLocks noChangeAspect="1"/>
          </p:cNvPicPr>
          <p:nvPr/>
        </p:nvPicPr>
        <p:blipFill>
          <a:blip r:embed="rId2" cstate="print"/>
          <a:srcRect r="9423"/>
          <a:stretch>
            <a:fillRect/>
          </a:stretch>
        </p:blipFill>
        <p:spPr>
          <a:xfrm>
            <a:off x="179512" y="2564904"/>
            <a:ext cx="4619816" cy="2971552"/>
          </a:xfrm>
          <a:prstGeom prst="rect">
            <a:avLst/>
          </a:prstGeom>
          <a:ln>
            <a:noFill/>
          </a:ln>
          <a:effectLst>
            <a:outerShdw blurRad="292100" dist="139700" dir="2700000" algn="tl" rotWithShape="0">
              <a:srgbClr val="333333">
                <a:alpha val="65000"/>
              </a:srgbClr>
            </a:outerShdw>
          </a:effectLst>
        </p:spPr>
      </p:pic>
      <p:pic>
        <p:nvPicPr>
          <p:cNvPr id="5" name="Рисунок 4" descr="46854.jpg"/>
          <p:cNvPicPr>
            <a:picLocks noChangeAspect="1"/>
          </p:cNvPicPr>
          <p:nvPr/>
        </p:nvPicPr>
        <p:blipFill>
          <a:blip r:embed="rId3" cstate="print"/>
          <a:srcRect l="5872" r="6040"/>
          <a:stretch>
            <a:fillRect/>
          </a:stretch>
        </p:blipFill>
        <p:spPr>
          <a:xfrm>
            <a:off x="4139952" y="3645024"/>
            <a:ext cx="4695509" cy="29969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par>
                                <p:cTn id="17" presetID="27" presetClass="entr" presetSubtype="0" fill="hold" nodeType="with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par>
                                <p:cTn id="22" presetID="27" presetClass="entr" presetSubtype="0" fill="hold" nodeType="withEffect">
                                  <p:stCondLst>
                                    <p:cond delay="0"/>
                                  </p:stCondLst>
                                  <p:iterate type="lt">
                                    <p:tmPct val="50000"/>
                                  </p:iterate>
                                  <p:childTnLst>
                                    <p:set>
                                      <p:cBhvr>
                                        <p:cTn id="2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2" end="2"/>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3"/>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strVal val="#ppt_w+.3"/>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71400"/>
            <a:ext cx="7772400" cy="1143000"/>
          </a:xfrm>
        </p:spPr>
        <p:txBody>
          <a:bodyPr/>
          <a:lstStyle/>
          <a:p>
            <a:pPr algn="ctr"/>
            <a:r>
              <a:rPr lang="uk-UA" dirty="0" smtClean="0">
                <a:solidFill>
                  <a:schemeClr val="accent1"/>
                </a:solidFill>
              </a:rPr>
              <a:t>Антиоксиданти</a:t>
            </a:r>
            <a:endParaRPr lang="uk-UA" dirty="0">
              <a:solidFill>
                <a:schemeClr val="accent1"/>
              </a:solidFill>
            </a:endParaRPr>
          </a:p>
        </p:txBody>
      </p:sp>
      <p:sp>
        <p:nvSpPr>
          <p:cNvPr id="3" name="Содержимое 2"/>
          <p:cNvSpPr>
            <a:spLocks noGrp="1"/>
          </p:cNvSpPr>
          <p:nvPr>
            <p:ph sz="quarter" idx="1"/>
          </p:nvPr>
        </p:nvSpPr>
        <p:spPr>
          <a:xfrm>
            <a:off x="179512" y="1412776"/>
            <a:ext cx="8784976" cy="4572000"/>
          </a:xfrm>
        </p:spPr>
        <p:txBody>
          <a:bodyPr/>
          <a:lstStyle/>
          <a:p>
            <a:pPr>
              <a:buNone/>
            </a:pPr>
            <a:r>
              <a:rPr lang="uk-UA" dirty="0" smtClean="0"/>
              <a:t>    </a:t>
            </a:r>
            <a:r>
              <a:rPr lang="uk-UA" sz="3200" dirty="0" smtClean="0"/>
              <a:t>Зберігають свіжість продукту, захищають від   окиснення,знаходяться в жирних продуктах.</a:t>
            </a:r>
            <a:endParaRPr lang="uk-UA" sz="3200" dirty="0"/>
          </a:p>
        </p:txBody>
      </p:sp>
      <p:pic>
        <p:nvPicPr>
          <p:cNvPr id="4" name="Рисунок 3" descr="2VLibNo4.jpg"/>
          <p:cNvPicPr>
            <a:picLocks noChangeAspect="1"/>
          </p:cNvPicPr>
          <p:nvPr/>
        </p:nvPicPr>
        <p:blipFill>
          <a:blip r:embed="rId2" cstate="print"/>
          <a:srcRect l="23622"/>
          <a:stretch>
            <a:fillRect/>
          </a:stretch>
        </p:blipFill>
        <p:spPr>
          <a:xfrm>
            <a:off x="251520" y="3212976"/>
            <a:ext cx="4190810" cy="2831976"/>
          </a:xfrm>
          <a:prstGeom prst="rect">
            <a:avLst/>
          </a:prstGeom>
          <a:ln>
            <a:noFill/>
          </a:ln>
          <a:effectLst>
            <a:outerShdw blurRad="292100" dist="139700" dir="2700000" algn="tl" rotWithShape="0">
              <a:srgbClr val="333333">
                <a:alpha val="65000"/>
              </a:srgbClr>
            </a:outerShdw>
          </a:effectLst>
        </p:spPr>
      </p:pic>
      <p:pic>
        <p:nvPicPr>
          <p:cNvPr id="5" name="Рисунок 4" descr="post.jpg-original.jpg"/>
          <p:cNvPicPr>
            <a:picLocks noChangeAspect="1"/>
          </p:cNvPicPr>
          <p:nvPr/>
        </p:nvPicPr>
        <p:blipFill>
          <a:blip r:embed="rId3" cstate="print"/>
          <a:stretch>
            <a:fillRect/>
          </a:stretch>
        </p:blipFill>
        <p:spPr>
          <a:xfrm>
            <a:off x="4644008" y="3212976"/>
            <a:ext cx="4235857" cy="2819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
                                        <p:tgtEl>
                                          <p:spTgt spid="4"/>
                                        </p:tgtEl>
                                      </p:cBhvr>
                                    </p:animEffect>
                                    <p:anim calcmode="lin" valueType="num">
                                      <p:cBhvr>
                                        <p:cTn id="19" dur="400" fill="hold"/>
                                        <p:tgtEl>
                                          <p:spTgt spid="4"/>
                                        </p:tgtEl>
                                        <p:attrNameLst>
                                          <p:attrName>ppt_x</p:attrName>
                                        </p:attrNameLst>
                                      </p:cBhvr>
                                      <p:tavLst>
                                        <p:tav tm="0">
                                          <p:val>
                                            <p:strVal val="#ppt_x"/>
                                          </p:val>
                                        </p:tav>
                                        <p:tav tm="100000">
                                          <p:val>
                                            <p:strVal val="#ppt_x"/>
                                          </p:val>
                                        </p:tav>
                                      </p:tavLst>
                                    </p:anim>
                                    <p:anim calcmode="lin" valueType="num">
                                      <p:cBhvr>
                                        <p:cTn id="20" dur="400" fill="hold"/>
                                        <p:tgtEl>
                                          <p:spTgt spid="4"/>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800" decel="100000"/>
                                        <p:tgtEl>
                                          <p:spTgt spid="5"/>
                                        </p:tgtEl>
                                      </p:cBhvr>
                                    </p:animEffect>
                                    <p:anim calcmode="lin" valueType="num">
                                      <p:cBhvr>
                                        <p:cTn id="28" dur="800" decel="100000" fill="hold"/>
                                        <p:tgtEl>
                                          <p:spTgt spid="5"/>
                                        </p:tgtEl>
                                        <p:attrNameLst>
                                          <p:attrName>style.rotation</p:attrName>
                                        </p:attrNameLst>
                                      </p:cBhvr>
                                      <p:tavLst>
                                        <p:tav tm="0">
                                          <p:val>
                                            <p:fltVal val="-90"/>
                                          </p:val>
                                        </p:tav>
                                        <p:tav tm="100000">
                                          <p:val>
                                            <p:fltVal val="0"/>
                                          </p:val>
                                        </p:tav>
                                      </p:tavLst>
                                    </p:anim>
                                    <p:anim calcmode="lin" valueType="num">
                                      <p:cBhvr>
                                        <p:cTn id="29" dur="800" decel="100000" fill="hold"/>
                                        <p:tgtEl>
                                          <p:spTgt spid="5"/>
                                        </p:tgtEl>
                                        <p:attrNameLst>
                                          <p:attrName>ppt_x</p:attrName>
                                        </p:attrNameLst>
                                      </p:cBhvr>
                                      <p:tavLst>
                                        <p:tav tm="0">
                                          <p:val>
                                            <p:strVal val="#ppt_x+0.4"/>
                                          </p:val>
                                        </p:tav>
                                        <p:tav tm="100000">
                                          <p:val>
                                            <p:strVal val="#ppt_x-0.05"/>
                                          </p:val>
                                        </p:tav>
                                      </p:tavLst>
                                    </p:anim>
                                    <p:anim calcmode="lin" valueType="num">
                                      <p:cBhvr>
                                        <p:cTn id="30" dur="800" decel="100000" fill="hold"/>
                                        <p:tgtEl>
                                          <p:spTgt spid="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772400" cy="724942"/>
          </a:xfrm>
        </p:spPr>
        <p:txBody>
          <a:bodyPr>
            <a:normAutofit fontScale="90000"/>
          </a:bodyPr>
          <a:lstStyle/>
          <a:p>
            <a:r>
              <a:rPr lang="en-US" dirty="0" smtClean="0">
                <a:solidFill>
                  <a:schemeClr val="accent1"/>
                </a:solidFill>
              </a:rPr>
              <a:t>C</a:t>
            </a:r>
            <a:r>
              <a:rPr lang="ru-RU" dirty="0" smtClean="0">
                <a:solidFill>
                  <a:schemeClr val="accent1"/>
                </a:solidFill>
              </a:rPr>
              <a:t>та</a:t>
            </a:r>
            <a:r>
              <a:rPr lang="uk-UA" dirty="0" smtClean="0">
                <a:solidFill>
                  <a:schemeClr val="accent1"/>
                </a:solidFill>
              </a:rPr>
              <a:t>білізатори,емульгатори,загусники</a:t>
            </a:r>
            <a:endParaRPr lang="uk-UA" dirty="0">
              <a:solidFill>
                <a:schemeClr val="accent1"/>
              </a:solidFill>
            </a:endParaRPr>
          </a:p>
        </p:txBody>
      </p:sp>
      <p:sp>
        <p:nvSpPr>
          <p:cNvPr id="3" name="Содержимое 2"/>
          <p:cNvSpPr>
            <a:spLocks noGrp="1"/>
          </p:cNvSpPr>
          <p:nvPr>
            <p:ph sz="quarter" idx="1"/>
          </p:nvPr>
        </p:nvSpPr>
        <p:spPr>
          <a:xfrm>
            <a:off x="683568" y="980728"/>
            <a:ext cx="7772400" cy="4572000"/>
          </a:xfrm>
        </p:spPr>
        <p:txBody>
          <a:bodyPr/>
          <a:lstStyle/>
          <a:p>
            <a:pPr>
              <a:buNone/>
            </a:pPr>
            <a:r>
              <a:rPr lang="uk-UA" dirty="0" smtClean="0"/>
              <a:t>Зберігають консистенцію продукту,підвищують в</a:t>
            </a:r>
            <a:r>
              <a:rPr lang="en-US" dirty="0" smtClean="0"/>
              <a:t>’</a:t>
            </a:r>
            <a:r>
              <a:rPr lang="uk-UA" dirty="0" smtClean="0"/>
              <a:t>язкість . (Е 400-499)</a:t>
            </a:r>
            <a:endParaRPr lang="uk-UA" dirty="0"/>
          </a:p>
        </p:txBody>
      </p:sp>
      <p:pic>
        <p:nvPicPr>
          <p:cNvPr id="5" name="Рисунок 4" descr="1379261827_yogurt.jpg"/>
          <p:cNvPicPr>
            <a:picLocks noChangeAspect="1"/>
          </p:cNvPicPr>
          <p:nvPr/>
        </p:nvPicPr>
        <p:blipFill>
          <a:blip r:embed="rId2" cstate="print"/>
          <a:stretch>
            <a:fillRect/>
          </a:stretch>
        </p:blipFill>
        <p:spPr>
          <a:xfrm>
            <a:off x="4211960" y="1844824"/>
            <a:ext cx="4723725" cy="2952328"/>
          </a:xfrm>
          <a:prstGeom prst="rect">
            <a:avLst/>
          </a:prstGeom>
          <a:ln>
            <a:noFill/>
          </a:ln>
          <a:effectLst>
            <a:outerShdw blurRad="292100" dist="139700" dir="2700000" algn="tl" rotWithShape="0">
              <a:srgbClr val="333333">
                <a:alpha val="65000"/>
              </a:srgbClr>
            </a:outerShdw>
          </a:effectLst>
        </p:spPr>
      </p:pic>
      <p:pic>
        <p:nvPicPr>
          <p:cNvPr id="4" name="Рисунок 3" descr="61263208-mil-naj_zeleobraznaj_osnova.jpg"/>
          <p:cNvPicPr>
            <a:picLocks noChangeAspect="1"/>
          </p:cNvPicPr>
          <p:nvPr/>
        </p:nvPicPr>
        <p:blipFill>
          <a:blip r:embed="rId3" cstate="print"/>
          <a:stretch>
            <a:fillRect/>
          </a:stretch>
        </p:blipFill>
        <p:spPr>
          <a:xfrm>
            <a:off x="683568" y="3429000"/>
            <a:ext cx="4509086" cy="3007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
                                        <p:tgtEl>
                                          <p:spTgt spid="3">
                                            <p:txEl>
                                              <p:pRg st="0" end="0"/>
                                            </p:txEl>
                                          </p:spTgt>
                                        </p:tgtEl>
                                      </p:cBhvr>
                                    </p:animEffect>
                                    <p:anim calcmode="lin" valueType="num">
                                      <p:cBhvr>
                                        <p:cTn id="14"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strVal val="#ppt_w*0.05"/>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anim calcmode="lin" valueType="num">
                                      <p:cBhvr>
                                        <p:cTn id="24" dur="500" fill="hold"/>
                                        <p:tgtEl>
                                          <p:spTgt spid="5"/>
                                        </p:tgtEl>
                                        <p:attrNameLst>
                                          <p:attrName>ppt_x</p:attrName>
                                        </p:attrNameLst>
                                      </p:cBhvr>
                                      <p:tavLst>
                                        <p:tav tm="0">
                                          <p:val>
                                            <p:strVal val="#ppt_x-.2"/>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ppt_w*0.05"/>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anim calcmode="lin" valueType="num">
                                      <p:cBhvr>
                                        <p:cTn id="33" dur="500" fill="hold"/>
                                        <p:tgtEl>
                                          <p:spTgt spid="4"/>
                                        </p:tgtEl>
                                        <p:attrNameLst>
                                          <p:attrName>ppt_x</p:attrName>
                                        </p:attrNameLst>
                                      </p:cBhvr>
                                      <p:tavLst>
                                        <p:tav tm="0">
                                          <p:val>
                                            <p:strVal val="#ppt_x-.2"/>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772400" cy="724942"/>
          </a:xfrm>
        </p:spPr>
        <p:txBody>
          <a:bodyPr>
            <a:normAutofit fontScale="90000"/>
          </a:bodyPr>
          <a:lstStyle/>
          <a:p>
            <a:r>
              <a:rPr lang="uk-UA" dirty="0" smtClean="0">
                <a:solidFill>
                  <a:schemeClr val="accent1"/>
                </a:solidFill>
              </a:rPr>
              <a:t>Регулятори кислотності, розрихлювачі</a:t>
            </a:r>
            <a:endParaRPr lang="uk-UA" dirty="0">
              <a:solidFill>
                <a:schemeClr val="accent1"/>
              </a:solidFill>
            </a:endParaRPr>
          </a:p>
        </p:txBody>
      </p:sp>
      <p:sp>
        <p:nvSpPr>
          <p:cNvPr id="3" name="Содержимое 2"/>
          <p:cNvSpPr>
            <a:spLocks noGrp="1"/>
          </p:cNvSpPr>
          <p:nvPr>
            <p:ph sz="quarter" idx="1"/>
          </p:nvPr>
        </p:nvSpPr>
        <p:spPr>
          <a:xfrm>
            <a:off x="179512" y="980728"/>
            <a:ext cx="8964488" cy="2448272"/>
          </a:xfrm>
        </p:spPr>
        <p:txBody>
          <a:bodyPr>
            <a:normAutofit/>
          </a:bodyPr>
          <a:lstStyle/>
          <a:p>
            <a:pPr>
              <a:buNone/>
            </a:pPr>
            <a:r>
              <a:rPr lang="uk-UA" sz="2400" dirty="0" smtClean="0"/>
              <a:t>Використовують переважно в хлібопекарській і</a:t>
            </a:r>
          </a:p>
          <a:p>
            <a:pPr>
              <a:buNone/>
            </a:pPr>
            <a:r>
              <a:rPr lang="uk-UA" sz="2400" dirty="0" smtClean="0"/>
              <a:t>кондитерській галузях . Їхнє використання дає</a:t>
            </a:r>
          </a:p>
          <a:p>
            <a:pPr>
              <a:buNone/>
            </a:pPr>
            <a:r>
              <a:rPr lang="uk-UA" sz="2400" dirty="0" smtClean="0"/>
              <a:t>можливість застосовувати низькосортну</a:t>
            </a:r>
          </a:p>
          <a:p>
            <a:pPr>
              <a:buNone/>
            </a:pPr>
            <a:r>
              <a:rPr lang="uk-UA" sz="2400" dirty="0" smtClean="0"/>
              <a:t>сировину,спрощувати й пришвидшувати процес</a:t>
            </a:r>
          </a:p>
          <a:p>
            <a:pPr>
              <a:buNone/>
            </a:pPr>
            <a:r>
              <a:rPr lang="uk-UA" sz="2400" dirty="0" smtClean="0"/>
              <a:t>виробництва,зберігаючи при цьому привабливий вигляд.</a:t>
            </a:r>
            <a:endParaRPr lang="uk-UA" sz="2400" dirty="0"/>
          </a:p>
        </p:txBody>
      </p:sp>
      <p:pic>
        <p:nvPicPr>
          <p:cNvPr id="4" name="Рисунок 3" descr="proizvodstvo_konditerskih_izdeliy.jpg"/>
          <p:cNvPicPr>
            <a:picLocks noChangeAspect="1"/>
          </p:cNvPicPr>
          <p:nvPr/>
        </p:nvPicPr>
        <p:blipFill>
          <a:blip r:embed="rId2" cstate="print"/>
          <a:stretch>
            <a:fillRect/>
          </a:stretch>
        </p:blipFill>
        <p:spPr>
          <a:xfrm>
            <a:off x="251521" y="3284984"/>
            <a:ext cx="4248472" cy="303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tradeboardyT5y4P_img.jpg"/>
          <p:cNvPicPr>
            <a:picLocks noChangeAspect="1"/>
          </p:cNvPicPr>
          <p:nvPr/>
        </p:nvPicPr>
        <p:blipFill>
          <a:blip r:embed="rId3" cstate="print"/>
          <a:stretch>
            <a:fillRect/>
          </a:stretch>
        </p:blipFill>
        <p:spPr>
          <a:xfrm>
            <a:off x="4788024" y="3284984"/>
            <a:ext cx="4176464" cy="3054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Scale>
                                      <p:cBhvr>
                                        <p:cTn id="3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
                                        </p:tgtEl>
                                        <p:attrNameLst>
                                          <p:attrName>ppt_x</p:attrName>
                                          <p:attrName>ppt_y</p:attrName>
                                        </p:attrNameLst>
                                      </p:cBhvr>
                                    </p:animMotion>
                                    <p:animEffect transition="in" filter="fade">
                                      <p:cBhvr>
                                        <p:cTn id="38" dur="1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Scale>
                                      <p:cBhvr>
                                        <p:cTn id="4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5"/>
                                        </p:tgtEl>
                                        <p:attrNameLst>
                                          <p:attrName>ppt_x</p:attrName>
                                          <p:attrName>ppt_y</p:attrName>
                                        </p:attrNameLst>
                                      </p:cBhvr>
                                    </p:animMotion>
                                    <p:animEffect transition="in" filter="fade">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249</TotalTime>
  <Words>396</Words>
  <Application>Microsoft Office PowerPoint</Application>
  <PresentationFormat>Экран (4:3)</PresentationFormat>
  <Paragraphs>49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Справедливость</vt:lpstr>
      <vt:lpstr>Харчові добавки</vt:lpstr>
      <vt:lpstr>Слайд 2</vt:lpstr>
      <vt:lpstr>Умови надання речовині статусу харчової добавки</vt:lpstr>
      <vt:lpstr>Класифікація харчових добавок</vt:lpstr>
      <vt:lpstr>Натуральні й синтетичні барвники</vt:lpstr>
      <vt:lpstr>Консерванти</vt:lpstr>
      <vt:lpstr>Антиоксиданти</vt:lpstr>
      <vt:lpstr>Cтабілізатори,емульгатори,загусники</vt:lpstr>
      <vt:lpstr>Регулятори кислотності, розрихлювачі</vt:lpstr>
      <vt:lpstr>Підсолоджувачі</vt:lpstr>
      <vt:lpstr>Вплив на організм</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Феникс</dc:creator>
  <cp:lastModifiedBy>Феникс</cp:lastModifiedBy>
  <cp:revision>20</cp:revision>
  <dcterms:created xsi:type="dcterms:W3CDTF">2014-03-09T13:17:01Z</dcterms:created>
  <dcterms:modified xsi:type="dcterms:W3CDTF">2014-03-09T19:44:44Z</dcterms:modified>
</cp:coreProperties>
</file>