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295400"/>
            <a:ext cx="6705600" cy="3048000"/>
          </a:xfrm>
        </p:spPr>
        <p:txBody>
          <a:bodyPr>
            <a:normAutofit/>
          </a:bodyPr>
          <a:lstStyle/>
          <a:p>
            <a:r>
              <a:rPr lang="uk-UA" sz="5300" dirty="0" err="1" smtClean="0"/>
              <a:t>“Щось</a:t>
            </a:r>
            <a:r>
              <a:rPr lang="uk-UA" sz="5300" dirty="0" smtClean="0"/>
              <a:t> велике в лісі здохло…”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4953000"/>
            <a:ext cx="6629400" cy="16002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uk-UA" dirty="0" smtClean="0"/>
              <a:t>Підготувала</a:t>
            </a:r>
          </a:p>
          <a:p>
            <a:pPr algn="r"/>
            <a:r>
              <a:rPr lang="uk-UA" dirty="0" smtClean="0"/>
              <a:t>учениця ІІ курсу природничого класу</a:t>
            </a:r>
          </a:p>
          <a:p>
            <a:pPr algn="r"/>
            <a:r>
              <a:rPr lang="uk-UA" dirty="0" smtClean="0"/>
              <a:t>Ніжинського ліцею</a:t>
            </a:r>
            <a:br>
              <a:rPr lang="uk-UA" dirty="0" smtClean="0"/>
            </a:br>
            <a:r>
              <a:rPr lang="uk-UA" dirty="0" smtClean="0"/>
              <a:t>Ніжинської міської ради</a:t>
            </a:r>
          </a:p>
          <a:p>
            <a:pPr algn="r"/>
            <a:r>
              <a:rPr lang="uk-UA" dirty="0" smtClean="0"/>
              <a:t>при НДУ </a:t>
            </a:r>
            <a:r>
              <a:rPr lang="uk-UA" dirty="0" err="1" smtClean="0"/>
              <a:t>ім.Гоголя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Саченко</a:t>
            </a:r>
            <a:r>
              <a:rPr lang="uk-UA" smtClean="0"/>
              <a:t> </a:t>
            </a:r>
            <a:r>
              <a:rPr lang="uk-UA" dirty="0" err="1" smtClean="0"/>
              <a:t>А</a:t>
            </a:r>
            <a:r>
              <a:rPr lang="uk-UA" smtClean="0"/>
              <a:t>нна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Селеновмісні</a:t>
            </a:r>
            <a:r>
              <a:rPr lang="uk-UA" dirty="0" smtClean="0"/>
              <a:t> сполуки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494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Вміст</a:t>
                      </a:r>
                      <a:r>
                        <a:rPr lang="ru-RU" baseline="0" dirty="0" smtClean="0"/>
                        <a:t> , </a:t>
                      </a:r>
                      <a:r>
                        <a:rPr lang="uk-UA" baseline="0" dirty="0" smtClean="0"/>
                        <a:t>%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Поріг чутливості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0" dirty="0" err="1" smtClean="0"/>
                        <a:t>Селенофен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dirty="0" smtClean="0"/>
                        <a:t>Se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/>
              <a:t>Залежність інтенсивності запаху від природи </a:t>
            </a:r>
            <a:r>
              <a:rPr lang="uk-UA" sz="3200" dirty="0" err="1" smtClean="0"/>
              <a:t>гетероатому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1752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89200"/>
                <a:gridCol w="2489200"/>
                <a:gridCol w="24892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Вміст </a:t>
                      </a:r>
                      <a:r>
                        <a:rPr lang="uk-UA" dirty="0" err="1" smtClean="0"/>
                        <a:t>гетероатому</a:t>
                      </a:r>
                      <a:r>
                        <a:rPr lang="uk-UA" dirty="0" smtClean="0"/>
                        <a:t>, 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Поріг чутливості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Етилмеркаптан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51,61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Етиламін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31,11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Етилфосфін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Припустити, при якому співвідношенні числа атомів Карбону до числа </a:t>
            </a:r>
            <a:r>
              <a:rPr lang="uk-UA" dirty="0" err="1" smtClean="0"/>
              <a:t>гетероатомів</a:t>
            </a:r>
            <a:r>
              <a:rPr lang="uk-UA" dirty="0" smtClean="0"/>
              <a:t> в молекулі запах буде найсильнішим;</a:t>
            </a:r>
          </a:p>
          <a:p>
            <a:r>
              <a:rPr lang="uk-UA" dirty="0" smtClean="0"/>
              <a:t>Дослідити залежність інтенсивності запаху від типу </a:t>
            </a:r>
            <a:r>
              <a:rPr lang="uk-UA" dirty="0" err="1" smtClean="0"/>
              <a:t>гетероатома</a:t>
            </a:r>
            <a:r>
              <a:rPr lang="uk-UA" dirty="0" smtClean="0"/>
              <a:t>;</a:t>
            </a:r>
          </a:p>
          <a:p>
            <a:r>
              <a:rPr lang="uk-UA" dirty="0" smtClean="0"/>
              <a:t>Розглянути на прикладах сполук, що містять Нітроген, Фосфор, </a:t>
            </a:r>
            <a:r>
              <a:rPr lang="uk-UA" dirty="0" err="1" smtClean="0"/>
              <a:t>Сульфур</a:t>
            </a:r>
            <a:r>
              <a:rPr lang="uk-UA" dirty="0" smtClean="0"/>
              <a:t>, Селен.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20762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Запах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953000" y="1371600"/>
            <a:ext cx="3657600" cy="4876800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vi-VN" sz="2800" b="1" dirty="0" smtClean="0"/>
              <a:t>За́пах</a:t>
            </a:r>
            <a:r>
              <a:rPr lang="vi-VN" sz="2800" dirty="0" smtClean="0"/>
              <a:t> — особливе відчуття присутності деяких летких речовин у повітрі, що здійснюються хімічними рецепторами нюху, що знаходяться в носовій порожнині людини або тварин.</a:t>
            </a:r>
            <a:endParaRPr lang="ru-RU" dirty="0"/>
          </a:p>
        </p:txBody>
      </p:sp>
      <p:pic>
        <p:nvPicPr>
          <p:cNvPr id="7" name="Рисунок 6" descr="file59783259_5d13e1f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057400"/>
            <a:ext cx="48006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теорії запаху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uk-UA" dirty="0" smtClean="0"/>
              <a:t>Хвильова теорія</a:t>
            </a:r>
          </a:p>
          <a:p>
            <a:r>
              <a:rPr lang="uk-UA" dirty="0" smtClean="0"/>
              <a:t>Електронна теорія</a:t>
            </a:r>
          </a:p>
          <a:p>
            <a:r>
              <a:rPr lang="uk-UA" dirty="0" smtClean="0"/>
              <a:t>Резонансна теорія</a:t>
            </a:r>
          </a:p>
          <a:p>
            <a:r>
              <a:rPr lang="uk-UA" dirty="0" smtClean="0"/>
              <a:t>Вібраційна теорія</a:t>
            </a:r>
          </a:p>
          <a:p>
            <a:r>
              <a:rPr lang="uk-UA" dirty="0" smtClean="0"/>
              <a:t>Електромагнітна теорія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Адсорбційна теорія</a:t>
            </a:r>
          </a:p>
          <a:p>
            <a:r>
              <a:rPr lang="uk-UA" dirty="0" smtClean="0"/>
              <a:t>Геометрична теорія</a:t>
            </a:r>
          </a:p>
          <a:p>
            <a:r>
              <a:rPr lang="uk-UA" dirty="0" smtClean="0"/>
              <a:t>Біохімічна теорія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uk-UA" dirty="0" smtClean="0"/>
              <a:t>Фізичні теорії нюху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Хімічні теорії нюху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Умови сприйняття запаху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Молекулярна маса речовини не менше 17 і не більше 300;</a:t>
            </a:r>
          </a:p>
          <a:p>
            <a:r>
              <a:rPr lang="uk-UA" dirty="0" smtClean="0"/>
              <a:t>Речовина повинна мати ненасичені молекулярні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Речовина повинна мати атомні групи;</a:t>
            </a:r>
          </a:p>
          <a:p>
            <a:r>
              <a:rPr lang="uk-UA" dirty="0" smtClean="0"/>
              <a:t>Речовина повинна відрізнятись </a:t>
            </a:r>
            <a:r>
              <a:rPr lang="uk-UA" dirty="0" err="1" smtClean="0"/>
              <a:t>жиро-</a:t>
            </a:r>
            <a:r>
              <a:rPr lang="uk-UA" dirty="0" smtClean="0"/>
              <a:t> та </a:t>
            </a:r>
            <a:r>
              <a:rPr lang="uk-UA" dirty="0" err="1" smtClean="0"/>
              <a:t>водорозчинністю</a:t>
            </a:r>
            <a:r>
              <a:rPr lang="uk-UA" dirty="0" smtClean="0"/>
              <a:t>;</a:t>
            </a:r>
          </a:p>
          <a:p>
            <a:r>
              <a:rPr lang="uk-UA" dirty="0" smtClean="0"/>
              <a:t>Речовина повинна відрізнятись помірною швидкістю дифузії;</a:t>
            </a:r>
          </a:p>
          <a:p>
            <a:r>
              <a:rPr lang="uk-UA" dirty="0" smtClean="0"/>
              <a:t>Речовина повинна відрізнятись леткістю за звичайних умов;</a:t>
            </a:r>
          </a:p>
          <a:p>
            <a:r>
              <a:rPr lang="uk-UA" dirty="0" smtClean="0"/>
              <a:t>Речовина повинна мати електричний заряд.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7467600" cy="319659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Моделювання залежності:</a:t>
            </a:r>
            <a:br>
              <a:rPr lang="uk-UA" sz="3600" dirty="0" smtClean="0"/>
            </a:br>
            <a:r>
              <a:rPr lang="uk-UA" sz="3600" dirty="0" smtClean="0"/>
              <a:t> сила запаху – будова речовини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Сульфуровмісні</a:t>
            </a:r>
            <a:r>
              <a:rPr lang="uk-UA" dirty="0" smtClean="0"/>
              <a:t> сполуки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84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09800"/>
                <a:gridCol w="15240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Вміст</a:t>
                      </a:r>
                      <a:r>
                        <a:rPr lang="ru-RU" baseline="0" dirty="0" smtClean="0"/>
                        <a:t> , </a:t>
                      </a:r>
                      <a:r>
                        <a:rPr lang="uk-UA" baseline="0" dirty="0" smtClean="0"/>
                        <a:t>%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Поріг чутливості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Метилмеркаптан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 – 25</a:t>
                      </a:r>
                    </a:p>
                    <a:p>
                      <a:r>
                        <a:rPr lang="en-US" dirty="0" smtClean="0"/>
                        <a:t>S</a:t>
                      </a:r>
                      <a:r>
                        <a:rPr lang="en-US" baseline="0" dirty="0" smtClean="0"/>
                        <a:t> – 66,67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Етилмеркаптан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r>
                        <a:rPr lang="ru-RU" baseline="-25000" dirty="0" smtClean="0"/>
                        <a:t>2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38,7</a:t>
                      </a:r>
                    </a:p>
                    <a:p>
                      <a:r>
                        <a:rPr lang="en-US" dirty="0" smtClean="0"/>
                        <a:t>S – 51,61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Пропант</a:t>
                      </a:r>
                      <a:r>
                        <a:rPr lang="uk-UA" dirty="0" smtClean="0"/>
                        <a:t>і</a:t>
                      </a:r>
                      <a:r>
                        <a:rPr lang="ru-RU" dirty="0" err="1" smtClean="0"/>
                        <a:t>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7</a:t>
                      </a:r>
                      <a:r>
                        <a:rPr lang="en-US" dirty="0" smtClean="0"/>
                        <a:t>SH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47,37</a:t>
                      </a:r>
                    </a:p>
                    <a:p>
                      <a:r>
                        <a:rPr lang="en-US" dirty="0" smtClean="0"/>
                        <a:t>S – 44,74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Тіолоцтова</a:t>
                      </a:r>
                      <a:r>
                        <a:rPr lang="uk-UA" baseline="0" dirty="0" smtClean="0"/>
                        <a:t> кислота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CH₃C(O)SH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31,58</a:t>
                      </a:r>
                    </a:p>
                    <a:p>
                      <a:r>
                        <a:rPr lang="en-US" dirty="0" smtClean="0"/>
                        <a:t>S – 42,1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Тіофенол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</a:t>
                      </a:r>
                      <a:r>
                        <a:rPr lang="uk-UA" baseline="-25000" dirty="0" smtClean="0"/>
                        <a:t>6</a:t>
                      </a:r>
                      <a:r>
                        <a:rPr lang="en-US" dirty="0" smtClean="0"/>
                        <a:t>H</a:t>
                      </a:r>
                      <a:r>
                        <a:rPr lang="uk-UA" baseline="-25000" dirty="0" smtClean="0"/>
                        <a:t>6</a:t>
                      </a:r>
                      <a:r>
                        <a:rPr lang="en-US" dirty="0" smtClean="0"/>
                        <a:t>S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65,45</a:t>
                      </a:r>
                    </a:p>
                    <a:p>
                      <a:r>
                        <a:rPr lang="en-US" dirty="0" smtClean="0"/>
                        <a:t>S – 29,1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Нітрогеновмісні</a:t>
            </a:r>
            <a:r>
              <a:rPr lang="uk-UA" dirty="0" smtClean="0"/>
              <a:t> сполуки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840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Вміст</a:t>
                      </a:r>
                      <a:r>
                        <a:rPr lang="ru-RU" baseline="0" dirty="0" smtClean="0"/>
                        <a:t> , </a:t>
                      </a:r>
                      <a:r>
                        <a:rPr lang="uk-UA" baseline="0" dirty="0" smtClean="0"/>
                        <a:t>%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Поріг чутливості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Піридин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N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75,95</a:t>
                      </a:r>
                    </a:p>
                    <a:p>
                      <a:r>
                        <a:rPr lang="en-US" dirty="0" smtClean="0"/>
                        <a:t>N – 17,72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Кадаверин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(CH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2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58,8</a:t>
                      </a:r>
                    </a:p>
                    <a:p>
                      <a:r>
                        <a:rPr lang="en-US" dirty="0" smtClean="0"/>
                        <a:t>N – 27,45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Путресцин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N(CH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)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2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54,5</a:t>
                      </a:r>
                    </a:p>
                    <a:p>
                      <a:r>
                        <a:rPr lang="en-US" dirty="0" smtClean="0"/>
                        <a:t>N – 31,8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Індол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8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7</a:t>
                      </a:r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82,05</a:t>
                      </a:r>
                    </a:p>
                    <a:p>
                      <a:r>
                        <a:rPr lang="en-US" dirty="0" smtClean="0"/>
                        <a:t>N – 11,97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Етиламін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 – 53,33</a:t>
                      </a:r>
                    </a:p>
                    <a:p>
                      <a:r>
                        <a:rPr lang="en-US" dirty="0" smtClean="0"/>
                        <a:t>N – 31,11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Фосфоровмісні сполуки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302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Формула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Вміст</a:t>
                      </a:r>
                      <a:r>
                        <a:rPr lang="ru-RU" baseline="0" dirty="0" smtClean="0"/>
                        <a:t> , </a:t>
                      </a:r>
                      <a:r>
                        <a:rPr lang="uk-UA" baseline="0" dirty="0" smtClean="0"/>
                        <a:t>%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Поріг чутливості</a:t>
                      </a:r>
                      <a:endParaRPr lang="ru-RU" dirty="0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Метилфосфін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PH</a:t>
                      </a:r>
                      <a:r>
                        <a:rPr lang="en-US" baseline="-25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0" dirty="0" smtClean="0"/>
                        <a:t> – 25</a:t>
                      </a:r>
                    </a:p>
                    <a:p>
                      <a:r>
                        <a:rPr lang="en-US" baseline="0" dirty="0" smtClean="0"/>
                        <a:t>P – 64,58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Етилфосфін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PH</a:t>
                      </a:r>
                      <a:r>
                        <a:rPr lang="en-US" baseline="-25000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0" dirty="0" smtClean="0"/>
                        <a:t> – 38,71</a:t>
                      </a:r>
                    </a:p>
                    <a:p>
                      <a:r>
                        <a:rPr lang="en-US" baseline="0" dirty="0" smtClean="0"/>
                        <a:t>P </a:t>
                      </a:r>
                      <a:r>
                        <a:rPr lang="uk-UA" baseline="0" dirty="0" smtClean="0"/>
                        <a:t>– 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Фосфорин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5</a:t>
                      </a:r>
                      <a:r>
                        <a:rPr lang="en-US" dirty="0" smtClean="0"/>
                        <a:t>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r>
                        <a:rPr lang="en-US" baseline="0" dirty="0" smtClean="0"/>
                        <a:t> – </a:t>
                      </a:r>
                      <a:r>
                        <a:rPr lang="uk-UA" baseline="0" dirty="0" smtClean="0"/>
                        <a:t>62,5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P </a:t>
                      </a:r>
                      <a:r>
                        <a:rPr lang="uk-UA" baseline="0" dirty="0" smtClean="0"/>
                        <a:t>– 32,29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297</TotalTime>
  <Words>343</Words>
  <Application>Microsoft Office PowerPoint</Application>
  <PresentationFormat>Экран (4:3)</PresentationFormat>
  <Paragraphs>116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“Щось велике в лісі здохло…” </vt:lpstr>
      <vt:lpstr>Завдання:</vt:lpstr>
      <vt:lpstr>Запах</vt:lpstr>
      <vt:lpstr>Основні теорії запаху</vt:lpstr>
      <vt:lpstr>Умови сприйняття запаху</vt:lpstr>
      <vt:lpstr>Моделювання залежності:  сила запаху – будова речовини</vt:lpstr>
      <vt:lpstr>Сульфуровмісні сполуки</vt:lpstr>
      <vt:lpstr>Нітрогеновмісні сполуки</vt:lpstr>
      <vt:lpstr>Фосфоровмісні сполуки</vt:lpstr>
      <vt:lpstr>Селеновмісні сполуки</vt:lpstr>
      <vt:lpstr>Залежність інтенсивності запаху від природи гетероатому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“Щось велике в лісі здохло…” Як правило, органічні сполуки, що містять гетероатоми, мають неприємний запах. Припустіть, при якому співвідношенні числа атомів Карбону до числа гетероатомів в молекулі запах буде найсильнішим? Як інтенсивність запаху залежить від типу гетероатома? Розгляньте на прикладах сполук, що містять Нітроген, Фосфор, Сульфур, Селен.</dc:title>
  <dc:creator>ТАНЯ</dc:creator>
  <cp:lastModifiedBy>Аня</cp:lastModifiedBy>
  <cp:revision>29</cp:revision>
  <dcterms:created xsi:type="dcterms:W3CDTF">2013-10-09T16:08:31Z</dcterms:created>
  <dcterms:modified xsi:type="dcterms:W3CDTF">2014-06-08T16:24:35Z</dcterms:modified>
</cp:coreProperties>
</file>