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57" r:id="rId4"/>
    <p:sldId id="258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ADA3EB-6A99-4DD1-809A-0D12FCEAF12A}" type="datetimeFigureOut">
              <a:rPr lang="uk-UA" smtClean="0"/>
              <a:t>02.06.2014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70592B7-1EC3-49A3-B82F-F3BD18F135E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924944"/>
            <a:ext cx="6400800" cy="685800"/>
          </a:xfrm>
        </p:spPr>
        <p:txBody>
          <a:bodyPr>
            <a:normAutofit fontScale="90000"/>
          </a:bodyPr>
          <a:lstStyle/>
          <a:p>
            <a:r>
              <a:rPr lang="uk-UA" dirty="0"/>
              <a:t>Тепловий і сонячний удар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uk-UA" dirty="0" smtClean="0"/>
              <a:t> 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077072"/>
            <a:ext cx="3396154" cy="20086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2435721" cy="2435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5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7772400" cy="223224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Тепловий і сонячний удар - це патологічні стани, що супроводжуються сильним головним болем, </a:t>
            </a:r>
            <a:r>
              <a:rPr lang="uk-UA" dirty="0" err="1"/>
              <a:t>головокружінням</a:t>
            </a:r>
            <a:r>
              <a:rPr lang="uk-UA" dirty="0"/>
              <a:t>, загальною слабкістю, зблідненням, сповільненням рухів. В такому стані є можлива нудота, блювання, короткочасна втрата свідомості, підвищення температури тіла до +40-+41°С. При подальшому впливі високої температури шкіра обличчя й губ синіє, посилюється задишка.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45433"/>
            <a:ext cx="3960440" cy="2691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88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Пульс стає слабким і може зовсім зникнути. З'являється занепокоєння, марення, галюцинації та судороги. Якщо у людини з'явились ознаки перегрівання, необхідно одразу ж викликати лікаря. Людину, що отримала тепловий чи сонячний удар, потрібно покласти у прохолодне місце, підійняти її голову, розстебнути одяг. Для збільшення тепловіддачі на лоб покласти холодний компрес і змочити одяг водою. Якщо людина не знепритомніла, корисно дати їй міцний холодний чай, холодну воду. У випадку зупинки дихання і серцевої діяльності необхідно до прибуття лікаря почати зовнішній масаж серця і штучну вентиляцію легень.</a:t>
            </a:r>
          </a:p>
          <a:p>
            <a:endParaRPr lang="uk-UA" dirty="0"/>
          </a:p>
          <a:p>
            <a:r>
              <a:rPr lang="uk-UA" dirty="0"/>
              <a:t>Для запобігання перегріванню на сонці голову слід прикривати світлим головним убором, що добре відбиває сонячні промені.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538689"/>
            <a:ext cx="2622012" cy="191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2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5293216" cy="5274912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Значне перегрівання організму, що виникає в тих випадках, коли порушується тепловий баланс і віддача теплоти, яка надходить ззовні, і тієї, яка утворюється в організмі, з певних причин утруднена. Перегріванню сприяє підвищена температура повітря, його значна вологість, одяг, виготовлений із прогумованих і брезентових тканин, надмірне фізичне навантаження, нестача води для пиття.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76672"/>
            <a:ext cx="2808312" cy="21093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37382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7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Сонячний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удар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є </a:t>
            </a:r>
            <a:r>
              <a:rPr lang="ru-RU" dirty="0" err="1"/>
              <a:t>різновид</a:t>
            </a:r>
            <a:r>
              <a:rPr lang="ru-RU" dirty="0"/>
              <a:t> теплового.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в тому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з </a:t>
            </a:r>
            <a:r>
              <a:rPr lang="ru-RU" dirty="0" err="1"/>
              <a:t>непокритою</a:t>
            </a:r>
            <a:r>
              <a:rPr lang="ru-RU" dirty="0"/>
              <a:t> головою </a:t>
            </a:r>
            <a:r>
              <a:rPr lang="ru-RU" dirty="0" err="1"/>
              <a:t>тривалий</a:t>
            </a:r>
            <a:r>
              <a:rPr lang="ru-RU" dirty="0"/>
              <a:t> час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прямим </a:t>
            </a:r>
            <a:r>
              <a:rPr lang="ru-RU" dirty="0" err="1"/>
              <a:t>сонячним</a:t>
            </a:r>
            <a:r>
              <a:rPr lang="ru-RU" dirty="0"/>
              <a:t> </a:t>
            </a:r>
            <a:r>
              <a:rPr lang="ru-RU" dirty="0" err="1"/>
              <a:t>промінням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виникненню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загальне</a:t>
            </a:r>
            <a:r>
              <a:rPr lang="ru-RU" dirty="0"/>
              <a:t> </a:t>
            </a:r>
            <a:r>
              <a:rPr lang="ru-RU" dirty="0" err="1"/>
              <a:t>перегрівання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20721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183880" cy="1051560"/>
          </a:xfrm>
        </p:spPr>
        <p:txBody>
          <a:bodyPr/>
          <a:lstStyle/>
          <a:p>
            <a:r>
              <a:rPr lang="uk-UA" dirty="0" smtClean="0"/>
              <a:t>        Симптоми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183880" cy="4187952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Погіршення самопочуття, слабкість, розбитість. Відчуття сильного жару. Почервоніння шкіри. Рясне виділення поту. Посилене серцебиття, задишка, пульсація і важкість у скронях. Запаморочення, головний біль, іноді блювота. Температура тіла підвищується до 38-40 °С. Частота пульсу досягає 100-120 ударів за хвилину. При подальшому зростанні температури до 40-41°С пульс збільшується до 140-160 ударів за хвилину, зростає збудження, рухове занепокоєння, зменшується пітливість, що вказує на зрив пристосувальних реакцій.</a:t>
            </a:r>
          </a:p>
          <a:p>
            <a:endParaRPr lang="uk-UA" dirty="0"/>
          </a:p>
          <a:p>
            <a:r>
              <a:rPr lang="uk-UA" dirty="0"/>
              <a:t>У важких випадках теплового удару можливі затьмарення свідомості, аж до повної втрати, судоми різних груп м'язів, порушення дихання і кровообігу. Можуть бути галюцинації, марення. Шкіра суха, гаряча, язик теж сухий, пульс слабкий, аритмічний. Дихання стає поверхневим і нечастим.</a:t>
            </a:r>
          </a:p>
        </p:txBody>
      </p:sp>
    </p:spTree>
    <p:extLst>
      <p:ext uri="{BB962C8B-B14F-4D97-AF65-F5344CB8AC3E}">
        <p14:creationId xmlns:p14="http://schemas.microsoft.com/office/powerpoint/2010/main" val="340215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3388491" cy="32403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156" y="3789040"/>
            <a:ext cx="2813895" cy="21802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892" y="1772816"/>
            <a:ext cx="4581563" cy="305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81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/>
              <a:t>Профілактика і перша допомога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808"/>
            <a:ext cx="8280920" cy="4536504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теплового і </a:t>
            </a:r>
            <a:r>
              <a:rPr lang="ru-RU" dirty="0" err="1"/>
              <a:t>сонячного</a:t>
            </a:r>
            <a:r>
              <a:rPr lang="ru-RU" dirty="0"/>
              <a:t> удару, не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перегріватись</a:t>
            </a:r>
            <a:r>
              <a:rPr lang="ru-RU" dirty="0"/>
              <a:t>, не </a:t>
            </a:r>
            <a:r>
              <a:rPr lang="ru-RU" dirty="0" err="1"/>
              <a:t>витрачати</a:t>
            </a:r>
            <a:r>
              <a:rPr lang="ru-RU" dirty="0"/>
              <a:t> води і солей з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влітку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убір</a:t>
            </a:r>
            <a:r>
              <a:rPr lang="ru-RU" dirty="0"/>
              <a:t>,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білого</a:t>
            </a:r>
            <a:r>
              <a:rPr lang="ru-RU" dirty="0"/>
              <a:t> </a:t>
            </a:r>
            <a:r>
              <a:rPr lang="ru-RU" dirty="0" err="1"/>
              <a:t>кольору</a:t>
            </a:r>
            <a:r>
              <a:rPr lang="ru-RU" dirty="0"/>
              <a:t>. У </a:t>
            </a:r>
            <a:r>
              <a:rPr lang="ru-RU" dirty="0" err="1"/>
              <a:t>спекотну</a:t>
            </a:r>
            <a:r>
              <a:rPr lang="ru-RU" dirty="0"/>
              <a:t> погоду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збільшувати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води, не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їсти</a:t>
            </a:r>
            <a:r>
              <a:rPr lang="ru-RU" dirty="0"/>
              <a:t> </a:t>
            </a:r>
            <a:r>
              <a:rPr lang="ru-RU" dirty="0" err="1"/>
              <a:t>жирну</a:t>
            </a:r>
            <a:r>
              <a:rPr lang="ru-RU" dirty="0"/>
              <a:t>, </a:t>
            </a:r>
            <a:r>
              <a:rPr lang="ru-RU" dirty="0" err="1"/>
              <a:t>висококалорійну</a:t>
            </a:r>
            <a:r>
              <a:rPr lang="ru-RU" dirty="0"/>
              <a:t> </a:t>
            </a:r>
            <a:r>
              <a:rPr lang="ru-RU" dirty="0" err="1"/>
              <a:t>їжу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при тепловому </a:t>
            </a:r>
            <a:r>
              <a:rPr lang="ru-RU" dirty="0" err="1"/>
              <a:t>ударі</a:t>
            </a:r>
            <a:r>
              <a:rPr lang="ru-RU" dirty="0"/>
              <a:t> не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своєчасної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Смерть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і </a:t>
            </a:r>
            <a:r>
              <a:rPr lang="ru-RU" dirty="0" err="1"/>
              <a:t>кровообігу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Якщо</a:t>
            </a:r>
            <a:r>
              <a:rPr lang="ru-RU" dirty="0"/>
              <a:t> при тепловому </a:t>
            </a:r>
            <a:r>
              <a:rPr lang="ru-RU" dirty="0" err="1"/>
              <a:t>ударі</a:t>
            </a:r>
            <a:r>
              <a:rPr lang="ru-RU" dirty="0"/>
              <a:t> не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своєчасної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Смерть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і </a:t>
            </a:r>
            <a:r>
              <a:rPr lang="ru-RU" dirty="0" err="1"/>
              <a:t>кровообігу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перенести </a:t>
            </a:r>
            <a:r>
              <a:rPr lang="ru-RU" dirty="0" err="1"/>
              <a:t>потерпілого</a:t>
            </a:r>
            <a:r>
              <a:rPr lang="ru-RU" dirty="0"/>
              <a:t> в </a:t>
            </a:r>
            <a:r>
              <a:rPr lang="ru-RU" dirty="0" err="1"/>
              <a:t>прохолодне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покласти</a:t>
            </a:r>
            <a:r>
              <a:rPr lang="ru-RU" dirty="0"/>
              <a:t> на спину, </a:t>
            </a:r>
            <a:r>
              <a:rPr lang="ru-RU" dirty="0" err="1"/>
              <a:t>піднявши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ноги, </a:t>
            </a:r>
            <a:r>
              <a:rPr lang="ru-RU" dirty="0" err="1"/>
              <a:t>зняти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розстебнути</a:t>
            </a:r>
            <a:r>
              <a:rPr lang="ru-RU" dirty="0"/>
              <a:t> </a:t>
            </a:r>
            <a:r>
              <a:rPr lang="ru-RU" dirty="0" err="1"/>
              <a:t>одяг</a:t>
            </a:r>
            <a:r>
              <a:rPr lang="ru-RU" dirty="0"/>
              <a:t>. </a:t>
            </a:r>
            <a:r>
              <a:rPr lang="ru-RU" dirty="0" err="1"/>
              <a:t>Змочити</a:t>
            </a:r>
            <a:r>
              <a:rPr lang="ru-RU" dirty="0"/>
              <a:t> голову холодною водою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змочений</a:t>
            </a:r>
            <a:r>
              <a:rPr lang="ru-RU" dirty="0"/>
              <a:t> холодною водою рушник, </a:t>
            </a:r>
            <a:r>
              <a:rPr lang="ru-RU" dirty="0" err="1"/>
              <a:t>холодні</a:t>
            </a:r>
            <a:r>
              <a:rPr lang="ru-RU" dirty="0"/>
              <a:t> примочки на лоб, </a:t>
            </a:r>
            <a:r>
              <a:rPr lang="ru-RU" dirty="0" err="1"/>
              <a:t>тім'яну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r>
              <a:rPr lang="ru-RU" dirty="0"/>
              <a:t>, </a:t>
            </a:r>
            <a:r>
              <a:rPr lang="ru-RU" dirty="0" err="1"/>
              <a:t>потилицю</a:t>
            </a:r>
            <a:r>
              <a:rPr lang="ru-RU" dirty="0"/>
              <a:t>, на </a:t>
            </a:r>
            <a:r>
              <a:rPr lang="ru-RU" dirty="0" err="1"/>
              <a:t>пахові</a:t>
            </a:r>
            <a:r>
              <a:rPr lang="ru-RU" dirty="0"/>
              <a:t>, </a:t>
            </a:r>
            <a:r>
              <a:rPr lang="ru-RU" dirty="0" err="1"/>
              <a:t>підключичні</a:t>
            </a:r>
            <a:r>
              <a:rPr lang="ru-RU" dirty="0"/>
              <a:t>, </a:t>
            </a:r>
            <a:r>
              <a:rPr lang="ru-RU" dirty="0" err="1"/>
              <a:t>підколінні</a:t>
            </a:r>
            <a:r>
              <a:rPr lang="ru-RU" dirty="0"/>
              <a:t>, </a:t>
            </a:r>
            <a:r>
              <a:rPr lang="ru-RU" dirty="0" err="1"/>
              <a:t>пахвові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де </a:t>
            </a:r>
            <a:r>
              <a:rPr lang="ru-RU" dirty="0" err="1"/>
              <a:t>зосереджено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кровоносних</a:t>
            </a:r>
            <a:r>
              <a:rPr lang="ru-RU" dirty="0"/>
              <a:t> </a:t>
            </a:r>
            <a:r>
              <a:rPr lang="ru-RU" dirty="0" err="1"/>
              <a:t>судин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вологе</a:t>
            </a:r>
            <a:r>
              <a:rPr lang="ru-RU" dirty="0"/>
              <a:t> </a:t>
            </a:r>
            <a:r>
              <a:rPr lang="ru-RU" dirty="0" err="1"/>
              <a:t>обгортання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протерти</a:t>
            </a:r>
            <a:r>
              <a:rPr lang="ru-RU" dirty="0"/>
              <a:t> </a:t>
            </a:r>
            <a:r>
              <a:rPr lang="ru-RU" dirty="0" err="1"/>
              <a:t>тіло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</a:t>
            </a:r>
            <a:r>
              <a:rPr lang="ru-RU" dirty="0" err="1"/>
              <a:t>шматочком</a:t>
            </a:r>
            <a:r>
              <a:rPr lang="ru-RU" dirty="0"/>
              <a:t> </a:t>
            </a:r>
            <a:r>
              <a:rPr lang="ru-RU" dirty="0" err="1"/>
              <a:t>льоду</a:t>
            </a:r>
            <a:r>
              <a:rPr lang="ru-RU" dirty="0"/>
              <a:t>, </a:t>
            </a:r>
            <a:r>
              <a:rPr lang="ru-RU" dirty="0" err="1"/>
              <a:t>облити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прохолодною</a:t>
            </a:r>
            <a:r>
              <a:rPr lang="ru-RU" dirty="0"/>
              <a:t> водою, але </a:t>
            </a:r>
            <a:r>
              <a:rPr lang="ru-RU" dirty="0" err="1"/>
              <a:t>обережно</a:t>
            </a:r>
            <a:r>
              <a:rPr lang="ru-RU" dirty="0"/>
              <a:t> і не </a:t>
            </a:r>
            <a:r>
              <a:rPr lang="ru-RU" dirty="0" err="1"/>
              <a:t>довго</a:t>
            </a:r>
            <a:r>
              <a:rPr lang="ru-RU" dirty="0"/>
              <a:t>. Температура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не повинна бути </a:t>
            </a:r>
            <a:r>
              <a:rPr lang="ru-RU" dirty="0" err="1"/>
              <a:t>нижча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38 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87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Якщо людина не втратила свідомість, їй потрібно дати міцного холодного чаю або холодної підсоленої води (1/2 чайної ложки солі на 0,5 л води).</a:t>
            </a:r>
          </a:p>
          <a:p>
            <a:endParaRPr lang="uk-UA" dirty="0"/>
          </a:p>
          <a:p>
            <a:r>
              <a:rPr lang="uk-UA" dirty="0"/>
              <a:t>У важких випадках слід одразу зважити на характер дихання потерпілого, перевірити, чи не порушена у нього прохідність дихальних шляхів. Виявивши, що язик запав, а в роті є блювотні маси, повернути голову потерпілого на бік і очистити порожнину рота бинтом або носовою хустинкою, накрученою на палець.</a:t>
            </a:r>
          </a:p>
          <a:p>
            <a:endParaRPr lang="uk-UA" dirty="0"/>
          </a:p>
          <a:p>
            <a:r>
              <a:rPr lang="uk-UA" dirty="0"/>
              <a:t>Якщо дихання слабке або його немає взагалі, терміново почати робити штучне дихання методом «рот у рот» або «рот у ніс» до появи самостійного глибокого дихання. Якщо ж при цьому не відчувається пульс, а зіниці розширені і не реагують на світло, слід провести весь комплекс реанімації—штучне дихання і непрямий масаж серця.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943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</TotalTime>
  <Words>749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Тепловий і сонячний удар</vt:lpstr>
      <vt:lpstr>  </vt:lpstr>
      <vt:lpstr>  </vt:lpstr>
      <vt:lpstr> </vt:lpstr>
      <vt:lpstr> </vt:lpstr>
      <vt:lpstr>        Симптоми</vt:lpstr>
      <vt:lpstr> </vt:lpstr>
      <vt:lpstr>Профілактика і перша допомога</vt:lpstr>
      <vt:lpstr>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Тепловий і сонячний удар</dc:title>
  <dc:creator>Angela</dc:creator>
  <cp:lastModifiedBy>Angela</cp:lastModifiedBy>
  <cp:revision>3</cp:revision>
  <dcterms:created xsi:type="dcterms:W3CDTF">2014-05-20T08:43:24Z</dcterms:created>
  <dcterms:modified xsi:type="dcterms:W3CDTF">2014-06-02T13:48:21Z</dcterms:modified>
</cp:coreProperties>
</file>