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6" r:id="rId9"/>
    <p:sldId id="265" r:id="rId10"/>
    <p:sldId id="264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88640"/>
            <a:ext cx="6118448" cy="633670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ru-RU" sz="4800" cap="none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Біорізноманіття</a:t>
            </a:r>
            <a:r>
              <a:rPr lang="ru-RU" sz="4800" cap="non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uk-UA" sz="4800" cap="non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Збереження </a:t>
            </a:r>
            <a:r>
              <a:rPr lang="uk-UA" sz="4800" cap="none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біорізноманіття</a:t>
            </a:r>
            <a:r>
              <a:rPr lang="uk-UA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800" spc="50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800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</a:t>
            </a:r>
            <a:r>
              <a:rPr lang="uk-UA" sz="2400" spc="50" dirty="0" err="1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Чурілін</a:t>
            </a:r>
            <a:r>
              <a:rPr lang="uk-UA" sz="2400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Д.</a:t>
            </a:r>
            <a:endParaRPr lang="ru-RU" sz="4800" b="1" spc="5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://www.naturalist.if.ua/wp-content/Papua-coral-reef-http_environment_nationalgeographic_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7072"/>
            <a:ext cx="6408712" cy="2981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5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/>
              <a:t>Що</a:t>
            </a:r>
            <a:r>
              <a:rPr lang="ru-RU" sz="3600" b="1" dirty="0"/>
              <a:t> </a:t>
            </a:r>
            <a:r>
              <a:rPr lang="ru-RU" sz="3600" b="1" dirty="0" err="1"/>
              <a:t>можна</a:t>
            </a:r>
            <a:r>
              <a:rPr lang="ru-RU" sz="3600" b="1" dirty="0"/>
              <a:t> </a:t>
            </a:r>
            <a:r>
              <a:rPr lang="ru-RU" sz="3600" b="1" dirty="0" err="1"/>
              <a:t>зробити</a:t>
            </a:r>
            <a:r>
              <a:rPr lang="ru-RU" sz="3600" b="1" dirty="0"/>
              <a:t> для </a:t>
            </a:r>
            <a:r>
              <a:rPr lang="ru-RU" sz="3600" b="1" dirty="0" err="1"/>
              <a:t>збереження</a:t>
            </a:r>
            <a:r>
              <a:rPr lang="ru-RU" sz="3600" b="1" dirty="0"/>
              <a:t> </a:t>
            </a:r>
            <a:r>
              <a:rPr lang="ru-RU" sz="3600" b="1" dirty="0" err="1"/>
              <a:t>біорізноманіття</a:t>
            </a:r>
            <a:r>
              <a:rPr lang="ru-RU" sz="3600" b="1" dirty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4405743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23528" y="1340768"/>
            <a:ext cx="3816424" cy="525658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 err="1">
                <a:ln/>
                <a:solidFill>
                  <a:schemeClr val="accent3"/>
                </a:solidFill>
              </a:rPr>
              <a:t>Утворення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заповідних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територій</a:t>
            </a:r>
            <a:r>
              <a:rPr lang="ru-RU" b="1" dirty="0">
                <a:ln/>
                <a:solidFill>
                  <a:schemeClr val="accent3"/>
                </a:solidFill>
              </a:rPr>
              <a:t> є </a:t>
            </a:r>
            <a:r>
              <a:rPr lang="ru-RU" b="1" dirty="0" err="1">
                <a:ln/>
                <a:solidFill>
                  <a:schemeClr val="accent3"/>
                </a:solidFill>
              </a:rPr>
              <a:t>невід’ємною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частиною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програм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збереження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біорізноманіття</a:t>
            </a:r>
            <a:r>
              <a:rPr lang="ru-RU" b="1" dirty="0">
                <a:ln/>
                <a:solidFill>
                  <a:schemeClr val="accent3"/>
                </a:solidFill>
              </a:rPr>
              <a:t>, але самих </a:t>
            </a:r>
            <a:r>
              <a:rPr lang="ru-RU" b="1" dirty="0" err="1">
                <a:ln/>
                <a:solidFill>
                  <a:schemeClr val="accent3"/>
                </a:solidFill>
              </a:rPr>
              <a:t>їх</a:t>
            </a:r>
            <a:r>
              <a:rPr lang="ru-RU" b="1" dirty="0">
                <a:ln/>
                <a:solidFill>
                  <a:schemeClr val="accent3"/>
                </a:solidFill>
              </a:rPr>
              <a:t> буде </a:t>
            </a:r>
            <a:r>
              <a:rPr lang="ru-RU" b="1" dirty="0" err="1">
                <a:ln/>
                <a:solidFill>
                  <a:schemeClr val="accent3"/>
                </a:solidFill>
              </a:rPr>
              <a:t>недостатньо</a:t>
            </a:r>
            <a:r>
              <a:rPr lang="ru-RU" b="1" dirty="0">
                <a:ln/>
                <a:solidFill>
                  <a:schemeClr val="accent3"/>
                </a:solidFill>
              </a:rPr>
              <a:t> для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захисту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всього</a:t>
            </a:r>
            <a:r>
              <a:rPr lang="ru-RU" b="1" dirty="0">
                <a:ln/>
                <a:solidFill>
                  <a:schemeClr val="accent3"/>
                </a:solidFill>
              </a:rPr>
              <a:t> спектру </a:t>
            </a:r>
            <a:r>
              <a:rPr lang="ru-RU" b="1" dirty="0" err="1">
                <a:ln/>
                <a:solidFill>
                  <a:schemeClr val="accent3"/>
                </a:solidFill>
              </a:rPr>
              <a:t>біорізноманіття</a:t>
            </a:r>
            <a:r>
              <a:rPr lang="ru-RU" b="1" dirty="0">
                <a:ln/>
                <a:solidFill>
                  <a:schemeClr val="accent3"/>
                </a:solidFill>
              </a:rPr>
              <a:t> (в силу </a:t>
            </a:r>
            <a:r>
              <a:rPr lang="ru-RU" b="1" dirty="0" err="1">
                <a:ln/>
                <a:solidFill>
                  <a:schemeClr val="accent3"/>
                </a:solidFill>
              </a:rPr>
              <a:t>взаємоп’язаності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екосистем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між</a:t>
            </a:r>
            <a:r>
              <a:rPr lang="ru-RU" b="1" dirty="0">
                <a:ln/>
                <a:solidFill>
                  <a:schemeClr val="accent3"/>
                </a:solidFill>
              </a:rPr>
              <a:t> собою).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2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3456384"/>
          </a:xfrm>
          <a:solidFill>
            <a:schemeClr val="bg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rebuchet MS" panose="020B0603020202020204" pitchFamily="34" charset="0"/>
              </a:rPr>
              <a:t>Для </a:t>
            </a:r>
            <a:r>
              <a:rPr lang="ru-RU" dirty="0" err="1">
                <a:latin typeface="Trebuchet MS" panose="020B0603020202020204" pitchFamily="34" charset="0"/>
              </a:rPr>
              <a:t>збереження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біорізноманіття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турбота</a:t>
            </a:r>
            <a:r>
              <a:rPr lang="ru-RU" dirty="0">
                <a:latin typeface="Trebuchet MS" panose="020B0603020202020204" pitchFamily="34" charset="0"/>
              </a:rPr>
              <a:t> про </a:t>
            </a:r>
            <a:r>
              <a:rPr lang="ru-RU" dirty="0" err="1">
                <a:latin typeface="Trebuchet MS" panose="020B0603020202020204" pitchFamily="34" charset="0"/>
              </a:rPr>
              <a:t>нього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має</a:t>
            </a:r>
            <a:r>
              <a:rPr lang="ru-RU" dirty="0">
                <a:latin typeface="Trebuchet MS" panose="020B0603020202020204" pitchFamily="34" charset="0"/>
              </a:rPr>
              <a:t> стати </a:t>
            </a:r>
            <a:r>
              <a:rPr lang="ru-RU" dirty="0" err="1">
                <a:latin typeface="Trebuchet MS" panose="020B0603020202020204" pitchFamily="34" charset="0"/>
              </a:rPr>
              <a:t>невід’ємною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складовою</a:t>
            </a:r>
            <a:r>
              <a:rPr lang="ru-RU" dirty="0">
                <a:latin typeface="Trebuchet MS" panose="020B0603020202020204" pitchFamily="34" charset="0"/>
              </a:rPr>
              <a:t> агрокомплексу, </a:t>
            </a:r>
            <a:r>
              <a:rPr lang="ru-RU" dirty="0" err="1">
                <a:latin typeface="Trebuchet MS" panose="020B0603020202020204" pitchFamily="34" charset="0"/>
              </a:rPr>
              <a:t>рибальства</a:t>
            </a:r>
            <a:r>
              <a:rPr lang="ru-RU" dirty="0">
                <a:latin typeface="Trebuchet MS" panose="020B0603020202020204" pitchFamily="34" charset="0"/>
              </a:rPr>
              <a:t> і </a:t>
            </a:r>
            <a:r>
              <a:rPr lang="ru-RU" dirty="0" err="1">
                <a:latin typeface="Trebuchet MS" panose="020B0603020202020204" pitchFamily="34" charset="0"/>
              </a:rPr>
              <a:t>лісівництва</a:t>
            </a:r>
            <a:r>
              <a:rPr lang="ru-RU" dirty="0">
                <a:latin typeface="Trebuchet MS" panose="020B0603020202020204" pitchFamily="34" charset="0"/>
              </a:rPr>
              <a:t>. </a:t>
            </a:r>
            <a:r>
              <a:rPr lang="ru-RU" dirty="0" err="1">
                <a:latin typeface="Trebuchet MS" panose="020B0603020202020204" pitchFamily="34" charset="0"/>
              </a:rPr>
              <a:t>Ці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сектори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безпосередньо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залежні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від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біорізноманіття</a:t>
            </a:r>
            <a:r>
              <a:rPr lang="ru-RU" dirty="0">
                <a:latin typeface="Trebuchet MS" panose="020B0603020202020204" pitchFamily="34" charset="0"/>
              </a:rPr>
              <a:t> та </a:t>
            </a:r>
            <a:r>
              <a:rPr lang="ru-RU" dirty="0" err="1">
                <a:latin typeface="Trebuchet MS" panose="020B0603020202020204" pitchFamily="34" charset="0"/>
              </a:rPr>
              <a:t>безпосередньо</a:t>
            </a:r>
            <a:r>
              <a:rPr lang="ru-RU" dirty="0">
                <a:latin typeface="Trebuchet MS" panose="020B0603020202020204" pitchFamily="34" charset="0"/>
              </a:rPr>
              <a:t> на </a:t>
            </a:r>
            <a:r>
              <a:rPr lang="ru-RU" dirty="0" err="1">
                <a:latin typeface="Trebuchet MS" panose="020B0603020202020204" pitchFamily="34" charset="0"/>
              </a:rPr>
              <a:t>нього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впливають</a:t>
            </a:r>
            <a:r>
              <a:rPr lang="ru-RU" dirty="0">
                <a:latin typeface="Trebuchet MS" panose="020B0603020202020204" pitchFamily="34" charset="0"/>
              </a:rPr>
              <a:t>. </a:t>
            </a:r>
            <a:r>
              <a:rPr lang="ru-RU" dirty="0" err="1">
                <a:latin typeface="Trebuchet MS" panose="020B0603020202020204" pitchFamily="34" charset="0"/>
              </a:rPr>
              <a:t>Впровадження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пермакультурних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методів</a:t>
            </a:r>
            <a:r>
              <a:rPr lang="ru-RU" dirty="0">
                <a:latin typeface="Trebuchet MS" panose="020B0603020202020204" pitchFamily="34" charset="0"/>
              </a:rPr>
              <a:t> в </a:t>
            </a:r>
            <a:r>
              <a:rPr lang="ru-RU" dirty="0" err="1">
                <a:latin typeface="Trebuchet MS" panose="020B0603020202020204" pitchFamily="34" charset="0"/>
              </a:rPr>
              <a:t>сільське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господарство</a:t>
            </a:r>
            <a:r>
              <a:rPr lang="ru-RU" dirty="0">
                <a:latin typeface="Trebuchet MS" panose="020B0603020202020204" pitchFamily="34" charset="0"/>
              </a:rPr>
              <a:t> та </a:t>
            </a:r>
            <a:r>
              <a:rPr lang="ru-RU" dirty="0" err="1">
                <a:latin typeface="Trebuchet MS" panose="020B0603020202020204" pitchFamily="34" charset="0"/>
              </a:rPr>
              <a:t>лісівництво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допоможе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здобувати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продукти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харчування</a:t>
            </a:r>
            <a:r>
              <a:rPr lang="ru-RU" dirty="0">
                <a:latin typeface="Trebuchet MS" panose="020B0603020202020204" pitchFamily="34" charset="0"/>
              </a:rPr>
              <a:t> з </a:t>
            </a:r>
            <a:r>
              <a:rPr lang="ru-RU" dirty="0" err="1">
                <a:latin typeface="Trebuchet MS" panose="020B0603020202020204" pitchFamily="34" charset="0"/>
              </a:rPr>
              <a:t>мінімальною</a:t>
            </a:r>
            <a:r>
              <a:rPr lang="ru-RU" dirty="0">
                <a:latin typeface="Trebuchet MS" panose="020B0603020202020204" pitchFamily="34" charset="0"/>
              </a:rPr>
              <a:t> шкодою для </a:t>
            </a:r>
            <a:r>
              <a:rPr lang="ru-RU" dirty="0" err="1">
                <a:latin typeface="Trebuchet MS" panose="020B0603020202020204" pitchFamily="34" charset="0"/>
              </a:rPr>
              <a:t>екосистем</a:t>
            </a:r>
            <a:r>
              <a:rPr lang="ru-RU" dirty="0">
                <a:latin typeface="Trebuchet MS" panose="020B0603020202020204" pitchFamily="34" charset="0"/>
              </a:rPr>
              <a:t>.</a:t>
            </a: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717032"/>
            <a:ext cx="7117687" cy="3132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692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412776"/>
            <a:ext cx="4163503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427984" y="260648"/>
            <a:ext cx="4334200" cy="60486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інстанції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рівнях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істотне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охорони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біорізноманіття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здобуття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благ з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екосистем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мусить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вгамувати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апетити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капіталістів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натомість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зберегти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екосистеми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задля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виживання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корінного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31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708"/>
          </a:xfr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47864" y="188640"/>
            <a:ext cx="5328592" cy="64807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 err="1"/>
              <a:t>Інформування</a:t>
            </a:r>
            <a:r>
              <a:rPr lang="ru-RU" sz="2800" b="1" dirty="0"/>
              <a:t> </a:t>
            </a:r>
            <a:r>
              <a:rPr lang="ru-RU" sz="2800" b="1" dirty="0" err="1"/>
              <a:t>всього</a:t>
            </a:r>
            <a:r>
              <a:rPr lang="ru-RU" sz="2800" b="1" dirty="0"/>
              <a:t> </a:t>
            </a:r>
            <a:r>
              <a:rPr lang="ru-RU" sz="2800" b="1" dirty="0" err="1"/>
              <a:t>суспільства</a:t>
            </a:r>
            <a:r>
              <a:rPr lang="ru-RU" sz="2800" b="1" dirty="0"/>
              <a:t> про </a:t>
            </a:r>
            <a:r>
              <a:rPr lang="ru-RU" sz="2800" b="1" dirty="0" err="1"/>
              <a:t>необхідність</a:t>
            </a:r>
            <a:r>
              <a:rPr lang="ru-RU" sz="2800" b="1" dirty="0"/>
              <a:t> </a:t>
            </a:r>
            <a:r>
              <a:rPr lang="ru-RU" sz="2800" b="1" dirty="0" err="1"/>
              <a:t>збереження</a:t>
            </a:r>
            <a:r>
              <a:rPr lang="ru-RU" sz="2800" b="1" dirty="0"/>
              <a:t> </a:t>
            </a:r>
            <a:r>
              <a:rPr lang="ru-RU" sz="2800" b="1" dirty="0" err="1"/>
              <a:t>біорізноманіття</a:t>
            </a:r>
            <a:r>
              <a:rPr lang="ru-RU" sz="2800" b="1" dirty="0"/>
              <a:t> та </a:t>
            </a:r>
            <a:r>
              <a:rPr lang="ru-RU" sz="2800" b="1" dirty="0" err="1"/>
              <a:t>відмова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принципу </a:t>
            </a:r>
            <a:r>
              <a:rPr lang="ru-RU" sz="2800" b="1" dirty="0" err="1"/>
              <a:t>отримання</a:t>
            </a:r>
            <a:r>
              <a:rPr lang="ru-RU" sz="2800" b="1" dirty="0"/>
              <a:t> </a:t>
            </a:r>
            <a:r>
              <a:rPr lang="ru-RU" sz="2800" b="1" dirty="0" err="1"/>
              <a:t>надприбутків</a:t>
            </a:r>
            <a:r>
              <a:rPr lang="ru-RU" sz="2800" b="1" dirty="0"/>
              <a:t> з </a:t>
            </a:r>
            <a:r>
              <a:rPr lang="ru-RU" sz="2800" b="1" dirty="0" err="1"/>
              <a:t>природних</a:t>
            </a:r>
            <a:r>
              <a:rPr lang="ru-RU" sz="2800" b="1" dirty="0"/>
              <a:t> </a:t>
            </a:r>
            <a:r>
              <a:rPr lang="ru-RU" sz="2800" b="1" dirty="0" err="1"/>
              <a:t>ресурсів</a:t>
            </a:r>
            <a:r>
              <a:rPr lang="ru-RU" sz="2800" b="1" dirty="0"/>
              <a:t> без </a:t>
            </a:r>
            <a:r>
              <a:rPr lang="ru-RU" sz="2800" b="1" dirty="0" err="1"/>
              <a:t>врахування</a:t>
            </a:r>
            <a:r>
              <a:rPr lang="ru-RU" sz="2800" b="1" dirty="0"/>
              <a:t> </a:t>
            </a:r>
            <a:r>
              <a:rPr lang="ru-RU" sz="2800" b="1" dirty="0" err="1"/>
              <a:t>довгострокових</a:t>
            </a:r>
            <a:r>
              <a:rPr lang="ru-RU" sz="2800" b="1" dirty="0"/>
              <a:t> перспектив суть </a:t>
            </a:r>
            <a:r>
              <a:rPr lang="ru-RU" sz="2800" b="1" dirty="0" err="1"/>
              <a:t>основоположними</a:t>
            </a:r>
            <a:r>
              <a:rPr lang="ru-RU" sz="2800" b="1" dirty="0"/>
              <a:t> </a:t>
            </a:r>
            <a:r>
              <a:rPr lang="ru-RU" sz="2800" b="1" dirty="0" err="1"/>
              <a:t>кроками</a:t>
            </a:r>
            <a:r>
              <a:rPr lang="ru-RU" sz="2800" b="1" dirty="0"/>
              <a:t> </a:t>
            </a:r>
            <a:r>
              <a:rPr lang="ru-RU" sz="2800" b="1" dirty="0" err="1"/>
              <a:t>збереження</a:t>
            </a:r>
            <a:r>
              <a:rPr lang="ru-RU" sz="2800" b="1" dirty="0"/>
              <a:t> </a:t>
            </a:r>
            <a:r>
              <a:rPr lang="ru-RU" sz="2800" b="1" dirty="0" err="1"/>
              <a:t>життя</a:t>
            </a:r>
            <a:r>
              <a:rPr lang="ru-RU" sz="2800" b="1" dirty="0"/>
              <a:t> на </a:t>
            </a:r>
            <a:r>
              <a:rPr lang="ru-RU" sz="2800" b="1" dirty="0" err="1"/>
              <a:t>нашій</a:t>
            </a:r>
            <a:r>
              <a:rPr lang="ru-RU" sz="2800" b="1" dirty="0"/>
              <a:t> </a:t>
            </a:r>
            <a:r>
              <a:rPr lang="ru-RU" sz="2800" b="1" dirty="0" err="1"/>
              <a:t>планеті</a:t>
            </a:r>
            <a:r>
              <a:rPr lang="ru-RU" sz="2800" b="1" dirty="0"/>
              <a:t> </a:t>
            </a:r>
            <a:r>
              <a:rPr lang="ru-RU" sz="2800" b="1" dirty="0" err="1"/>
              <a:t>вцілому</a:t>
            </a:r>
            <a:r>
              <a:rPr lang="ru-RU" sz="2800" b="1" dirty="0"/>
              <a:t>. </a:t>
            </a:r>
            <a:r>
              <a:rPr lang="ru-RU" sz="2800" b="1" dirty="0" err="1"/>
              <a:t>Відновлення</a:t>
            </a:r>
            <a:r>
              <a:rPr lang="ru-RU" sz="2800" b="1" dirty="0"/>
              <a:t> </a:t>
            </a:r>
            <a:r>
              <a:rPr lang="ru-RU" sz="2800" b="1" dirty="0" err="1"/>
              <a:t>екосистем</a:t>
            </a:r>
            <a:r>
              <a:rPr lang="ru-RU" sz="2800" b="1" dirty="0"/>
              <a:t>, </a:t>
            </a:r>
            <a:r>
              <a:rPr lang="ru-RU" sz="2800" b="1" dirty="0" err="1"/>
              <a:t>зазвичай</a:t>
            </a:r>
            <a:r>
              <a:rPr lang="ru-RU" sz="2800" b="1" dirty="0"/>
              <a:t>, </a:t>
            </a:r>
            <a:r>
              <a:rPr lang="ru-RU" sz="2800" b="1" dirty="0" err="1"/>
              <a:t>набагато</a:t>
            </a:r>
            <a:r>
              <a:rPr lang="ru-RU" sz="2800" b="1" dirty="0"/>
              <a:t> </a:t>
            </a:r>
            <a:r>
              <a:rPr lang="ru-RU" sz="2800" b="1" dirty="0" err="1"/>
              <a:t>дорожче</a:t>
            </a:r>
            <a:r>
              <a:rPr lang="ru-RU" sz="2800" b="1" dirty="0"/>
              <a:t>, </a:t>
            </a:r>
            <a:r>
              <a:rPr lang="ru-RU" sz="2800" b="1" dirty="0" err="1"/>
              <a:t>ніж</a:t>
            </a:r>
            <a:r>
              <a:rPr lang="ru-RU" sz="2800" b="1" dirty="0"/>
              <a:t> </a:t>
            </a:r>
            <a:r>
              <a:rPr lang="ru-RU" sz="2800" b="1" dirty="0" err="1"/>
              <a:t>захист</a:t>
            </a:r>
            <a:r>
              <a:rPr lang="ru-RU" sz="2800" b="1" dirty="0"/>
              <a:t> </a:t>
            </a:r>
            <a:r>
              <a:rPr lang="ru-RU" sz="2800" b="1" dirty="0" err="1"/>
              <a:t>екосистем</a:t>
            </a:r>
            <a:r>
              <a:rPr lang="ru-RU" sz="2800" b="1" dirty="0"/>
              <a:t> </a:t>
            </a:r>
            <a:r>
              <a:rPr lang="ru-RU" sz="2800" b="1" dirty="0" err="1"/>
              <a:t>близьких</a:t>
            </a:r>
            <a:r>
              <a:rPr lang="ru-RU" sz="2800" b="1" dirty="0"/>
              <a:t> до </a:t>
            </a:r>
            <a:r>
              <a:rPr lang="ru-RU" sz="2800" b="1" dirty="0" err="1"/>
              <a:t>незайманих</a:t>
            </a:r>
            <a:r>
              <a:rPr lang="ru-RU" sz="2800" b="1" dirty="0"/>
              <a:t>, але й </a:t>
            </a:r>
            <a:r>
              <a:rPr lang="ru-RU" sz="2800" b="1" dirty="0" err="1"/>
              <a:t>воно</a:t>
            </a:r>
            <a:r>
              <a:rPr lang="ru-RU" sz="2800" b="1" dirty="0"/>
              <a:t> </a:t>
            </a:r>
            <a:r>
              <a:rPr lang="ru-RU" sz="2800" b="1" dirty="0" err="1"/>
              <a:t>набуває</a:t>
            </a:r>
            <a:r>
              <a:rPr lang="ru-RU" sz="2800" b="1" dirty="0"/>
              <a:t> </a:t>
            </a:r>
            <a:r>
              <a:rPr lang="ru-RU" sz="2800" b="1" dirty="0" err="1"/>
              <a:t>дедалі</a:t>
            </a:r>
            <a:r>
              <a:rPr lang="ru-RU" sz="2800" b="1" dirty="0"/>
              <a:t> </a:t>
            </a:r>
            <a:r>
              <a:rPr lang="ru-RU" sz="2800" b="1" dirty="0" err="1"/>
              <a:t>більшої</a:t>
            </a:r>
            <a:r>
              <a:rPr lang="ru-RU" sz="2800" b="1" dirty="0"/>
              <a:t> </a:t>
            </a:r>
            <a:r>
              <a:rPr lang="ru-RU" sz="2800" b="1" dirty="0" err="1"/>
              <a:t>важливості</a:t>
            </a:r>
            <a:r>
              <a:rPr lang="ru-RU" sz="2800" b="1" dirty="0"/>
              <a:t> в силу </a:t>
            </a:r>
            <a:r>
              <a:rPr lang="ru-RU" sz="2800" b="1" dirty="0" err="1"/>
              <a:t>деградації</a:t>
            </a:r>
            <a:r>
              <a:rPr lang="ru-RU" sz="2800" b="1" dirty="0"/>
              <a:t> великого числа </a:t>
            </a:r>
            <a:r>
              <a:rPr lang="ru-RU" sz="2800" b="1" dirty="0" err="1"/>
              <a:t>територій</a:t>
            </a:r>
            <a:r>
              <a:rPr lang="ru-RU" sz="2800" b="1" dirty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0672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87208" cy="1210146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/>
              <a:t>Бережіть довкілля!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064896" cy="4884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179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468052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>
                <a:latin typeface="Gabriola" panose="04040605051002020D02" pitchFamily="82" charset="0"/>
              </a:rPr>
              <a:t>Біорізноманіття</a:t>
            </a:r>
            <a:r>
              <a:rPr lang="ru-RU" sz="3600" dirty="0">
                <a:latin typeface="Gabriola" panose="04040605051002020D02" pitchFamily="82" charset="0"/>
              </a:rPr>
              <a:t> – </a:t>
            </a:r>
            <a:r>
              <a:rPr lang="ru-RU" sz="3600" dirty="0" err="1">
                <a:latin typeface="Gabriola" panose="04040605051002020D02" pitchFamily="82" charset="0"/>
              </a:rPr>
              <a:t>це</a:t>
            </a:r>
            <a:r>
              <a:rPr lang="ru-RU" sz="3600" dirty="0">
                <a:latin typeface="Gabriola" panose="04040605051002020D02" pitchFamily="82" charset="0"/>
              </a:rPr>
              <a:t> </a:t>
            </a:r>
            <a:r>
              <a:rPr lang="ru-RU" sz="3600" dirty="0" err="1">
                <a:latin typeface="Gabriola" panose="04040605051002020D02" pitchFamily="82" charset="0"/>
              </a:rPr>
              <a:t>міра</a:t>
            </a:r>
            <a:r>
              <a:rPr lang="ru-RU" sz="3600" dirty="0">
                <a:latin typeface="Gabriola" panose="04040605051002020D02" pitchFamily="82" charset="0"/>
              </a:rPr>
              <a:t> </a:t>
            </a:r>
            <a:r>
              <a:rPr lang="ru-RU" sz="3600" dirty="0" err="1">
                <a:latin typeface="Gabriola" panose="04040605051002020D02" pitchFamily="82" charset="0"/>
              </a:rPr>
              <a:t>кількості</a:t>
            </a:r>
            <a:r>
              <a:rPr lang="ru-RU" sz="3600" dirty="0">
                <a:latin typeface="Gabriola" panose="04040605051002020D02" pitchFamily="82" charset="0"/>
              </a:rPr>
              <a:t>, </a:t>
            </a:r>
            <a:r>
              <a:rPr lang="ru-RU" sz="3600" dirty="0" err="1">
                <a:latin typeface="Gabriola" panose="04040605051002020D02" pitchFamily="82" charset="0"/>
              </a:rPr>
              <a:t>різнорідності</a:t>
            </a:r>
            <a:r>
              <a:rPr lang="ru-RU" sz="3600" dirty="0">
                <a:latin typeface="Gabriola" panose="04040605051002020D02" pitchFamily="82" charset="0"/>
              </a:rPr>
              <a:t> і </a:t>
            </a:r>
            <a:r>
              <a:rPr lang="ru-RU" sz="3600" dirty="0" err="1">
                <a:latin typeface="Gabriola" panose="04040605051002020D02" pitchFamily="82" charset="0"/>
              </a:rPr>
              <a:t>мінливості</a:t>
            </a:r>
            <a:r>
              <a:rPr lang="ru-RU" sz="3600" dirty="0">
                <a:latin typeface="Gabriola" panose="04040605051002020D02" pitchFamily="82" charset="0"/>
              </a:rPr>
              <a:t> форм </a:t>
            </a:r>
            <a:r>
              <a:rPr lang="ru-RU" sz="3600" dirty="0" err="1">
                <a:latin typeface="Gabriola" panose="04040605051002020D02" pitchFamily="82" charset="0"/>
              </a:rPr>
              <a:t>живих</a:t>
            </a:r>
            <a:r>
              <a:rPr lang="ru-RU" sz="3600" dirty="0">
                <a:latin typeface="Gabriola" panose="04040605051002020D02" pitchFamily="82" charset="0"/>
              </a:rPr>
              <a:t> </a:t>
            </a:r>
            <a:r>
              <a:rPr lang="ru-RU" sz="3600" dirty="0" err="1">
                <a:latin typeface="Gabriola" panose="04040605051002020D02" pitchFamily="82" charset="0"/>
              </a:rPr>
              <a:t>організмів</a:t>
            </a:r>
            <a:r>
              <a:rPr lang="ru-RU" sz="3600" dirty="0">
                <a:latin typeface="Gabriola" panose="04040605051002020D02" pitchFamily="82" charset="0"/>
              </a:rPr>
              <a:t>. Вона </a:t>
            </a:r>
            <a:r>
              <a:rPr lang="ru-RU" sz="3600" dirty="0" err="1">
                <a:latin typeface="Gabriola" panose="04040605051002020D02" pitchFamily="82" charset="0"/>
              </a:rPr>
              <a:t>включає</a:t>
            </a:r>
            <a:r>
              <a:rPr lang="ru-RU" sz="3600" dirty="0">
                <a:latin typeface="Gabriola" panose="04040605051002020D02" pitchFamily="82" charset="0"/>
              </a:rPr>
              <a:t> в себе </a:t>
            </a:r>
            <a:r>
              <a:rPr lang="ru-RU" sz="3600" dirty="0" err="1">
                <a:latin typeface="Gabriola" panose="04040605051002020D02" pitchFamily="82" charset="0"/>
              </a:rPr>
              <a:t>різноманіття</a:t>
            </a:r>
            <a:r>
              <a:rPr lang="ru-RU" sz="3600" dirty="0">
                <a:latin typeface="Gabriola" panose="04040605051002020D02" pitchFamily="82" charset="0"/>
              </a:rPr>
              <a:t> у рамках виду, </a:t>
            </a:r>
            <a:r>
              <a:rPr lang="ru-RU" sz="3600" dirty="0" err="1">
                <a:latin typeface="Gabriola" panose="04040605051002020D02" pitchFamily="82" charset="0"/>
              </a:rPr>
              <a:t>різноманіття</a:t>
            </a:r>
            <a:r>
              <a:rPr lang="ru-RU" sz="3600" dirty="0">
                <a:latin typeface="Gabriola" panose="04040605051002020D02" pitchFamily="82" charset="0"/>
              </a:rPr>
              <a:t> </a:t>
            </a:r>
            <a:r>
              <a:rPr lang="ru-RU" sz="3600" dirty="0" err="1">
                <a:latin typeface="Gabriola" panose="04040605051002020D02" pitchFamily="82" charset="0"/>
              </a:rPr>
              <a:t>видів</a:t>
            </a:r>
            <a:r>
              <a:rPr lang="ru-RU" sz="3600" dirty="0">
                <a:latin typeface="Gabriola" panose="04040605051002020D02" pitchFamily="82" charset="0"/>
              </a:rPr>
              <a:t> та </a:t>
            </a:r>
            <a:r>
              <a:rPr lang="ru-RU" sz="3600" dirty="0" err="1">
                <a:latin typeface="Gabriola" panose="04040605051002020D02" pitchFamily="82" charset="0"/>
              </a:rPr>
              <a:t>екосистем</a:t>
            </a:r>
            <a:r>
              <a:rPr lang="ru-RU" sz="3600" dirty="0">
                <a:latin typeface="Gabriola" panose="04040605051002020D02" pitchFamily="82" charset="0"/>
              </a:rPr>
              <a:t>. </a:t>
            </a:r>
            <a:r>
              <a:rPr lang="ru-RU" sz="3600" dirty="0" err="1">
                <a:latin typeface="Gabriola" panose="04040605051002020D02" pitchFamily="82" charset="0"/>
              </a:rPr>
              <a:t>Вивчення</a:t>
            </a:r>
            <a:r>
              <a:rPr lang="ru-RU" sz="3600" dirty="0">
                <a:latin typeface="Gabriola" panose="04040605051002020D02" pitchFamily="82" charset="0"/>
              </a:rPr>
              <a:t> </a:t>
            </a:r>
            <a:r>
              <a:rPr lang="ru-RU" sz="3600" dirty="0" err="1">
                <a:latin typeface="Gabriola" panose="04040605051002020D02" pitchFamily="82" charset="0"/>
              </a:rPr>
              <a:t>біорізноманіття</a:t>
            </a:r>
            <a:r>
              <a:rPr lang="ru-RU" sz="3600" dirty="0">
                <a:latin typeface="Gabriola" panose="04040605051002020D02" pitchFamily="82" charset="0"/>
              </a:rPr>
              <a:t> </a:t>
            </a:r>
            <a:r>
              <a:rPr lang="ru-RU" sz="3600" dirty="0" err="1">
                <a:latin typeface="Gabriola" panose="04040605051002020D02" pitchFamily="82" charset="0"/>
              </a:rPr>
              <a:t>також</a:t>
            </a:r>
            <a:r>
              <a:rPr lang="ru-RU" sz="3600" dirty="0">
                <a:latin typeface="Gabriola" panose="04040605051002020D02" pitchFamily="82" charset="0"/>
              </a:rPr>
              <a:t> </a:t>
            </a:r>
            <a:r>
              <a:rPr lang="ru-RU" sz="3600" dirty="0" err="1">
                <a:latin typeface="Gabriola" panose="04040605051002020D02" pitchFamily="82" charset="0"/>
              </a:rPr>
              <a:t>включає</a:t>
            </a:r>
            <a:r>
              <a:rPr lang="ru-RU" sz="3600" dirty="0">
                <a:latin typeface="Gabriola" panose="04040605051002020D02" pitchFamily="82" charset="0"/>
              </a:rPr>
              <a:t> </a:t>
            </a:r>
            <a:r>
              <a:rPr lang="ru-RU" sz="3600" dirty="0" err="1">
                <a:latin typeface="Gabriola" panose="04040605051002020D02" pitchFamily="82" charset="0"/>
              </a:rPr>
              <a:t>спостереження</a:t>
            </a:r>
            <a:r>
              <a:rPr lang="ru-RU" sz="3600" dirty="0">
                <a:latin typeface="Gabriola" panose="04040605051002020D02" pitchFamily="82" charset="0"/>
              </a:rPr>
              <a:t> за </a:t>
            </a:r>
            <a:r>
              <a:rPr lang="ru-RU" sz="3600" dirty="0" err="1">
                <a:latin typeface="Gabriola" panose="04040605051002020D02" pitchFamily="82" charset="0"/>
              </a:rPr>
              <a:t>його</a:t>
            </a:r>
            <a:r>
              <a:rPr lang="ru-RU" sz="3600" dirty="0">
                <a:latin typeface="Gabriola" panose="04040605051002020D02" pitchFamily="82" charset="0"/>
              </a:rPr>
              <a:t> </a:t>
            </a:r>
            <a:r>
              <a:rPr lang="ru-RU" sz="3600" dirty="0" err="1">
                <a:latin typeface="Gabriola" panose="04040605051002020D02" pitchFamily="82" charset="0"/>
              </a:rPr>
              <a:t>змінами</a:t>
            </a:r>
            <a:r>
              <a:rPr lang="ru-RU" sz="3600" dirty="0">
                <a:latin typeface="Gabriola" panose="04040605051002020D02" pitchFamily="82" charset="0"/>
              </a:rPr>
              <a:t> в </a:t>
            </a:r>
            <a:r>
              <a:rPr lang="ru-RU" sz="3600" dirty="0" err="1">
                <a:latin typeface="Gabriola" panose="04040605051002020D02" pitchFamily="82" charset="0"/>
              </a:rPr>
              <a:t>просторі</a:t>
            </a:r>
            <a:r>
              <a:rPr lang="ru-RU" sz="3600" dirty="0">
                <a:latin typeface="Gabriola" panose="04040605051002020D02" pitchFamily="82" charset="0"/>
              </a:rPr>
              <a:t> і </a:t>
            </a:r>
            <a:r>
              <a:rPr lang="ru-RU" sz="3600" dirty="0" err="1">
                <a:latin typeface="Gabriola" panose="04040605051002020D02" pitchFamily="82" charset="0"/>
              </a:rPr>
              <a:t>часі</a:t>
            </a:r>
            <a:r>
              <a:rPr lang="ru-RU" sz="3600" dirty="0">
                <a:latin typeface="Gabriola" panose="04040605051002020D02" pitchFamily="82" charset="0"/>
              </a:rPr>
              <a:t>.</a:t>
            </a:r>
            <a:endParaRPr lang="ru-RU" sz="3600" dirty="0">
              <a:latin typeface="Gabriola" panose="04040605051002020D02" pitchFamily="82" charset="0"/>
            </a:endParaRPr>
          </a:p>
        </p:txBody>
      </p:sp>
      <p:pic>
        <p:nvPicPr>
          <p:cNvPr id="2050" name="Picture 2" descr="C:\Users\Администратор\Downloads\109_04_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944675" cy="3858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618"/>
            <a:ext cx="4896544" cy="399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20072" y="476672"/>
            <a:ext cx="3504617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err="1"/>
              <a:t>Біорізноманіття</a:t>
            </a:r>
            <a:r>
              <a:rPr lang="ru-RU" b="1" dirty="0"/>
              <a:t> </a:t>
            </a:r>
            <a:r>
              <a:rPr lang="ru-RU" b="1" dirty="0" err="1" smtClean="0"/>
              <a:t>існу</a:t>
            </a:r>
            <a:r>
              <a:rPr lang="uk-UA" b="1" dirty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скрізь</a:t>
            </a:r>
            <a:r>
              <a:rPr lang="ru-RU" dirty="0" smtClean="0"/>
              <a:t>. </a:t>
            </a:r>
            <a:r>
              <a:rPr lang="ru-RU" dirty="0" err="1" smtClean="0"/>
              <a:t>Теперішній</a:t>
            </a:r>
            <a:r>
              <a:rPr lang="ru-RU" dirty="0" smtClean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й </a:t>
            </a:r>
            <a:r>
              <a:rPr lang="ru-RU" dirty="0" err="1"/>
              <a:t>корисний</a:t>
            </a:r>
            <a:r>
              <a:rPr lang="ru-RU" dirty="0"/>
              <a:t>,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неповним</a:t>
            </a:r>
            <a:r>
              <a:rPr lang="ru-RU" dirty="0"/>
              <a:t> і </a:t>
            </a:r>
            <a:r>
              <a:rPr lang="ru-RU" dirty="0" err="1"/>
              <a:t>недостатнім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точного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масштаби</a:t>
            </a:r>
            <a:r>
              <a:rPr lang="ru-RU" dirty="0"/>
              <a:t> та </a:t>
            </a:r>
            <a:r>
              <a:rPr lang="ru-RU" dirty="0" err="1" smtClean="0"/>
              <a:t>розподіл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0338" y="4509120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складових</a:t>
            </a:r>
            <a:r>
              <a:rPr lang="ru-RU" sz="2400" dirty="0"/>
              <a:t> </a:t>
            </a:r>
            <a:r>
              <a:rPr lang="ru-RU" sz="2400" dirty="0" err="1"/>
              <a:t>живої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r>
              <a:rPr lang="ru-RU" sz="2400" dirty="0"/>
              <a:t>.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сучасних</a:t>
            </a:r>
            <a:r>
              <a:rPr lang="ru-RU" sz="2400" dirty="0"/>
              <a:t> </a:t>
            </a:r>
            <a:r>
              <a:rPr lang="ru-RU" sz="2400" dirty="0" err="1"/>
              <a:t>знань</a:t>
            </a:r>
            <a:r>
              <a:rPr lang="ru-RU" sz="2400" dirty="0"/>
              <a:t> про те, </a:t>
            </a:r>
          </a:p>
          <a:p>
            <a:r>
              <a:rPr lang="ru-RU" sz="2400" dirty="0" smtClean="0"/>
              <a:t>як </a:t>
            </a:r>
            <a:r>
              <a:rPr lang="ru-RU" sz="2400" dirty="0" err="1"/>
              <a:t>біорізноманіття</a:t>
            </a:r>
            <a:r>
              <a:rPr lang="ru-RU" sz="2400" dirty="0"/>
              <a:t> </a:t>
            </a:r>
            <a:r>
              <a:rPr lang="ru-RU" sz="2400" dirty="0" err="1"/>
              <a:t>змінюється</a:t>
            </a:r>
            <a:r>
              <a:rPr lang="ru-RU" sz="2400" dirty="0"/>
              <a:t> з </a:t>
            </a:r>
            <a:r>
              <a:rPr lang="ru-RU" sz="2400" dirty="0" err="1"/>
              <a:t>плином</a:t>
            </a:r>
            <a:r>
              <a:rPr lang="ru-RU" sz="2400" dirty="0"/>
              <a:t> часу,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зроблені</a:t>
            </a:r>
            <a:r>
              <a:rPr lang="ru-RU" sz="2400" dirty="0"/>
              <a:t> </a:t>
            </a:r>
            <a:r>
              <a:rPr lang="ru-RU" sz="2400" dirty="0" err="1"/>
              <a:t>приблизні</a:t>
            </a:r>
            <a:r>
              <a:rPr lang="ru-RU" sz="2400" dirty="0"/>
              <a:t> </a:t>
            </a:r>
            <a:r>
              <a:rPr lang="ru-RU" sz="2400" dirty="0" err="1"/>
              <a:t>оцінки</a:t>
            </a:r>
            <a:r>
              <a:rPr lang="ru-RU" sz="2400" dirty="0"/>
              <a:t> </a:t>
            </a:r>
            <a:r>
              <a:rPr lang="ru-RU" sz="2400" dirty="0" err="1"/>
              <a:t>темпів</a:t>
            </a:r>
            <a:r>
              <a:rPr lang="ru-RU" sz="2400" dirty="0"/>
              <a:t> та причин </a:t>
            </a:r>
            <a:r>
              <a:rPr lang="ru-RU" sz="2400" dirty="0" err="1"/>
              <a:t>вимирання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67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8424936" cy="1084982"/>
          </a:xfrm>
        </p:spPr>
        <p:txBody>
          <a:bodyPr>
            <a:normAutofit fontScale="90000"/>
          </a:bodyPr>
          <a:lstStyle/>
          <a:p>
            <a:r>
              <a:rPr lang="ru-RU" sz="3600" b="1" dirty="0" err="1"/>
              <a:t>Чому</a:t>
            </a:r>
            <a:r>
              <a:rPr lang="ru-RU" sz="3600" b="1" dirty="0"/>
              <a:t> </a:t>
            </a:r>
            <a:r>
              <a:rPr lang="ru-RU" sz="3600" b="1" dirty="0" err="1"/>
              <a:t>втрата</a:t>
            </a:r>
            <a:r>
              <a:rPr lang="ru-RU" sz="3600" b="1" dirty="0"/>
              <a:t> </a:t>
            </a:r>
            <a:r>
              <a:rPr lang="ru-RU" sz="3600" b="1" dirty="0" err="1"/>
              <a:t>біорізноманіття</a:t>
            </a:r>
            <a:r>
              <a:rPr lang="ru-RU" sz="3600" b="1" dirty="0"/>
              <a:t> </a:t>
            </a:r>
            <a:r>
              <a:rPr lang="ru-RU" sz="3600" b="1" dirty="0" err="1"/>
              <a:t>викликає</a:t>
            </a:r>
            <a:r>
              <a:rPr lang="ru-RU" sz="3600" b="1" dirty="0"/>
              <a:t> </a:t>
            </a:r>
            <a:r>
              <a:rPr lang="ru-RU" sz="3600" b="1" dirty="0" err="1"/>
              <a:t>стурбованість</a:t>
            </a:r>
            <a:r>
              <a:rPr lang="ru-RU" sz="3600" b="1" dirty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4293096"/>
            <a:ext cx="7632848" cy="238316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Біорізноманіття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забезпечує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безліч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ключових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людства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виходять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рамки простого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сировиною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27584" y="1600200"/>
            <a:ext cx="7100264" cy="25488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59633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34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7992888" cy="410445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доступ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758388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255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467600" cy="1143000"/>
          </a:xfrm>
        </p:spPr>
        <p:txBody>
          <a:bodyPr>
            <a:noAutofit/>
          </a:bodyPr>
          <a:lstStyle/>
          <a:p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сучасні</a:t>
            </a:r>
            <a:r>
              <a:rPr lang="ru-RU" sz="3600" dirty="0"/>
              <a:t> </a:t>
            </a:r>
            <a:r>
              <a:rPr lang="ru-RU" sz="3600" dirty="0" err="1"/>
              <a:t>тенденції</a:t>
            </a:r>
            <a:r>
              <a:rPr lang="ru-RU" sz="3600" dirty="0"/>
              <a:t> </a:t>
            </a:r>
            <a:r>
              <a:rPr lang="ru-RU" sz="3600" dirty="0" err="1"/>
              <a:t>щодо</a:t>
            </a:r>
            <a:r>
              <a:rPr lang="ru-RU" sz="3600" dirty="0"/>
              <a:t> </a:t>
            </a:r>
            <a:r>
              <a:rPr lang="ru-RU" sz="3600" dirty="0" err="1"/>
              <a:t>біорізноманіття</a:t>
            </a:r>
            <a:r>
              <a:rPr lang="ru-RU" sz="3600" dirty="0"/>
              <a:t>?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3888432" cy="511256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>
                <a:ln/>
                <a:solidFill>
                  <a:schemeClr val="bg2">
                    <a:lumMod val="10000"/>
                  </a:schemeClr>
                </a:solidFill>
              </a:rPr>
              <a:t>Практично </a:t>
            </a:r>
            <a:r>
              <a:rPr lang="ru-RU" b="1" dirty="0" err="1">
                <a:ln/>
                <a:solidFill>
                  <a:schemeClr val="bg2">
                    <a:lumMod val="10000"/>
                  </a:schemeClr>
                </a:solidFill>
              </a:rPr>
              <a:t>всі</a:t>
            </a:r>
            <a:r>
              <a:rPr lang="ru-RU" b="1" dirty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ln/>
                <a:solidFill>
                  <a:schemeClr val="bg2">
                    <a:lumMod val="10000"/>
                  </a:schemeClr>
                </a:solidFill>
              </a:rPr>
              <a:t>екосистеми</a:t>
            </a:r>
            <a:r>
              <a:rPr lang="ru-RU" b="1" dirty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ln/>
                <a:solidFill>
                  <a:schemeClr val="bg2">
                    <a:lumMod val="10000"/>
                  </a:schemeClr>
                </a:solidFill>
              </a:rPr>
              <a:t>Землі</a:t>
            </a:r>
            <a:r>
              <a:rPr lang="ru-RU" b="1" dirty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ln/>
                <a:solidFill>
                  <a:schemeClr val="bg2">
                    <a:lumMod val="10000"/>
                  </a:schemeClr>
                </a:solidFill>
              </a:rPr>
              <a:t>різко</a:t>
            </a:r>
            <a:r>
              <a:rPr lang="ru-RU" b="1" dirty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ln/>
                <a:solidFill>
                  <a:schemeClr val="bg2">
                    <a:lumMod val="10000"/>
                  </a:schemeClr>
                </a:solidFill>
              </a:rPr>
              <a:t>трансформуються</a:t>
            </a:r>
            <a:r>
              <a:rPr lang="ru-RU" b="1" dirty="0">
                <a:ln/>
                <a:solidFill>
                  <a:schemeClr val="bg2">
                    <a:lumMod val="10000"/>
                  </a:schemeClr>
                </a:solidFill>
              </a:rPr>
              <a:t> через </a:t>
            </a:r>
            <a:r>
              <a:rPr lang="ru-RU" b="1" dirty="0" err="1">
                <a:ln/>
                <a:solidFill>
                  <a:schemeClr val="bg2">
                    <a:lumMod val="10000"/>
                  </a:schemeClr>
                </a:solidFill>
              </a:rPr>
              <a:t>людську</a:t>
            </a:r>
            <a:r>
              <a:rPr lang="ru-RU" b="1" dirty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ln/>
                <a:solidFill>
                  <a:schemeClr val="bg2">
                    <a:lumMod val="10000"/>
                  </a:schemeClr>
                </a:solidFill>
              </a:rPr>
              <a:t>діяльність</a:t>
            </a:r>
            <a:r>
              <a:rPr lang="ru-RU" b="1" dirty="0">
                <a:ln/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b="1" dirty="0" err="1">
                <a:ln/>
                <a:solidFill>
                  <a:schemeClr val="bg2">
                    <a:lumMod val="10000"/>
                  </a:schemeClr>
                </a:solidFill>
              </a:rPr>
              <a:t>продовжують</a:t>
            </a:r>
            <a:r>
              <a:rPr lang="ru-RU" b="1" dirty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ln/>
                <a:solidFill>
                  <a:schemeClr val="bg2">
                    <a:lumMod val="10000"/>
                  </a:schemeClr>
                </a:solidFill>
              </a:rPr>
              <a:t>перетворюватися</a:t>
            </a:r>
            <a:r>
              <a:rPr lang="ru-RU" b="1" dirty="0">
                <a:ln/>
                <a:solidFill>
                  <a:schemeClr val="bg2">
                    <a:lumMod val="10000"/>
                  </a:schemeClr>
                </a:solidFill>
              </a:rPr>
              <a:t> з метою </a:t>
            </a:r>
            <a:r>
              <a:rPr lang="ru-RU" b="1" dirty="0" err="1">
                <a:ln/>
                <a:solidFill>
                  <a:schemeClr val="bg2">
                    <a:lumMod val="10000"/>
                  </a:schemeClr>
                </a:solidFill>
              </a:rPr>
              <a:t>сільськогосподарської</a:t>
            </a:r>
            <a:r>
              <a:rPr lang="ru-RU" b="1" dirty="0">
                <a:ln/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b="1" dirty="0" err="1">
                <a:ln/>
                <a:solidFill>
                  <a:schemeClr val="bg2">
                    <a:lumMod val="10000"/>
                  </a:schemeClr>
                </a:solidFill>
              </a:rPr>
              <a:t>інших</a:t>
            </a:r>
            <a:r>
              <a:rPr lang="ru-RU" b="1" dirty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ln/>
                <a:solidFill>
                  <a:schemeClr val="bg2">
                    <a:lumMod val="10000"/>
                  </a:schemeClr>
                </a:solidFill>
              </a:rPr>
              <a:t>видів</a:t>
            </a:r>
            <a:r>
              <a:rPr lang="ru-RU" b="1" dirty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ln/>
                <a:solidFill>
                  <a:schemeClr val="bg2">
                    <a:lumMod val="10000"/>
                  </a:schemeClr>
                </a:solidFill>
              </a:rPr>
              <a:t>експлуатації</a:t>
            </a:r>
            <a:r>
              <a:rPr lang="ru-RU" b="1" dirty="0">
                <a:ln/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b="1" dirty="0">
              <a:ln/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776"/>
            <a:ext cx="4255598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174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16016" y="332656"/>
            <a:ext cx="3801616" cy="612068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>
                <a:latin typeface="Minion Pro SmBd" pitchFamily="18" charset="0"/>
              </a:rPr>
              <a:t>Багато</a:t>
            </a:r>
            <a:r>
              <a:rPr lang="ru-RU" sz="2800" dirty="0">
                <a:latin typeface="Minion Pro SmBd" pitchFamily="18" charset="0"/>
              </a:rPr>
              <a:t> </a:t>
            </a:r>
            <a:r>
              <a:rPr lang="ru-RU" sz="2800" dirty="0" err="1">
                <a:latin typeface="Minion Pro SmBd" pitchFamily="18" charset="0"/>
              </a:rPr>
              <a:t>популяцій</a:t>
            </a:r>
            <a:r>
              <a:rPr lang="ru-RU" sz="2800" dirty="0">
                <a:latin typeface="Minion Pro SmBd" pitchFamily="18" charset="0"/>
              </a:rPr>
              <a:t> </a:t>
            </a:r>
            <a:r>
              <a:rPr lang="ru-RU" sz="2800" dirty="0" err="1">
                <a:latin typeface="Minion Pro SmBd" pitchFamily="18" charset="0"/>
              </a:rPr>
              <a:t>тварин</a:t>
            </a:r>
            <a:r>
              <a:rPr lang="ru-RU" sz="2800" dirty="0">
                <a:latin typeface="Minion Pro SmBd" pitchFamily="18" charset="0"/>
              </a:rPr>
              <a:t> і </a:t>
            </a:r>
            <a:r>
              <a:rPr lang="ru-RU" sz="2800" dirty="0" err="1">
                <a:latin typeface="Minion Pro SmBd" pitchFamily="18" charset="0"/>
              </a:rPr>
              <a:t>рослин</a:t>
            </a:r>
            <a:r>
              <a:rPr lang="ru-RU" sz="2800" dirty="0">
                <a:latin typeface="Minion Pro SmBd" pitchFamily="18" charset="0"/>
              </a:rPr>
              <a:t> </a:t>
            </a:r>
            <a:r>
              <a:rPr lang="ru-RU" sz="2800" dirty="0" err="1">
                <a:latin typeface="Minion Pro SmBd" pitchFamily="18" charset="0"/>
              </a:rPr>
              <a:t>скоротилися</a:t>
            </a:r>
            <a:r>
              <a:rPr lang="ru-RU" sz="2800" dirty="0">
                <a:latin typeface="Minion Pro SmBd" pitchFamily="18" charset="0"/>
              </a:rPr>
              <a:t> в </a:t>
            </a:r>
            <a:r>
              <a:rPr lang="ru-RU" sz="2800" dirty="0" err="1">
                <a:latin typeface="Minion Pro SmBd" pitchFamily="18" charset="0"/>
              </a:rPr>
              <a:t>чисельності</a:t>
            </a:r>
            <a:r>
              <a:rPr lang="ru-RU" sz="2800" dirty="0">
                <a:latin typeface="Minion Pro SmBd" pitchFamily="18" charset="0"/>
              </a:rPr>
              <a:t>, </a:t>
            </a:r>
            <a:r>
              <a:rPr lang="ru-RU" sz="2800" dirty="0" err="1">
                <a:latin typeface="Minion Pro SmBd" pitchFamily="18" charset="0"/>
              </a:rPr>
              <a:t>географічному</a:t>
            </a:r>
            <a:r>
              <a:rPr lang="ru-RU" sz="2800" dirty="0">
                <a:latin typeface="Minion Pro SmBd" pitchFamily="18" charset="0"/>
              </a:rPr>
              <a:t> </a:t>
            </a:r>
            <a:r>
              <a:rPr lang="ru-RU" sz="2800" dirty="0" err="1">
                <a:latin typeface="Minion Pro SmBd" pitchFamily="18" charset="0"/>
              </a:rPr>
              <a:t>поширенні</a:t>
            </a:r>
            <a:r>
              <a:rPr lang="ru-RU" sz="2800" dirty="0">
                <a:latin typeface="Minion Pro SmBd" pitchFamily="18" charset="0"/>
              </a:rPr>
              <a:t>, </a:t>
            </a:r>
            <a:r>
              <a:rPr lang="ru-RU" sz="2800" dirty="0" err="1">
                <a:latin typeface="Minion Pro SmBd" pitchFamily="18" charset="0"/>
              </a:rPr>
              <a:t>або</a:t>
            </a:r>
            <a:r>
              <a:rPr lang="ru-RU" sz="2800" dirty="0">
                <a:latin typeface="Minion Pro SmBd" pitchFamily="18" charset="0"/>
              </a:rPr>
              <a:t> за </a:t>
            </a:r>
            <a:r>
              <a:rPr lang="ru-RU" sz="2800" dirty="0" err="1">
                <a:latin typeface="Minion Pro SmBd" pitchFamily="18" charset="0"/>
              </a:rPr>
              <a:t>обома</a:t>
            </a:r>
            <a:r>
              <a:rPr lang="ru-RU" sz="2800" dirty="0">
                <a:latin typeface="Minion Pro SmBd" pitchFamily="18" charset="0"/>
              </a:rPr>
              <a:t> </a:t>
            </a:r>
            <a:r>
              <a:rPr lang="ru-RU" sz="2800" dirty="0" err="1">
                <a:latin typeface="Minion Pro SmBd" pitchFamily="18" charset="0"/>
              </a:rPr>
              <a:t>показниками</a:t>
            </a:r>
            <a:r>
              <a:rPr lang="ru-RU" sz="2800" dirty="0">
                <a:latin typeface="Minion Pro SmBd" pitchFamily="18" charset="0"/>
              </a:rPr>
              <a:t> </a:t>
            </a:r>
            <a:r>
              <a:rPr lang="ru-RU" sz="2800" dirty="0" err="1" smtClean="0">
                <a:latin typeface="Minion Pro SmBd" pitchFamily="18" charset="0"/>
              </a:rPr>
              <a:t>одночасно</a:t>
            </a:r>
            <a:r>
              <a:rPr lang="ru-RU" sz="2800" dirty="0" smtClean="0">
                <a:latin typeface="Minion Pro SmBd" pitchFamily="18" charset="0"/>
              </a:rPr>
              <a:t>. </a:t>
            </a:r>
            <a:r>
              <a:rPr lang="ru-RU" sz="2800" dirty="0" err="1" smtClean="0">
                <a:latin typeface="Minion Pro SmBd" pitchFamily="18" charset="0"/>
              </a:rPr>
              <a:t>Діяльність</a:t>
            </a:r>
            <a:r>
              <a:rPr lang="ru-RU" sz="2800" dirty="0" smtClean="0">
                <a:latin typeface="Minion Pro SmBd" pitchFamily="18" charset="0"/>
              </a:rPr>
              <a:t> </a:t>
            </a:r>
            <a:r>
              <a:rPr lang="ru-RU" sz="2800" dirty="0" err="1">
                <a:latin typeface="Minion Pro SmBd" pitchFamily="18" charset="0"/>
              </a:rPr>
              <a:t>людини</a:t>
            </a:r>
            <a:r>
              <a:rPr lang="ru-RU" sz="2800" dirty="0">
                <a:latin typeface="Minion Pro SmBd" pitchFamily="18" charset="0"/>
              </a:rPr>
              <a:t> </a:t>
            </a:r>
            <a:r>
              <a:rPr lang="ru-RU" sz="2800" dirty="0" err="1">
                <a:latin typeface="Minion Pro SmBd" pitchFamily="18" charset="0"/>
              </a:rPr>
              <a:t>збільшила</a:t>
            </a:r>
            <a:r>
              <a:rPr lang="ru-RU" sz="2800" dirty="0">
                <a:latin typeface="Minion Pro SmBd" pitchFamily="18" charset="0"/>
              </a:rPr>
              <a:t> </a:t>
            </a:r>
            <a:r>
              <a:rPr lang="ru-RU" sz="2800" dirty="0" err="1">
                <a:latin typeface="Minion Pro SmBd" pitchFamily="18" charset="0"/>
              </a:rPr>
              <a:t>швидкість</a:t>
            </a:r>
            <a:r>
              <a:rPr lang="ru-RU" sz="2800" dirty="0">
                <a:latin typeface="Minion Pro SmBd" pitchFamily="18" charset="0"/>
              </a:rPr>
              <a:t> </a:t>
            </a:r>
            <a:r>
              <a:rPr lang="ru-RU" sz="2800" dirty="0" err="1">
                <a:latin typeface="Minion Pro SmBd" pitchFamily="18" charset="0"/>
              </a:rPr>
              <a:t>зникнення</a:t>
            </a:r>
            <a:r>
              <a:rPr lang="ru-RU" sz="2800" dirty="0">
                <a:latin typeface="Minion Pro SmBd" pitchFamily="18" charset="0"/>
              </a:rPr>
              <a:t> </a:t>
            </a:r>
            <a:r>
              <a:rPr lang="ru-RU" sz="2800" dirty="0" err="1">
                <a:latin typeface="Minion Pro SmBd" pitchFamily="18" charset="0"/>
              </a:rPr>
              <a:t>видів</a:t>
            </a:r>
            <a:r>
              <a:rPr lang="ru-RU" sz="2800" dirty="0">
                <a:latin typeface="Minion Pro SmBd" pitchFamily="18" charset="0"/>
              </a:rPr>
              <a:t>, </a:t>
            </a:r>
            <a:r>
              <a:rPr lang="ru-RU" sz="2800" dirty="0" err="1">
                <a:latin typeface="Minion Pro SmBd" pitchFamily="18" charset="0"/>
              </a:rPr>
              <a:t>принаймні</a:t>
            </a:r>
            <a:r>
              <a:rPr lang="ru-RU" sz="2800" dirty="0">
                <a:latin typeface="Minion Pro SmBd" pitchFamily="18" charset="0"/>
              </a:rPr>
              <a:t> в 100 </a:t>
            </a:r>
            <a:r>
              <a:rPr lang="ru-RU" sz="2800" dirty="0" err="1">
                <a:latin typeface="Minion Pro SmBd" pitchFamily="18" charset="0"/>
              </a:rPr>
              <a:t>разів</a:t>
            </a:r>
            <a:r>
              <a:rPr lang="ru-RU" sz="2800" dirty="0">
                <a:latin typeface="Minion Pro SmBd" pitchFamily="18" charset="0"/>
              </a:rPr>
              <a:t> у </a:t>
            </a:r>
            <a:r>
              <a:rPr lang="ru-RU" sz="2800" dirty="0" err="1">
                <a:latin typeface="Minion Pro SmBd" pitchFamily="18" charset="0"/>
              </a:rPr>
              <a:t>порівнянні</a:t>
            </a:r>
            <a:r>
              <a:rPr lang="ru-RU" sz="2800" dirty="0">
                <a:latin typeface="Minion Pro SmBd" pitchFamily="18" charset="0"/>
              </a:rPr>
              <a:t> з </a:t>
            </a:r>
            <a:r>
              <a:rPr lang="ru-RU" sz="2800" dirty="0" err="1">
                <a:latin typeface="Minion Pro SmBd" pitchFamily="18" charset="0"/>
              </a:rPr>
              <a:t>гаданою</a:t>
            </a:r>
            <a:r>
              <a:rPr lang="ru-RU" sz="2800" dirty="0">
                <a:latin typeface="Minion Pro SmBd" pitchFamily="18" charset="0"/>
              </a:rPr>
              <a:t> природною </a:t>
            </a:r>
            <a:r>
              <a:rPr lang="ru-RU" sz="2800" dirty="0" err="1">
                <a:latin typeface="Minion Pro SmBd" pitchFamily="18" charset="0"/>
              </a:rPr>
              <a:t>швидкістю</a:t>
            </a:r>
            <a:r>
              <a:rPr lang="ru-RU" sz="2800" dirty="0">
                <a:latin typeface="Minion Pro SmBd" pitchFamily="18" charset="0"/>
              </a:rPr>
              <a:t>.</a:t>
            </a:r>
            <a:endParaRPr lang="ru-RU" sz="2800" dirty="0">
              <a:latin typeface="Minion Pro SmBd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4196892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087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467600" cy="1143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чинники</a:t>
            </a:r>
            <a:r>
              <a:rPr lang="ru-RU" sz="3200" dirty="0"/>
              <a:t> </a:t>
            </a:r>
            <a:r>
              <a:rPr lang="ru-RU" sz="3200" dirty="0" err="1"/>
              <a:t>призводять</a:t>
            </a:r>
            <a:r>
              <a:rPr lang="ru-RU" sz="3200" dirty="0"/>
              <a:t> до </a:t>
            </a:r>
            <a:r>
              <a:rPr lang="ru-RU" sz="3200" dirty="0" err="1"/>
              <a:t>втрати</a:t>
            </a:r>
            <a:r>
              <a:rPr lang="ru-RU" sz="3200" dirty="0"/>
              <a:t> </a:t>
            </a:r>
            <a:r>
              <a:rPr lang="ru-RU" sz="3200" dirty="0" err="1"/>
              <a:t>біорізноманіття</a:t>
            </a:r>
            <a:r>
              <a:rPr lang="ru-RU" sz="3200" dirty="0"/>
              <a:t>?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859216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Біорізноманіття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скорочується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зв’язку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такими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чинниками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як: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землекористуванні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клімату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інвазивні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надмірна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експлуатація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довкілля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частіше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викликані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людиною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називаються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каталізаторами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здебільшого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взаємодіють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підсилюють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одного.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89040"/>
            <a:ext cx="5616624" cy="295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579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309041"/>
            <a:ext cx="4680520" cy="648072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err="1"/>
              <a:t>Здебільшого</a:t>
            </a:r>
            <a:r>
              <a:rPr lang="ru-RU" sz="2300" dirty="0"/>
              <a:t>, </a:t>
            </a:r>
            <a:r>
              <a:rPr lang="ru-RU" sz="2300" dirty="0" err="1"/>
              <a:t>основними</a:t>
            </a:r>
            <a:r>
              <a:rPr lang="ru-RU" sz="2300" dirty="0"/>
              <a:t> </a:t>
            </a:r>
            <a:r>
              <a:rPr lang="ru-RU" sz="2300" dirty="0" err="1"/>
              <a:t>чинниками</a:t>
            </a:r>
            <a:r>
              <a:rPr lang="ru-RU" sz="2300" dirty="0"/>
              <a:t>, 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безпосередньо</a:t>
            </a:r>
            <a:r>
              <a:rPr lang="ru-RU" sz="2300" dirty="0"/>
              <a:t> </a:t>
            </a:r>
            <a:r>
              <a:rPr lang="ru-RU" sz="2300" dirty="0" err="1"/>
              <a:t>ведуть</a:t>
            </a:r>
            <a:r>
              <a:rPr lang="ru-RU" sz="2300" dirty="0"/>
              <a:t> до </a:t>
            </a:r>
            <a:r>
              <a:rPr lang="ru-RU" sz="2300" dirty="0" err="1"/>
              <a:t>втрати</a:t>
            </a:r>
            <a:r>
              <a:rPr lang="ru-RU" sz="2300" dirty="0"/>
              <a:t> </a:t>
            </a:r>
            <a:r>
              <a:rPr lang="ru-RU" sz="2300" dirty="0" err="1"/>
              <a:t>біорізноманіття</a:t>
            </a:r>
            <a:r>
              <a:rPr lang="ru-RU" sz="2300" dirty="0"/>
              <a:t> є: </a:t>
            </a:r>
            <a:r>
              <a:rPr lang="ru-RU" sz="2300" dirty="0" err="1"/>
              <a:t>зміни</a:t>
            </a:r>
            <a:r>
              <a:rPr lang="ru-RU" sz="2300" dirty="0"/>
              <a:t> </a:t>
            </a:r>
            <a:r>
              <a:rPr lang="ru-RU" sz="2300" dirty="0" err="1"/>
              <a:t>середовища</a:t>
            </a:r>
            <a:r>
              <a:rPr lang="ru-RU" sz="2300" dirty="0"/>
              <a:t> </a:t>
            </a:r>
            <a:r>
              <a:rPr lang="ru-RU" sz="2300" dirty="0" err="1"/>
              <a:t>існування</a:t>
            </a:r>
            <a:r>
              <a:rPr lang="ru-RU" sz="2300" dirty="0"/>
              <a:t>, </a:t>
            </a:r>
            <a:r>
              <a:rPr lang="ru-RU" sz="2300" dirty="0" err="1"/>
              <a:t>такі</a:t>
            </a:r>
            <a:r>
              <a:rPr lang="ru-RU" sz="2300" dirty="0"/>
              <a:t> як </a:t>
            </a:r>
            <a:r>
              <a:rPr lang="ru-RU" sz="2300" dirty="0" err="1"/>
              <a:t>фрагментація</a:t>
            </a:r>
            <a:r>
              <a:rPr lang="ru-RU" sz="2300" dirty="0"/>
              <a:t> </a:t>
            </a:r>
            <a:r>
              <a:rPr lang="ru-RU" sz="2300" dirty="0" err="1"/>
              <a:t>лісів</a:t>
            </a:r>
            <a:r>
              <a:rPr lang="ru-RU" sz="2300" dirty="0"/>
              <a:t>; </a:t>
            </a:r>
            <a:r>
              <a:rPr lang="ru-RU" sz="2300" dirty="0" err="1"/>
              <a:t>вторгнення</a:t>
            </a:r>
            <a:r>
              <a:rPr lang="ru-RU" sz="2300" dirty="0"/>
              <a:t> </a:t>
            </a:r>
            <a:r>
              <a:rPr lang="ru-RU" sz="2300" dirty="0" err="1"/>
              <a:t>інвазивних</a:t>
            </a:r>
            <a:r>
              <a:rPr lang="ru-RU" sz="2300" dirty="0"/>
              <a:t> </a:t>
            </a:r>
            <a:r>
              <a:rPr lang="ru-RU" sz="2300" dirty="0" err="1"/>
              <a:t>видів</a:t>
            </a:r>
            <a:r>
              <a:rPr lang="ru-RU" sz="2300" dirty="0"/>
              <a:t>, </a:t>
            </a:r>
            <a:r>
              <a:rPr lang="ru-RU" sz="2300" dirty="0" err="1"/>
              <a:t>які</a:t>
            </a:r>
            <a:r>
              <a:rPr lang="ru-RU" sz="2300" dirty="0"/>
              <a:t> </a:t>
            </a:r>
            <a:r>
              <a:rPr lang="ru-RU" sz="2300" dirty="0" err="1"/>
              <a:t>вкорінюються</a:t>
            </a:r>
            <a:r>
              <a:rPr lang="ru-RU" sz="2300" dirty="0"/>
              <a:t> і </a:t>
            </a:r>
            <a:r>
              <a:rPr lang="ru-RU" sz="2300" dirty="0" err="1"/>
              <a:t>поширюються</a:t>
            </a:r>
            <a:r>
              <a:rPr lang="ru-RU" sz="2300" dirty="0"/>
              <a:t> за межами </a:t>
            </a:r>
            <a:r>
              <a:rPr lang="ru-RU" sz="2300" dirty="0" err="1"/>
              <a:t>свого</a:t>
            </a:r>
            <a:r>
              <a:rPr lang="ru-RU" sz="2300" dirty="0"/>
              <a:t> нормального ареалу </a:t>
            </a:r>
            <a:r>
              <a:rPr lang="ru-RU" sz="2300" dirty="0" err="1"/>
              <a:t>існування</a:t>
            </a:r>
            <a:r>
              <a:rPr lang="ru-RU" sz="2300" dirty="0"/>
              <a:t>; </a:t>
            </a:r>
            <a:r>
              <a:rPr lang="ru-RU" sz="2300" dirty="0" err="1"/>
              <a:t>надмірна</a:t>
            </a:r>
            <a:r>
              <a:rPr lang="ru-RU" sz="2300" dirty="0"/>
              <a:t> </a:t>
            </a:r>
            <a:r>
              <a:rPr lang="ru-RU" sz="2300" dirty="0" err="1"/>
              <a:t>експлуатація</a:t>
            </a:r>
            <a:r>
              <a:rPr lang="ru-RU" sz="2300" dirty="0"/>
              <a:t> </a:t>
            </a:r>
            <a:r>
              <a:rPr lang="ru-RU" sz="2300" dirty="0" err="1"/>
              <a:t>природних</a:t>
            </a:r>
            <a:r>
              <a:rPr lang="ru-RU" sz="2300" dirty="0"/>
              <a:t> </a:t>
            </a:r>
            <a:r>
              <a:rPr lang="ru-RU" sz="2300" dirty="0" err="1"/>
              <a:t>ресурсів</a:t>
            </a:r>
            <a:r>
              <a:rPr lang="ru-RU" sz="2300" dirty="0"/>
              <a:t>; </a:t>
            </a:r>
            <a:r>
              <a:rPr lang="ru-RU" sz="2300" dirty="0" err="1"/>
              <a:t>забруднення</a:t>
            </a:r>
            <a:r>
              <a:rPr lang="ru-RU" sz="2300" dirty="0"/>
              <a:t>, </a:t>
            </a:r>
            <a:r>
              <a:rPr lang="ru-RU" sz="2300" dirty="0" err="1"/>
              <a:t>зокрема</a:t>
            </a:r>
            <a:r>
              <a:rPr lang="ru-RU" sz="2300" dirty="0"/>
              <a:t>, </a:t>
            </a:r>
            <a:r>
              <a:rPr lang="ru-RU" sz="2300" dirty="0" err="1"/>
              <a:t>надмірне</a:t>
            </a:r>
            <a:r>
              <a:rPr lang="ru-RU" sz="2300" dirty="0"/>
              <a:t> </a:t>
            </a:r>
            <a:r>
              <a:rPr lang="ru-RU" sz="2300" dirty="0" err="1"/>
              <a:t>використання</a:t>
            </a:r>
            <a:r>
              <a:rPr lang="ru-RU" sz="2300" dirty="0"/>
              <a:t> </a:t>
            </a:r>
            <a:r>
              <a:rPr lang="ru-RU" sz="2300" dirty="0" err="1"/>
              <a:t>хімічних</a:t>
            </a:r>
            <a:r>
              <a:rPr lang="ru-RU" sz="2300" dirty="0"/>
              <a:t> добрив, 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призводить</a:t>
            </a:r>
            <a:r>
              <a:rPr lang="ru-RU" sz="2300" dirty="0"/>
              <a:t> до </a:t>
            </a:r>
            <a:r>
              <a:rPr lang="ru-RU" sz="2300" dirty="0" err="1"/>
              <a:t>понаднормової</a:t>
            </a:r>
            <a:r>
              <a:rPr lang="ru-RU" sz="2300" dirty="0"/>
              <a:t> </a:t>
            </a:r>
            <a:r>
              <a:rPr lang="ru-RU" sz="2300" dirty="0" err="1"/>
              <a:t>кількості</a:t>
            </a:r>
            <a:r>
              <a:rPr lang="ru-RU" sz="2300" dirty="0"/>
              <a:t> </a:t>
            </a:r>
            <a:r>
              <a:rPr lang="ru-RU" sz="2300" dirty="0" err="1"/>
              <a:t>токсичних</a:t>
            </a:r>
            <a:r>
              <a:rPr lang="ru-RU" sz="2300" dirty="0"/>
              <a:t> </a:t>
            </a:r>
            <a:r>
              <a:rPr lang="ru-RU" sz="2300" dirty="0" err="1"/>
              <a:t>продуктів</a:t>
            </a:r>
            <a:r>
              <a:rPr lang="ru-RU" sz="2300" dirty="0"/>
              <a:t> </a:t>
            </a:r>
            <a:r>
              <a:rPr lang="ru-RU" sz="2300" dirty="0" err="1"/>
              <a:t>їх</a:t>
            </a:r>
            <a:r>
              <a:rPr lang="ru-RU" sz="2300" dirty="0"/>
              <a:t> </a:t>
            </a:r>
            <a:r>
              <a:rPr lang="ru-RU" sz="2300" dirty="0" err="1"/>
              <a:t>розкладу</a:t>
            </a:r>
            <a:r>
              <a:rPr lang="ru-RU" sz="2300" dirty="0"/>
              <a:t> у </a:t>
            </a:r>
            <a:r>
              <a:rPr lang="ru-RU" sz="2300" dirty="0" err="1"/>
              <a:t>ґрунті</a:t>
            </a:r>
            <a:r>
              <a:rPr lang="ru-RU" sz="2300" dirty="0"/>
              <a:t> та </a:t>
            </a:r>
            <a:r>
              <a:rPr lang="ru-RU" sz="2300" dirty="0" err="1"/>
              <a:t>воді</a:t>
            </a:r>
            <a:r>
              <a:rPr lang="ru-RU" sz="2300" dirty="0"/>
              <a:t>.</a:t>
            </a:r>
            <a:endParaRPr lang="ru-RU" sz="23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422959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583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480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Біорізноманіття. Збереження біорізноманіття                    Чурілін Д.</vt:lpstr>
      <vt:lpstr>Презентация PowerPoint</vt:lpstr>
      <vt:lpstr>Презентация PowerPoint</vt:lpstr>
      <vt:lpstr>Чому втрата біорізноманіття викликає стурбованість? </vt:lpstr>
      <vt:lpstr>Презентация PowerPoint</vt:lpstr>
      <vt:lpstr>Які сучасні тенденції щодо біорізноманіття? </vt:lpstr>
      <vt:lpstr>Презентация PowerPoint</vt:lpstr>
      <vt:lpstr>Які чинники призводять до втрати біорізноманіття? </vt:lpstr>
      <vt:lpstr>Презентация PowerPoint</vt:lpstr>
      <vt:lpstr>Що можна зробити для збереження біорізноманіття? </vt:lpstr>
      <vt:lpstr>Презентация PowerPoint</vt:lpstr>
      <vt:lpstr>Презентация PowerPoint</vt:lpstr>
      <vt:lpstr>Презентация PowerPoint</vt:lpstr>
      <vt:lpstr>Бережіть довкілля!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Біорізноманіття. Збереження біорізноманіття                    Чурілін Д.</dc:title>
  <dc:creator>Администратор</dc:creator>
  <cp:lastModifiedBy>Администратор</cp:lastModifiedBy>
  <cp:revision>8</cp:revision>
  <dcterms:created xsi:type="dcterms:W3CDTF">2014-03-06T19:54:12Z</dcterms:created>
  <dcterms:modified xsi:type="dcterms:W3CDTF">2014-03-06T21:25:38Z</dcterms:modified>
</cp:coreProperties>
</file>