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73" r:id="rId10"/>
    <p:sldId id="265" r:id="rId11"/>
    <p:sldId id="266" r:id="rId12"/>
    <p:sldId id="267" r:id="rId13"/>
    <p:sldId id="268" r:id="rId14"/>
    <p:sldId id="269" r:id="rId15"/>
    <p:sldId id="270" r:id="rId16"/>
    <p:sldId id="275" r:id="rId17"/>
    <p:sldId id="274" r:id="rId18"/>
    <p:sldId id="271" r:id="rId19"/>
    <p:sldId id="272" r:id="rId20"/>
    <p:sldId id="27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250"/>
    <a:srgbClr val="F8F8F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57" autoAdjust="0"/>
    <p:restoredTop sz="94660"/>
  </p:normalViewPr>
  <p:slideViewPr>
    <p:cSldViewPr>
      <p:cViewPr varScale="1">
        <p:scale>
          <a:sx n="78" d="100"/>
          <a:sy n="78" d="100"/>
        </p:scale>
        <p:origin x="-269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9F6A02-A076-44AB-8AFA-E73DBB5280D8}" type="datetimeFigureOut">
              <a:rPr lang="ru-RU" smtClean="0"/>
              <a:pPr/>
              <a:t>18.02.2013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05BBC0-BD88-4FF2-ADD1-F10E95E0AAE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F09B9-1803-4A54-A682-FA944B549440}" type="datetimeFigureOut">
              <a:rPr lang="ru-RU" smtClean="0"/>
              <a:pPr/>
              <a:t>18.02.2013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0F357-A8ED-4477-B79D-5557049C22B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F09B9-1803-4A54-A682-FA944B549440}" type="datetimeFigureOut">
              <a:rPr lang="ru-RU" smtClean="0"/>
              <a:pPr/>
              <a:t>18.02.2013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0F357-A8ED-4477-B79D-5557049C22B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F09B9-1803-4A54-A682-FA944B549440}" type="datetimeFigureOut">
              <a:rPr lang="ru-RU" smtClean="0"/>
              <a:pPr/>
              <a:t>18.02.2013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0F357-A8ED-4477-B79D-5557049C22B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F09B9-1803-4A54-A682-FA944B549440}" type="datetimeFigureOut">
              <a:rPr lang="ru-RU" smtClean="0"/>
              <a:pPr/>
              <a:t>18.02.2013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0F357-A8ED-4477-B79D-5557049C22B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F09B9-1803-4A54-A682-FA944B549440}" type="datetimeFigureOut">
              <a:rPr lang="ru-RU" smtClean="0"/>
              <a:pPr/>
              <a:t>18.02.2013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0F357-A8ED-4477-B79D-5557049C22B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F09B9-1803-4A54-A682-FA944B549440}" type="datetimeFigureOut">
              <a:rPr lang="ru-RU" smtClean="0"/>
              <a:pPr/>
              <a:t>18.02.2013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0F357-A8ED-4477-B79D-5557049C22B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F09B9-1803-4A54-A682-FA944B549440}" type="datetimeFigureOut">
              <a:rPr lang="ru-RU" smtClean="0"/>
              <a:pPr/>
              <a:t>18.02.2013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0F357-A8ED-4477-B79D-5557049C22B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F09B9-1803-4A54-A682-FA944B549440}" type="datetimeFigureOut">
              <a:rPr lang="ru-RU" smtClean="0"/>
              <a:pPr/>
              <a:t>18.02.2013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0F357-A8ED-4477-B79D-5557049C22B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F09B9-1803-4A54-A682-FA944B549440}" type="datetimeFigureOut">
              <a:rPr lang="ru-RU" smtClean="0"/>
              <a:pPr/>
              <a:t>18.02.2013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0F357-A8ED-4477-B79D-5557049C22B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F09B9-1803-4A54-A682-FA944B549440}" type="datetimeFigureOut">
              <a:rPr lang="ru-RU" smtClean="0"/>
              <a:pPr/>
              <a:t>18.02.2013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0F357-A8ED-4477-B79D-5557049C22B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F09B9-1803-4A54-A682-FA944B549440}" type="datetimeFigureOut">
              <a:rPr lang="ru-RU" smtClean="0"/>
              <a:pPr/>
              <a:t>18.02.2013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010F357-A8ED-4477-B79D-5557049C22B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CF09B9-1803-4A54-A682-FA944B549440}" type="datetimeFigureOut">
              <a:rPr lang="ru-RU" smtClean="0"/>
              <a:pPr/>
              <a:t>18.02.2013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010F357-A8ED-4477-B79D-5557049C22B3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F%D0%BE%D0%BA%D1%83%D1%82%D1%81%D1%8C%D0%BA%D0%B0_%D1%82%D1%80%D1%96%D0%B9%D1%86%D1%8F" TargetMode="External"/><Relationship Id="rId2" Type="http://schemas.openxmlformats.org/officeDocument/2006/relationships/hyperlink" Target="http://uk.wikipedia.org/w/index.php?title=%D0%9A%D0%BE%D0%BB%D0%BE%D0%BC%D0%B8%D0%B9%D1%81%D1%8C%D0%BA%D0%B0_%D0%B3%D1%96%D0%BC%D0%BD%D0%B0%D0%B7%D1%96%D1%8F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hyperlink" Target="http://uk.wikipedia.org/wiki/%D0%9C%D0%B0%D1%80%D0%BA%D0%BE_%D0%A7%D0%B5%D1%80%D0%B5%D0%BC%D1%88%D0%B8%D0%BD%D0%B0" TargetMode="External"/><Relationship Id="rId4" Type="http://schemas.openxmlformats.org/officeDocument/2006/relationships/hyperlink" Target="http://uk.wikipedia.org/wiki/%D0%9C%D0%B0%D1%80%D1%82%D0%BE%D0%B2%D0%B8%D1%87_%D0%9B%D0%B5%D1%81%D1%8C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000240"/>
            <a:ext cx="9144000" cy="166199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Василь Стефаник</a:t>
            </a:r>
          </a:p>
          <a:p>
            <a:pPr algn="ctr"/>
            <a:r>
              <a:rPr lang="uk-UA" sz="4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(1871-1936)</a:t>
            </a:r>
            <a:endParaRPr lang="ru-RU" sz="4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0" y="285728"/>
            <a:ext cx="9144000" cy="500042"/>
          </a:xfrm>
          <a:prstGeom prst="rect">
            <a:avLst/>
          </a:prstGeom>
          <a:noFill/>
          <a:ln w="6350" cap="rnd">
            <a:noFill/>
          </a:ln>
        </p:spPr>
        <p:txBody>
          <a:bodyPr vert="horz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8F8F8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uLnTx/>
                <a:uFillTx/>
                <a:latin typeface="Cambria" pitchFamily="18" charset="0"/>
                <a:ea typeface="+mj-ea"/>
                <a:cs typeface="Arial" pitchFamily="34" charset="0"/>
              </a:rPr>
              <a:t>Спец</a:t>
            </a:r>
            <a:r>
              <a:rPr kumimoji="0" lang="uk-UA" sz="2000" b="1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8F8F8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uLnTx/>
                <a:uFillTx/>
                <a:latin typeface="Cambria" pitchFamily="18" charset="0"/>
                <a:ea typeface="+mj-ea"/>
                <a:cs typeface="Arial" pitchFamily="34" charset="0"/>
              </a:rPr>
              <a:t>іалізована школа </a:t>
            </a:r>
            <a:r>
              <a:rPr kumimoji="0" lang="en-US" sz="2000" b="1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8F8F8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uLnTx/>
                <a:uFillTx/>
                <a:latin typeface="Cambria" pitchFamily="18" charset="0"/>
                <a:ea typeface="+mj-ea"/>
                <a:cs typeface="Arial" pitchFamily="34" charset="0"/>
              </a:rPr>
              <a:t>I-III</a:t>
            </a:r>
            <a:r>
              <a:rPr kumimoji="0" lang="ru-RU" sz="2000" b="1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8F8F8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uLnTx/>
                <a:uFillTx/>
                <a:latin typeface="Cambria" pitchFamily="18" charset="0"/>
                <a:ea typeface="+mj-ea"/>
                <a:cs typeface="Arial" pitchFamily="34" charset="0"/>
              </a:rPr>
              <a:t> ступен</a:t>
            </a:r>
            <a:r>
              <a:rPr kumimoji="0" lang="uk-UA" sz="2000" b="1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8F8F8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uLnTx/>
                <a:uFillTx/>
                <a:latin typeface="Cambria" pitchFamily="18" charset="0"/>
                <a:ea typeface="+mj-ea"/>
                <a:cs typeface="Arial" pitchFamily="34" charset="0"/>
              </a:rPr>
              <a:t>ів з поглибленим вивченням української мови та літератури міста Києва №273</a:t>
            </a:r>
            <a:endParaRPr kumimoji="0" lang="ru-RU" sz="2000" b="1" u="none" strike="noStrike" kern="1200" cap="none" spc="-100" normalizeH="0" baseline="0" noProof="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F8F8F8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innerShdw blurRad="50800" dist="25400" dir="13500000">
                  <a:srgbClr val="000000">
                    <a:alpha val="70000"/>
                  </a:srgbClr>
                </a:innerShdw>
              </a:effectLst>
              <a:uLnTx/>
              <a:uFillTx/>
              <a:latin typeface="Cambria" pitchFamily="18" charset="0"/>
              <a:ea typeface="+mj-ea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15008" y="3929066"/>
            <a:ext cx="34289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solidFill>
                  <a:srgbClr val="F8F8F8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ambria" pitchFamily="18" charset="0"/>
              </a:rPr>
              <a:t>Виконала </a:t>
            </a:r>
          </a:p>
          <a:p>
            <a:r>
              <a:rPr lang="uk-UA" sz="2000" dirty="0" smtClean="0">
                <a:solidFill>
                  <a:srgbClr val="F8F8F8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ambria" pitchFamily="18" charset="0"/>
              </a:rPr>
              <a:t>учениця 10-А класу</a:t>
            </a:r>
          </a:p>
          <a:p>
            <a:r>
              <a:rPr lang="uk-UA" sz="2000" dirty="0" smtClean="0">
                <a:solidFill>
                  <a:srgbClr val="F8F8F8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ambria" pitchFamily="18" charset="0"/>
              </a:rPr>
              <a:t>Данільченко Віталія</a:t>
            </a:r>
          </a:p>
          <a:p>
            <a:r>
              <a:rPr lang="uk-UA" sz="2000" dirty="0" smtClean="0">
                <a:solidFill>
                  <a:srgbClr val="F8F8F8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ambria" pitchFamily="18" charset="0"/>
              </a:rPr>
              <a:t>Перевірила </a:t>
            </a:r>
            <a:r>
              <a:rPr lang="uk-UA" sz="2000" dirty="0" smtClean="0">
                <a:solidFill>
                  <a:srgbClr val="F8F8F8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ambria" pitchFamily="18" charset="0"/>
              </a:rPr>
              <a:t>Лисенко Н.І</a:t>
            </a:r>
            <a:endParaRPr lang="ru-RU" sz="2000" dirty="0">
              <a:solidFill>
                <a:srgbClr val="F8F8F8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Cambr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628652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dirty="0" smtClean="0">
                <a:solidFill>
                  <a:srgbClr val="F8F8F8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ambria" pitchFamily="18" charset="0"/>
              </a:rPr>
              <a:t>2013</a:t>
            </a:r>
            <a:endParaRPr lang="ru-RU" sz="2400" dirty="0">
              <a:solidFill>
                <a:srgbClr val="F8F8F8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Cambri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4282" y="1285861"/>
            <a:ext cx="3500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solidFill>
                  <a:srgbClr val="F8F8F8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ambria" pitchFamily="18" charset="0"/>
                <a:cs typeface="Times New Roman" pitchFamily="18" charset="0"/>
              </a:rPr>
              <a:t>Українська література</a:t>
            </a:r>
            <a:endParaRPr lang="ru-RU" sz="2000" dirty="0">
              <a:solidFill>
                <a:srgbClr val="F8F8F8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Cambri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2643206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AF250"/>
                </a:solidFill>
              </a:rPr>
              <a:t>1897</a:t>
            </a:r>
            <a:r>
              <a:rPr lang="ru-RU" sz="2800" dirty="0" smtClean="0"/>
              <a:t> </a:t>
            </a:r>
            <a:r>
              <a:rPr lang="ru-RU" sz="2800" dirty="0" smtClean="0"/>
              <a:t>в </a:t>
            </a:r>
            <a:r>
              <a:rPr lang="ru-RU" sz="2800" dirty="0" smtClean="0">
                <a:solidFill>
                  <a:srgbClr val="FAF250"/>
                </a:solidFill>
              </a:rPr>
              <a:t>чернівецькій</a:t>
            </a:r>
            <a:r>
              <a:rPr lang="ru-RU" sz="2800" dirty="0" smtClean="0"/>
              <a:t> газеті </a:t>
            </a:r>
            <a:r>
              <a:rPr lang="ru-RU" sz="2800" dirty="0" smtClean="0">
                <a:solidFill>
                  <a:srgbClr val="FAF250"/>
                </a:solidFill>
              </a:rPr>
              <a:t>«</a:t>
            </a:r>
            <a:r>
              <a:rPr lang="ru-RU" sz="2800" dirty="0" smtClean="0">
                <a:solidFill>
                  <a:srgbClr val="FAF250"/>
                </a:solidFill>
              </a:rPr>
              <a:t>Праця» </a:t>
            </a:r>
            <a:r>
              <a:rPr lang="ru-RU" sz="2800" dirty="0" smtClean="0"/>
              <a:t>було надруковано шість новел: </a:t>
            </a:r>
            <a:r>
              <a:rPr lang="en-US" sz="2800" dirty="0" smtClean="0"/>
              <a:t>“</a:t>
            </a:r>
            <a:r>
              <a:rPr lang="ru-RU" sz="2800" dirty="0" smtClean="0"/>
              <a:t>Виводили з села</a:t>
            </a:r>
            <a:r>
              <a:rPr lang="en-US" sz="2800" dirty="0" smtClean="0"/>
              <a:t>”</a:t>
            </a:r>
            <a:r>
              <a:rPr lang="ru-RU" sz="2800" dirty="0" smtClean="0"/>
              <a:t>, </a:t>
            </a:r>
            <a:r>
              <a:rPr lang="en-US" sz="2800" dirty="0" smtClean="0"/>
              <a:t>“</a:t>
            </a:r>
            <a:r>
              <a:rPr lang="ru-RU" sz="2800" dirty="0" smtClean="0"/>
              <a:t>Стратився</a:t>
            </a:r>
            <a:r>
              <a:rPr lang="en-US" sz="2800" dirty="0" smtClean="0"/>
              <a:t>”</a:t>
            </a:r>
            <a:r>
              <a:rPr lang="ru-RU" sz="2800" dirty="0" smtClean="0"/>
              <a:t>, </a:t>
            </a:r>
            <a:r>
              <a:rPr lang="en-US" sz="2800" dirty="0" smtClean="0"/>
              <a:t>“</a:t>
            </a:r>
            <a:r>
              <a:rPr lang="ru-RU" sz="2800" dirty="0" smtClean="0"/>
              <a:t>Лист</a:t>
            </a:r>
            <a:r>
              <a:rPr lang="en-US" sz="2800" dirty="0" smtClean="0"/>
              <a:t>”</a:t>
            </a:r>
            <a:r>
              <a:rPr lang="ru-RU" sz="2800" dirty="0" smtClean="0"/>
              <a:t>, </a:t>
            </a:r>
            <a:r>
              <a:rPr lang="en-US" sz="2800" dirty="0" smtClean="0"/>
              <a:t>“</a:t>
            </a:r>
            <a:r>
              <a:rPr lang="ru-RU" sz="2800" dirty="0" smtClean="0"/>
              <a:t>Побожна</a:t>
            </a:r>
            <a:r>
              <a:rPr lang="en-US" sz="2800" dirty="0" smtClean="0"/>
              <a:t>”</a:t>
            </a:r>
            <a:r>
              <a:rPr lang="ru-RU" sz="2800" dirty="0" smtClean="0"/>
              <a:t>, </a:t>
            </a:r>
            <a:r>
              <a:rPr lang="en-US" sz="2800" dirty="0" smtClean="0"/>
              <a:t>“</a:t>
            </a:r>
            <a:r>
              <a:rPr lang="ru-RU" sz="2800" dirty="0" smtClean="0"/>
              <a:t>У корчмі</a:t>
            </a:r>
            <a:r>
              <a:rPr lang="en-US" sz="2800" dirty="0" smtClean="0"/>
              <a:t>”</a:t>
            </a:r>
            <a:r>
              <a:rPr lang="ru-RU" sz="2800" dirty="0" smtClean="0"/>
              <a:t>, </a:t>
            </a:r>
            <a:r>
              <a:rPr lang="en-US" sz="2800" dirty="0" smtClean="0"/>
              <a:t>“</a:t>
            </a:r>
            <a:r>
              <a:rPr lang="ru-RU" sz="2800" dirty="0" smtClean="0"/>
              <a:t>Синя книжечка</a:t>
            </a:r>
            <a:r>
              <a:rPr lang="en-US" sz="2800" dirty="0" smtClean="0"/>
              <a:t>”</a:t>
            </a:r>
            <a:r>
              <a:rPr lang="ru-RU" sz="2800" dirty="0" smtClean="0"/>
              <a:t>, </a:t>
            </a:r>
            <a:r>
              <a:rPr lang="en-US" sz="2800" dirty="0" smtClean="0"/>
              <a:t>“</a:t>
            </a:r>
            <a:r>
              <a:rPr lang="ru-RU" sz="2800" dirty="0" smtClean="0"/>
              <a:t>Сама-самісінька</a:t>
            </a:r>
            <a:r>
              <a:rPr lang="en-US" sz="2800" dirty="0" smtClean="0"/>
              <a:t>”</a:t>
            </a:r>
            <a:r>
              <a:rPr lang="uk-UA" sz="2800" dirty="0" smtClean="0"/>
              <a:t>.</a:t>
            </a:r>
            <a:endParaRPr lang="ru-RU" sz="2800" dirty="0" smtClean="0"/>
          </a:p>
          <a:p>
            <a:endParaRPr lang="ru-RU" sz="2800" dirty="0" smtClean="0"/>
          </a:p>
        </p:txBody>
      </p:sp>
      <p:pic>
        <p:nvPicPr>
          <p:cNvPr id="4" name="Рисунок 3" descr="311099_html_m6eb90f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71802" y="2645200"/>
            <a:ext cx="3429024" cy="4212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85926"/>
            <a:ext cx="9144000" cy="453867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У </a:t>
            </a:r>
            <a:r>
              <a:rPr lang="ru-RU" sz="2800" dirty="0" smtClean="0">
                <a:solidFill>
                  <a:srgbClr val="FAF250"/>
                </a:solidFill>
              </a:rPr>
              <a:t>1899</a:t>
            </a:r>
            <a:r>
              <a:rPr lang="ru-RU" sz="2800" dirty="0" smtClean="0"/>
              <a:t>, </a:t>
            </a:r>
            <a:r>
              <a:rPr lang="ru-RU" sz="2800" dirty="0" smtClean="0"/>
              <a:t>знову </a:t>
            </a:r>
            <a:r>
              <a:rPr lang="ru-RU" sz="2800" dirty="0" smtClean="0"/>
              <a:t>у </a:t>
            </a:r>
            <a:r>
              <a:rPr lang="ru-RU" sz="2800" dirty="0" smtClean="0">
                <a:solidFill>
                  <a:srgbClr val="FAF250"/>
                </a:solidFill>
              </a:rPr>
              <a:t>Чернівцях</a:t>
            </a:r>
            <a:r>
              <a:rPr lang="ru-RU" sz="2800" dirty="0" smtClean="0"/>
              <a:t>, з'явилася перша збірка прози Стефаника «Синя книжечка». Літературна критика сприйняла ці перші публікації з великим захопленням як твори цілком зрілого і надзвичайно талановитого автора. Подібну високу оцінку дістали й наступні збірки новел Стефаника: «Камінний </a:t>
            </a:r>
            <a:r>
              <a:rPr lang="ru-RU" sz="2800" dirty="0" smtClean="0"/>
              <a:t>хрест» </a:t>
            </a:r>
            <a:r>
              <a:rPr lang="ru-RU" sz="2800" dirty="0" smtClean="0"/>
              <a:t>(</a:t>
            </a:r>
            <a:r>
              <a:rPr lang="ru-RU" sz="2800" dirty="0" smtClean="0">
                <a:solidFill>
                  <a:srgbClr val="FAF250"/>
                </a:solidFill>
              </a:rPr>
              <a:t>1900</a:t>
            </a:r>
            <a:r>
              <a:rPr lang="ru-RU" sz="2800" dirty="0" smtClean="0"/>
              <a:t>), «Дорога» (</a:t>
            </a:r>
            <a:r>
              <a:rPr lang="ru-RU" sz="2800" dirty="0" smtClean="0">
                <a:solidFill>
                  <a:srgbClr val="FAF250"/>
                </a:solidFill>
              </a:rPr>
              <a:t>1901</a:t>
            </a:r>
            <a:r>
              <a:rPr lang="ru-RU" sz="2800" dirty="0" smtClean="0"/>
              <a:t>), «Моє слово» (</a:t>
            </a:r>
            <a:r>
              <a:rPr lang="ru-RU" sz="2800" dirty="0" smtClean="0">
                <a:solidFill>
                  <a:srgbClr val="FAF250"/>
                </a:solidFill>
              </a:rPr>
              <a:t>1905</a:t>
            </a:r>
            <a:r>
              <a:rPr lang="ru-RU" sz="2800" dirty="0" smtClean="0"/>
              <a:t>).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28604"/>
            <a:ext cx="9144000" cy="2643206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/>
              <a:t> У </a:t>
            </a:r>
            <a:r>
              <a:rPr lang="ru-RU" dirty="0" smtClean="0">
                <a:solidFill>
                  <a:srgbClr val="FAF250"/>
                </a:solidFill>
              </a:rPr>
              <a:t>1903</a:t>
            </a:r>
            <a:r>
              <a:rPr lang="ru-RU" dirty="0" smtClean="0">
                <a:solidFill>
                  <a:srgbClr val="FAF250"/>
                </a:solidFill>
              </a:rPr>
              <a:t> р. </a:t>
            </a:r>
            <a:r>
              <a:rPr lang="ru-RU" dirty="0" smtClean="0"/>
              <a:t>поїхав у </a:t>
            </a:r>
            <a:r>
              <a:rPr lang="ru-RU" dirty="0" smtClean="0">
                <a:solidFill>
                  <a:srgbClr val="FAF250"/>
                </a:solidFill>
              </a:rPr>
              <a:t>Полтаву</a:t>
            </a:r>
            <a:r>
              <a:rPr lang="ru-RU" dirty="0" smtClean="0"/>
              <a:t> на відкриття пам'ятника </a:t>
            </a:r>
            <a:r>
              <a:rPr lang="ru-RU" dirty="0" smtClean="0">
                <a:solidFill>
                  <a:srgbClr val="FAF250"/>
                </a:solidFill>
              </a:rPr>
              <a:t>І. Котляревському </a:t>
            </a:r>
            <a:r>
              <a:rPr lang="ru-RU" dirty="0" smtClean="0"/>
              <a:t>і зустрівся там з </a:t>
            </a:r>
            <a:r>
              <a:rPr lang="ru-RU" dirty="0" smtClean="0">
                <a:solidFill>
                  <a:srgbClr val="FAF250"/>
                </a:solidFill>
              </a:rPr>
              <a:t>Лесею Українкою</a:t>
            </a:r>
            <a:r>
              <a:rPr lang="ru-RU" dirty="0" smtClean="0"/>
              <a:t>, </a:t>
            </a:r>
            <a:r>
              <a:rPr lang="ru-RU" dirty="0" smtClean="0">
                <a:solidFill>
                  <a:srgbClr val="FAF250"/>
                </a:solidFill>
              </a:rPr>
              <a:t>О. Пчілкою</a:t>
            </a:r>
            <a:r>
              <a:rPr lang="ru-RU" dirty="0" smtClean="0"/>
              <a:t>, </a:t>
            </a:r>
            <a:r>
              <a:rPr lang="ru-RU" dirty="0" smtClean="0">
                <a:solidFill>
                  <a:srgbClr val="FAF250"/>
                </a:solidFill>
              </a:rPr>
              <a:t>М. Коцюбинським</a:t>
            </a:r>
            <a:r>
              <a:rPr lang="ru-RU" dirty="0" smtClean="0"/>
              <a:t>, </a:t>
            </a:r>
            <a:r>
              <a:rPr lang="ru-RU" dirty="0" smtClean="0">
                <a:solidFill>
                  <a:srgbClr val="FAF250"/>
                </a:solidFill>
              </a:rPr>
              <a:t>М. </a:t>
            </a:r>
            <a:r>
              <a:rPr lang="ru-RU" dirty="0" smtClean="0">
                <a:solidFill>
                  <a:srgbClr val="FAF250"/>
                </a:solidFill>
              </a:rPr>
              <a:t>Старицьким</a:t>
            </a:r>
            <a:r>
              <a:rPr lang="en-US" dirty="0" smtClean="0"/>
              <a:t> </a:t>
            </a:r>
            <a:r>
              <a:rPr lang="ru-RU" dirty="0" smtClean="0"/>
              <a:t>та іншими діячами </a:t>
            </a:r>
            <a:r>
              <a:rPr lang="ru-RU" dirty="0" err="1" smtClean="0"/>
              <a:t>укр</a:t>
            </a:r>
            <a:r>
              <a:rPr lang="uk-UA" dirty="0" err="1" smtClean="0"/>
              <a:t>аїнської</a:t>
            </a:r>
            <a:r>
              <a:rPr lang="ru-RU" dirty="0" smtClean="0"/>
              <a:t> літератури.</a:t>
            </a:r>
            <a:endParaRPr lang="ru-RU" dirty="0"/>
          </a:p>
        </p:txBody>
      </p:sp>
      <p:pic>
        <p:nvPicPr>
          <p:cNvPr id="5" name="Рисунок 4" descr="Леся_Українка_та_інші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93806" y="2643182"/>
            <a:ext cx="5450194" cy="421481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0" y="3571876"/>
            <a:ext cx="378618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 відкритті пам'ятника Івану Котляревському в </a:t>
            </a:r>
            <a:r>
              <a:rPr lang="ru-RU" dirty="0" smtClean="0"/>
              <a:t>Полтаві, </a:t>
            </a:r>
            <a:r>
              <a:rPr lang="ru-RU" dirty="0" smtClean="0"/>
              <a:t>1903 рік. Зліва направо: Михайло Коцюбинський, Василь Стефаник, Олена Пчілка, Леся Українка, Михайло </a:t>
            </a:r>
            <a:r>
              <a:rPr lang="ru-RU" dirty="0" smtClean="0"/>
              <a:t>Старицький, </a:t>
            </a:r>
            <a:r>
              <a:rPr lang="ru-RU" dirty="0" smtClean="0"/>
              <a:t>Гнат </a:t>
            </a:r>
            <a:r>
              <a:rPr lang="ru-RU" dirty="0" smtClean="0"/>
              <a:t>Хоткевич, </a:t>
            </a:r>
            <a:r>
              <a:rPr lang="ru-RU" dirty="0" smtClean="0"/>
              <a:t>Володимир </a:t>
            </a:r>
            <a:r>
              <a:rPr lang="ru-RU" dirty="0" smtClean="0"/>
              <a:t>Самійленко.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71612"/>
            <a:ext cx="9144000" cy="507209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AF250"/>
                </a:solidFill>
              </a:rPr>
              <a:t>1904 </a:t>
            </a:r>
            <a:r>
              <a:rPr lang="ru-RU" dirty="0" smtClean="0">
                <a:solidFill>
                  <a:srgbClr val="FAF250"/>
                </a:solidFill>
              </a:rPr>
              <a:t>р</a:t>
            </a:r>
            <a:r>
              <a:rPr lang="ru-RU" dirty="0" smtClean="0"/>
              <a:t>. </a:t>
            </a:r>
            <a:r>
              <a:rPr lang="ru-RU" dirty="0" smtClean="0"/>
              <a:t>- одружився на дочці священика Ользі </a:t>
            </a:r>
            <a:r>
              <a:rPr lang="ru-RU" dirty="0" smtClean="0"/>
              <a:t>Гаморак, </a:t>
            </a:r>
            <a:r>
              <a:rPr lang="ru-RU" dirty="0" smtClean="0"/>
              <a:t>оселився в с. </a:t>
            </a:r>
            <a:r>
              <a:rPr lang="ru-RU" dirty="0" smtClean="0">
                <a:solidFill>
                  <a:srgbClr val="FAF250"/>
                </a:solidFill>
              </a:rPr>
              <a:t>Стецеві</a:t>
            </a:r>
            <a:r>
              <a:rPr lang="ru-RU" dirty="0" smtClean="0"/>
              <a:t> на господарстві тестя К. Гаморака. Активізує громадську діяльність: як кандидат в посли австрійського </a:t>
            </a:r>
            <a:r>
              <a:rPr lang="ru-RU" dirty="0" smtClean="0"/>
              <a:t>парламенту.</a:t>
            </a:r>
          </a:p>
          <a:p>
            <a:endParaRPr lang="uk-UA" dirty="0" smtClean="0"/>
          </a:p>
          <a:p>
            <a:r>
              <a:rPr lang="ru-RU" dirty="0" smtClean="0"/>
              <a:t>У </a:t>
            </a:r>
            <a:r>
              <a:rPr lang="ru-RU" dirty="0" smtClean="0">
                <a:solidFill>
                  <a:srgbClr val="FAF250"/>
                </a:solidFill>
              </a:rPr>
              <a:t>1910 р</a:t>
            </a:r>
            <a:r>
              <a:rPr lang="ru-RU" dirty="0" smtClean="0"/>
              <a:t>. Стефанику перейшов батьківський спадок у рідному селі, куди він переїхав і де прожив до кінця життя. </a:t>
            </a:r>
            <a:r>
              <a:rPr lang="ru-RU" dirty="0" smtClean="0"/>
              <a:t> </a:t>
            </a:r>
            <a:r>
              <a:rPr lang="uk-UA" dirty="0" smtClean="0"/>
              <a:t>У </a:t>
            </a:r>
            <a:r>
              <a:rPr lang="uk-UA" dirty="0" smtClean="0">
                <a:solidFill>
                  <a:srgbClr val="FAF250"/>
                </a:solidFill>
              </a:rPr>
              <a:t>1914</a:t>
            </a:r>
            <a:r>
              <a:rPr lang="uk-UA" dirty="0" smtClean="0"/>
              <a:t> </a:t>
            </a:r>
            <a:r>
              <a:rPr lang="uk-UA" dirty="0" smtClean="0">
                <a:solidFill>
                  <a:srgbClr val="FAF250"/>
                </a:solidFill>
              </a:rPr>
              <a:t>році</a:t>
            </a:r>
            <a:r>
              <a:rPr lang="uk-UA" dirty="0" smtClean="0"/>
              <a:t> його дружина померла, залишивши йому т</a:t>
            </a:r>
            <a:r>
              <a:rPr lang="ru-RU" dirty="0" smtClean="0"/>
              <a:t>рьох </a:t>
            </a:r>
            <a:r>
              <a:rPr lang="ru-RU" dirty="0" smtClean="0"/>
              <a:t>синів (Семена, Кирила, Юрія).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2857520"/>
          </a:xfrm>
        </p:spPr>
        <p:txBody>
          <a:bodyPr>
            <a:normAutofit/>
          </a:bodyPr>
          <a:lstStyle/>
          <a:p>
            <a:r>
              <a:rPr lang="ru-RU" dirty="0" smtClean="0"/>
              <a:t>З </a:t>
            </a:r>
            <a:r>
              <a:rPr lang="ru-RU" dirty="0" smtClean="0">
                <a:solidFill>
                  <a:srgbClr val="FAF250"/>
                </a:solidFill>
              </a:rPr>
              <a:t>1916</a:t>
            </a:r>
            <a:r>
              <a:rPr lang="ru-RU" dirty="0" smtClean="0"/>
              <a:t> року письменник повертається до написання новел і починається другий період </a:t>
            </a:r>
            <a:r>
              <a:rPr lang="en-US" dirty="0" smtClean="0"/>
              <a:t> </a:t>
            </a:r>
            <a:r>
              <a:rPr lang="uk-UA" dirty="0" smtClean="0"/>
              <a:t>його </a:t>
            </a:r>
            <a:r>
              <a:rPr lang="ru-RU" dirty="0" smtClean="0"/>
              <a:t>літературної творчості. У ньому написано </a:t>
            </a:r>
            <a:r>
              <a:rPr lang="en-US" dirty="0" smtClean="0"/>
              <a:t>2</a:t>
            </a:r>
            <a:r>
              <a:rPr lang="ru-RU" dirty="0" smtClean="0"/>
              <a:t>3 </a:t>
            </a:r>
            <a:r>
              <a:rPr lang="ru-RU" dirty="0" smtClean="0"/>
              <a:t>новели і кілька </a:t>
            </a:r>
            <a:r>
              <a:rPr lang="ru-RU" dirty="0" smtClean="0"/>
              <a:t>автобіографічних</a:t>
            </a:r>
            <a:r>
              <a:rPr lang="ru-RU" dirty="0" smtClean="0"/>
              <a:t> </a:t>
            </a:r>
            <a:r>
              <a:rPr lang="ru-RU" dirty="0" smtClean="0"/>
              <a:t>спогадів (</a:t>
            </a:r>
            <a:r>
              <a:rPr lang="en-US" dirty="0" smtClean="0">
                <a:solidFill>
                  <a:srgbClr val="FAF250"/>
                </a:solidFill>
              </a:rPr>
              <a:t>“</a:t>
            </a:r>
            <a:r>
              <a:rPr lang="ru-RU" dirty="0" smtClean="0">
                <a:solidFill>
                  <a:srgbClr val="FAF250"/>
                </a:solidFill>
              </a:rPr>
              <a:t>Вона – земля</a:t>
            </a:r>
            <a:r>
              <a:rPr lang="en-US" dirty="0" smtClean="0">
                <a:solidFill>
                  <a:srgbClr val="FAF250"/>
                </a:solidFill>
              </a:rPr>
              <a:t>”</a:t>
            </a:r>
            <a:r>
              <a:rPr lang="ru-RU" dirty="0" smtClean="0">
                <a:solidFill>
                  <a:srgbClr val="FAF250"/>
                </a:solidFill>
              </a:rPr>
              <a:t>, </a:t>
            </a:r>
            <a:r>
              <a:rPr lang="en-US" dirty="0" smtClean="0">
                <a:solidFill>
                  <a:srgbClr val="FAF250"/>
                </a:solidFill>
              </a:rPr>
              <a:t>“</a:t>
            </a:r>
            <a:r>
              <a:rPr lang="ru-RU" dirty="0" smtClean="0">
                <a:solidFill>
                  <a:srgbClr val="FAF250"/>
                </a:solidFill>
              </a:rPr>
              <a:t>Діточа пригода</a:t>
            </a:r>
            <a:r>
              <a:rPr lang="en-US" dirty="0" smtClean="0">
                <a:solidFill>
                  <a:srgbClr val="FAF250"/>
                </a:solidFill>
              </a:rPr>
              <a:t>”,</a:t>
            </a:r>
            <a:r>
              <a:rPr lang="ru-RU" dirty="0" smtClean="0">
                <a:solidFill>
                  <a:srgbClr val="FAF250"/>
                </a:solidFill>
              </a:rPr>
              <a:t> </a:t>
            </a:r>
            <a:r>
              <a:rPr lang="en-US" dirty="0" smtClean="0">
                <a:solidFill>
                  <a:srgbClr val="FAF250"/>
                </a:solidFill>
              </a:rPr>
              <a:t>“</a:t>
            </a:r>
            <a:r>
              <a:rPr lang="ru-RU" dirty="0" smtClean="0">
                <a:solidFill>
                  <a:srgbClr val="FAF250"/>
                </a:solidFill>
              </a:rPr>
              <a:t>Мати</a:t>
            </a:r>
            <a:r>
              <a:rPr lang="en-US" dirty="0" smtClean="0">
                <a:solidFill>
                  <a:srgbClr val="FAF250"/>
                </a:solidFill>
              </a:rPr>
              <a:t>”</a:t>
            </a:r>
            <a:r>
              <a:rPr lang="ru-RU" dirty="0" smtClean="0">
                <a:solidFill>
                  <a:srgbClr val="FAF250"/>
                </a:solidFill>
              </a:rPr>
              <a:t>, </a:t>
            </a:r>
            <a:r>
              <a:rPr lang="en-US" dirty="0" smtClean="0">
                <a:solidFill>
                  <a:srgbClr val="FAF250"/>
                </a:solidFill>
              </a:rPr>
              <a:t>“</a:t>
            </a:r>
            <a:r>
              <a:rPr lang="ru-RU" dirty="0" smtClean="0">
                <a:solidFill>
                  <a:srgbClr val="FAF250"/>
                </a:solidFill>
              </a:rPr>
              <a:t>Пістунка</a:t>
            </a:r>
            <a:r>
              <a:rPr lang="en-US" dirty="0" smtClean="0">
                <a:solidFill>
                  <a:srgbClr val="FAF250"/>
                </a:solidFill>
              </a:rPr>
              <a:t>”</a:t>
            </a:r>
            <a:r>
              <a:rPr lang="ru-RU" dirty="0" smtClean="0">
                <a:solidFill>
                  <a:srgbClr val="FAF250"/>
                </a:solidFill>
              </a:rPr>
              <a:t>, </a:t>
            </a:r>
            <a:r>
              <a:rPr lang="en-US" dirty="0" smtClean="0">
                <a:solidFill>
                  <a:srgbClr val="FAF250"/>
                </a:solidFill>
              </a:rPr>
              <a:t>“</a:t>
            </a:r>
            <a:r>
              <a:rPr lang="ru-RU" dirty="0" smtClean="0">
                <a:solidFill>
                  <a:srgbClr val="FAF250"/>
                </a:solidFill>
              </a:rPr>
              <a:t>Сини</a:t>
            </a:r>
            <a:r>
              <a:rPr lang="en-US" dirty="0" smtClean="0">
                <a:solidFill>
                  <a:srgbClr val="FAF250"/>
                </a:solidFill>
              </a:rPr>
              <a:t>”</a:t>
            </a:r>
            <a:r>
              <a:rPr lang="ru-RU" dirty="0" smtClean="0">
                <a:solidFill>
                  <a:srgbClr val="FAF250"/>
                </a:solidFill>
              </a:rPr>
              <a:t>, </a:t>
            </a:r>
            <a:r>
              <a:rPr lang="en-US" dirty="0" smtClean="0">
                <a:solidFill>
                  <a:srgbClr val="FAF250"/>
                </a:solidFill>
              </a:rPr>
              <a:t>“</a:t>
            </a:r>
            <a:r>
              <a:rPr lang="ru-RU" dirty="0" smtClean="0">
                <a:solidFill>
                  <a:srgbClr val="FAF250"/>
                </a:solidFill>
              </a:rPr>
              <a:t>Шкільник</a:t>
            </a:r>
            <a:r>
              <a:rPr lang="en-US" dirty="0" smtClean="0">
                <a:solidFill>
                  <a:srgbClr val="FAF250"/>
                </a:solidFill>
              </a:rPr>
              <a:t>”</a:t>
            </a:r>
            <a:r>
              <a:rPr lang="ru-RU" dirty="0" smtClean="0">
                <a:solidFill>
                  <a:srgbClr val="FAF250"/>
                </a:solidFill>
              </a:rPr>
              <a:t>, </a:t>
            </a:r>
            <a:r>
              <a:rPr lang="en-US" dirty="0" smtClean="0">
                <a:solidFill>
                  <a:srgbClr val="FAF250"/>
                </a:solidFill>
              </a:rPr>
              <a:t>“</a:t>
            </a:r>
            <a:r>
              <a:rPr lang="ru-RU" dirty="0" smtClean="0">
                <a:solidFill>
                  <a:srgbClr val="FAF250"/>
                </a:solidFill>
              </a:rPr>
              <a:t>Воєнні шкоди</a:t>
            </a:r>
            <a:r>
              <a:rPr lang="en-US" dirty="0" smtClean="0">
                <a:solidFill>
                  <a:srgbClr val="FAF250"/>
                </a:solidFill>
              </a:rPr>
              <a:t>”</a:t>
            </a:r>
            <a:r>
              <a:rPr lang="ru-RU" dirty="0" smtClean="0">
                <a:solidFill>
                  <a:srgbClr val="FAF250"/>
                </a:solidFill>
              </a:rPr>
              <a:t>, </a:t>
            </a:r>
            <a:r>
              <a:rPr lang="en-US" dirty="0" smtClean="0">
                <a:solidFill>
                  <a:srgbClr val="FAF250"/>
                </a:solidFill>
              </a:rPr>
              <a:t>“</a:t>
            </a:r>
            <a:r>
              <a:rPr lang="ru-RU" dirty="0" smtClean="0">
                <a:solidFill>
                  <a:srgbClr val="FAF250"/>
                </a:solidFill>
              </a:rPr>
              <a:t>Дід Гриць</a:t>
            </a:r>
            <a:r>
              <a:rPr lang="en-US" dirty="0" smtClean="0">
                <a:solidFill>
                  <a:srgbClr val="FAF250"/>
                </a:solidFill>
              </a:rPr>
              <a:t>”</a:t>
            </a:r>
            <a:r>
              <a:rPr lang="ru-RU" dirty="0" smtClean="0">
                <a:solidFill>
                  <a:srgbClr val="FAF250"/>
                </a:solidFill>
              </a:rPr>
              <a:t>, </a:t>
            </a:r>
            <a:r>
              <a:rPr lang="en-US" dirty="0" smtClean="0">
                <a:solidFill>
                  <a:srgbClr val="FAF250"/>
                </a:solidFill>
              </a:rPr>
              <a:t>“</a:t>
            </a:r>
            <a:r>
              <a:rPr lang="ru-RU" dirty="0" smtClean="0">
                <a:solidFill>
                  <a:srgbClr val="FAF250"/>
                </a:solidFill>
              </a:rPr>
              <a:t>Дурні баби</a:t>
            </a:r>
            <a:r>
              <a:rPr lang="en-US" dirty="0" smtClean="0">
                <a:solidFill>
                  <a:srgbClr val="FAF250"/>
                </a:solidFill>
              </a:rPr>
              <a:t>”</a:t>
            </a:r>
            <a:r>
              <a:rPr lang="ru-RU" dirty="0" smtClean="0"/>
              <a:t> та ін.</a:t>
            </a:r>
            <a:r>
              <a:rPr lang="en-US" dirty="0" smtClean="0"/>
              <a:t>)</a:t>
            </a:r>
            <a:endParaRPr lang="ru-RU" dirty="0" smtClean="0"/>
          </a:p>
          <a:p>
            <a:endParaRPr lang="ru-RU" dirty="0" smtClean="0"/>
          </a:p>
        </p:txBody>
      </p:sp>
      <p:pic>
        <p:nvPicPr>
          <p:cNvPr id="4" name="Рисунок 3" descr="vasil_ukrtvoru.info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643314"/>
            <a:ext cx="4018358" cy="32146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jGNlaWf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43702" y="3136435"/>
            <a:ext cx="2500298" cy="37215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85860"/>
            <a:ext cx="9001156" cy="5572140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Ці новели увійшли до збірок</a:t>
            </a:r>
          </a:p>
          <a:p>
            <a:r>
              <a:rPr lang="en-US" dirty="0" smtClean="0">
                <a:solidFill>
                  <a:srgbClr val="FAF250"/>
                </a:solidFill>
              </a:rPr>
              <a:t>“</a:t>
            </a:r>
            <a:r>
              <a:rPr lang="uk-UA" dirty="0" smtClean="0">
                <a:solidFill>
                  <a:srgbClr val="FAF250"/>
                </a:solidFill>
              </a:rPr>
              <a:t>Земля</a:t>
            </a:r>
            <a:r>
              <a:rPr lang="en-US" dirty="0" smtClean="0">
                <a:solidFill>
                  <a:srgbClr val="FAF250"/>
                </a:solidFill>
              </a:rPr>
              <a:t>”</a:t>
            </a:r>
            <a:r>
              <a:rPr lang="uk-UA" dirty="0" smtClean="0">
                <a:solidFill>
                  <a:srgbClr val="FAF250"/>
                </a:solidFill>
              </a:rPr>
              <a:t> (1926);</a:t>
            </a:r>
          </a:p>
          <a:p>
            <a:r>
              <a:rPr lang="en-US" dirty="0" smtClean="0">
                <a:solidFill>
                  <a:srgbClr val="FAF250"/>
                </a:solidFill>
              </a:rPr>
              <a:t>“</a:t>
            </a:r>
            <a:r>
              <a:rPr lang="uk-UA" dirty="0" smtClean="0">
                <a:solidFill>
                  <a:srgbClr val="FAF250"/>
                </a:solidFill>
              </a:rPr>
              <a:t>Твори</a:t>
            </a:r>
            <a:r>
              <a:rPr lang="en-US" dirty="0" smtClean="0">
                <a:solidFill>
                  <a:srgbClr val="FAF250"/>
                </a:solidFill>
              </a:rPr>
              <a:t>”</a:t>
            </a:r>
            <a:r>
              <a:rPr lang="uk-UA" dirty="0" smtClean="0">
                <a:solidFill>
                  <a:srgbClr val="FAF250"/>
                </a:solidFill>
              </a:rPr>
              <a:t> (1933).</a:t>
            </a:r>
          </a:p>
          <a:p>
            <a:endParaRPr lang="uk-UA" dirty="0" smtClean="0"/>
          </a:p>
          <a:p>
            <a:pPr>
              <a:buNone/>
            </a:pPr>
            <a:r>
              <a:rPr lang="uk-UA" dirty="0" smtClean="0"/>
              <a:t>   Отже, у творчості Стефаника переважає жанр новели, які відзначаються</a:t>
            </a:r>
          </a:p>
          <a:p>
            <a:r>
              <a:rPr lang="uk-UA" dirty="0" smtClean="0"/>
              <a:t>глибоким психологізмом;</a:t>
            </a:r>
          </a:p>
          <a:p>
            <a:r>
              <a:rPr lang="uk-UA" dirty="0" smtClean="0"/>
              <a:t>драматизмом;</a:t>
            </a:r>
          </a:p>
          <a:p>
            <a:r>
              <a:rPr lang="uk-UA" dirty="0" smtClean="0"/>
              <a:t>лаконізмом;</a:t>
            </a:r>
          </a:p>
          <a:p>
            <a:r>
              <a:rPr lang="uk-UA" dirty="0" smtClean="0"/>
              <a:t>прихований ліризм;</a:t>
            </a:r>
          </a:p>
          <a:p>
            <a:r>
              <a:rPr lang="uk-UA" dirty="0" smtClean="0"/>
              <a:t>персонаж новел – головно селянин.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86116" y="1928802"/>
            <a:ext cx="5715008" cy="3286148"/>
          </a:xfrm>
        </p:spPr>
        <p:txBody>
          <a:bodyPr/>
          <a:lstStyle/>
          <a:p>
            <a:r>
              <a:rPr lang="ru-RU" dirty="0" smtClean="0"/>
              <a:t>З усіх </a:t>
            </a:r>
            <a:r>
              <a:rPr lang="ru-RU" dirty="0" smtClean="0"/>
              <a:t>сучасних </a:t>
            </a:r>
            <a:r>
              <a:rPr lang="ru-RU" dirty="0" smtClean="0"/>
              <a:t>тоді письменників </a:t>
            </a:r>
            <a:r>
              <a:rPr lang="ru-RU" dirty="0" smtClean="0"/>
              <a:t>творчість Стефаника </a:t>
            </a:r>
            <a:r>
              <a:rPr lang="ru-RU" dirty="0" smtClean="0"/>
              <a:t>чи </a:t>
            </a:r>
            <a:r>
              <a:rPr lang="ru-RU" dirty="0" smtClean="0"/>
              <a:t>не </a:t>
            </a:r>
            <a:r>
              <a:rPr lang="ru-RU" dirty="0" smtClean="0"/>
              <a:t>найвище </a:t>
            </a:r>
            <a:r>
              <a:rPr lang="ru-RU" dirty="0" smtClean="0"/>
              <a:t>була оцінена Іваном Франком </a:t>
            </a:r>
            <a:r>
              <a:rPr lang="ru-RU" dirty="0" smtClean="0"/>
              <a:t>. </a:t>
            </a:r>
            <a:r>
              <a:rPr lang="ru-RU" dirty="0" smtClean="0"/>
              <a:t>Враховуючи вплив Франка на українську літературу, цей факт заслуговує на особливу увагу.</a:t>
            </a:r>
          </a:p>
          <a:p>
            <a:endParaRPr lang="ru-RU" dirty="0"/>
          </a:p>
        </p:txBody>
      </p:sp>
      <p:pic>
        <p:nvPicPr>
          <p:cNvPr id="4" name="Рисунок 3" descr="6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500174"/>
            <a:ext cx="3257262" cy="45005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43050"/>
            <a:ext cx="9144000" cy="4681550"/>
          </a:xfrm>
        </p:spPr>
        <p:txBody>
          <a:bodyPr/>
          <a:lstStyle/>
          <a:p>
            <a:r>
              <a:rPr lang="uk-UA" dirty="0" smtClean="0"/>
              <a:t>У </a:t>
            </a:r>
            <a:r>
              <a:rPr lang="uk-UA" dirty="0" smtClean="0">
                <a:solidFill>
                  <a:srgbClr val="FAF250"/>
                </a:solidFill>
              </a:rPr>
              <a:t>1931 році </a:t>
            </a:r>
            <a:r>
              <a:rPr lang="uk-UA" dirty="0" smtClean="0"/>
              <a:t>на знак протесту проти штучного голодомору відмовився від пенсії, яку йому призначив радянський уряд у </a:t>
            </a:r>
            <a:r>
              <a:rPr lang="uk-UA" dirty="0" smtClean="0">
                <a:solidFill>
                  <a:srgbClr val="FAF250"/>
                </a:solidFill>
              </a:rPr>
              <a:t>1928</a:t>
            </a:r>
            <a:r>
              <a:rPr lang="uk-UA" dirty="0" smtClean="0"/>
              <a:t>.</a:t>
            </a:r>
          </a:p>
          <a:p>
            <a:r>
              <a:rPr lang="uk-UA" dirty="0" smtClean="0"/>
              <a:t>Тяжко хворіє, переносить частковий параліч, до всіх захворювань додається й запалення легенів.</a:t>
            </a:r>
          </a:p>
          <a:p>
            <a:r>
              <a:rPr lang="uk-UA" dirty="0" smtClean="0">
                <a:solidFill>
                  <a:srgbClr val="FAF250"/>
                </a:solidFill>
              </a:rPr>
              <a:t>7 грудня 1936 року </a:t>
            </a:r>
            <a:r>
              <a:rPr lang="uk-UA" dirty="0" smtClean="0"/>
              <a:t>письменника не стало.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785794"/>
            <a:ext cx="8329642" cy="928694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Увічнення пам</a:t>
            </a:r>
            <a:r>
              <a:rPr lang="en-US" sz="4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’</a:t>
            </a:r>
            <a:r>
              <a:rPr lang="uk-UA" sz="4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яті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935480"/>
            <a:ext cx="9144000" cy="492252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Ім'я </a:t>
            </a:r>
            <a:r>
              <a:rPr lang="ru-RU" dirty="0" smtClean="0"/>
              <a:t>Василя Стефаника носять:</a:t>
            </a:r>
          </a:p>
          <a:p>
            <a:r>
              <a:rPr lang="ru-RU" dirty="0" smtClean="0"/>
              <a:t>Премія в галузі літератури, мистецтва, архітектури та журналістики — найвища в Івано-Франківській області відзнака, яку присуджує Івано-Франківська обласна державна адміністрація місцевим </a:t>
            </a:r>
            <a:r>
              <a:rPr lang="ru-RU" dirty="0" smtClean="0"/>
              <a:t>авторам;</a:t>
            </a:r>
            <a:endParaRPr lang="ru-RU" dirty="0" smtClean="0"/>
          </a:p>
          <a:p>
            <a:r>
              <a:rPr lang="ru-RU" dirty="0" smtClean="0"/>
              <a:t>Прикарпатський національний </a:t>
            </a:r>
            <a:r>
              <a:rPr lang="ru-RU" dirty="0" smtClean="0"/>
              <a:t>університет;</a:t>
            </a:r>
            <a:endParaRPr lang="ru-RU" dirty="0" smtClean="0"/>
          </a:p>
          <a:p>
            <a:r>
              <a:rPr lang="ru-RU" dirty="0" smtClean="0"/>
              <a:t>Національна бібліотека у </a:t>
            </a:r>
            <a:r>
              <a:rPr lang="ru-RU" dirty="0" smtClean="0"/>
              <a:t>Львові;</a:t>
            </a:r>
            <a:endParaRPr lang="ru-RU" dirty="0" smtClean="0"/>
          </a:p>
          <a:p>
            <a:r>
              <a:rPr lang="ru-RU" dirty="0" smtClean="0"/>
              <a:t>Публічна бібліотека у </a:t>
            </a:r>
            <a:r>
              <a:rPr lang="ru-RU" dirty="0" smtClean="0"/>
              <a:t>Києві;</a:t>
            </a:r>
            <a:endParaRPr lang="ru-RU" dirty="0" smtClean="0"/>
          </a:p>
          <a:p>
            <a:r>
              <a:rPr lang="ru-RU" dirty="0" smtClean="0"/>
              <a:t>Вулиця у </a:t>
            </a:r>
            <a:r>
              <a:rPr lang="ru-RU" dirty="0" smtClean="0"/>
              <a:t>Львові;</a:t>
            </a:r>
            <a:endParaRPr lang="ru-RU" dirty="0" smtClean="0"/>
          </a:p>
          <a:p>
            <a:r>
              <a:rPr lang="ru-RU" dirty="0" smtClean="0"/>
              <a:t>Вулиця у </a:t>
            </a:r>
            <a:r>
              <a:rPr lang="ru-RU" dirty="0" smtClean="0"/>
              <a:t>Коломиї;</a:t>
            </a:r>
            <a:endParaRPr lang="ru-RU" dirty="0" smtClean="0"/>
          </a:p>
          <a:p>
            <a:r>
              <a:rPr lang="ru-RU" dirty="0" smtClean="0"/>
              <a:t>Вулиця у </a:t>
            </a:r>
            <a:r>
              <a:rPr lang="ru-RU" dirty="0" smtClean="0"/>
              <a:t>Стрию;</a:t>
            </a:r>
            <a:endParaRPr lang="ru-RU" dirty="0" smtClean="0"/>
          </a:p>
          <a:p>
            <a:r>
              <a:rPr lang="ru-RU" dirty="0" smtClean="0"/>
              <a:t>Снятинська ЗОШ І-ІІІ ст. ім. В. Стефаника у м. Снятині в якій колись і </a:t>
            </a:r>
            <a:r>
              <a:rPr lang="ru-RU" dirty="0" smtClean="0"/>
              <a:t>навчався.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5143504" cy="192882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  <a:endParaRPr lang="ru-RU" dirty="0" smtClean="0"/>
          </a:p>
          <a:p>
            <a:pPr>
              <a:buNone/>
            </a:pPr>
            <a:r>
              <a:rPr lang="ru-RU" sz="2400" dirty="0" smtClean="0"/>
              <a:t>    пам'ятник </a:t>
            </a:r>
            <a:r>
              <a:rPr lang="ru-RU" sz="2400" dirty="0" smtClean="0"/>
              <a:t>у Львові на вулиці Стефаника перед входом у Національну бібліотеку імені </a:t>
            </a:r>
            <a:r>
              <a:rPr lang="ru-RU" sz="2400" dirty="0" smtClean="0"/>
              <a:t>Стефаника</a:t>
            </a:r>
          </a:p>
          <a:p>
            <a:endParaRPr lang="uk-UA" dirty="0" smtClean="0"/>
          </a:p>
        </p:txBody>
      </p:sp>
      <p:pic>
        <p:nvPicPr>
          <p:cNvPr id="5" name="Рисунок 4" descr="250px-Пам ятник_Стефанику_у_Львові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5786" y="3242094"/>
            <a:ext cx="2714644" cy="3615906"/>
          </a:xfrm>
          <a:prstGeom prst="rect">
            <a:avLst/>
          </a:prstGeom>
        </p:spPr>
      </p:pic>
      <p:pic>
        <p:nvPicPr>
          <p:cNvPr id="7" name="Рисунок 6" descr="250px-Пам'ятник_Василеві_Стефанику_в_Івано-Франківську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72132" y="3214686"/>
            <a:ext cx="2609823" cy="364331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572000" y="1571612"/>
            <a:ext cx="457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пам'ятник </a:t>
            </a:r>
            <a:r>
              <a:rPr lang="ru-RU" sz="2400" dirty="0" smtClean="0"/>
              <a:t>Василеві Стефанику в Івано-Франківську у подвір'ї Прикарпатського університету на вулиці Шевченка</a:t>
            </a:r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428728" y="928670"/>
            <a:ext cx="6858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Василеві Стефанику споруджено: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0" y="1214422"/>
            <a:ext cx="5857884" cy="5181616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 smtClean="0">
                <a:solidFill>
                  <a:srgbClr val="F8F8F8"/>
                </a:solidFill>
              </a:rPr>
              <a:t>Василь Стефаник - </a:t>
            </a:r>
            <a:r>
              <a:rPr lang="uk-UA" dirty="0" smtClean="0">
                <a:solidFill>
                  <a:srgbClr val="F8F8F8"/>
                </a:solidFill>
              </a:rPr>
              <a:t>неперевершений майстер соціально-психологічної</a:t>
            </a:r>
            <a:r>
              <a:rPr lang="ru-RU" dirty="0" smtClean="0">
                <a:solidFill>
                  <a:srgbClr val="F8F8F8"/>
                </a:solidFill>
              </a:rPr>
              <a:t> </a:t>
            </a:r>
            <a:r>
              <a:rPr lang="uk-UA" dirty="0" smtClean="0">
                <a:solidFill>
                  <a:srgbClr val="F8F8F8"/>
                </a:solidFill>
              </a:rPr>
              <a:t>прози</a:t>
            </a:r>
            <a:r>
              <a:rPr lang="ru-RU" dirty="0" smtClean="0">
                <a:solidFill>
                  <a:srgbClr val="F8F8F8"/>
                </a:solidFill>
              </a:rPr>
              <a:t>. Це автор, який переживав те, що писав, на емоційно-психологічному та фізіологічному рівнях. Віртуозне володіння словом, тонке спостереження людської психології, глубокий гуманізм його творів, уміння досягнути безодні душі подарували новелам Стефаника численних вдячних читачів серед різних поколінь, а самого поставила його на чільне місце серед письменників-новаторів.</a:t>
            </a:r>
            <a:endParaRPr lang="uk-UA" dirty="0" smtClean="0">
              <a:solidFill>
                <a:srgbClr val="F8F8F8"/>
              </a:solidFill>
            </a:endParaRPr>
          </a:p>
        </p:txBody>
      </p:sp>
      <p:pic>
        <p:nvPicPr>
          <p:cNvPr id="11" name="Рисунок 10" descr="к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17380" y="1357298"/>
            <a:ext cx="3326619" cy="44291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43050"/>
            <a:ext cx="8929718" cy="464347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Про письменника знято фільм «Василь Стефаник» (</a:t>
            </a:r>
            <a:r>
              <a:rPr lang="ru-RU" sz="3200" dirty="0" smtClean="0">
                <a:solidFill>
                  <a:srgbClr val="FAF250"/>
                </a:solidFill>
              </a:rPr>
              <a:t>1971</a:t>
            </a:r>
            <a:r>
              <a:rPr lang="ru-RU" sz="3200" dirty="0" smtClean="0"/>
              <a:t>, веде </a:t>
            </a:r>
            <a:r>
              <a:rPr lang="ru-RU" sz="3200" dirty="0" smtClean="0">
                <a:solidFill>
                  <a:srgbClr val="FAF250"/>
                </a:solidFill>
              </a:rPr>
              <a:t>М. Костогриз</a:t>
            </a:r>
            <a:r>
              <a:rPr lang="ru-RU" sz="3200" dirty="0" smtClean="0"/>
              <a:t>).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643174" y="2214554"/>
            <a:ext cx="6500826" cy="3643338"/>
          </a:xfrm>
        </p:spPr>
        <p:txBody>
          <a:bodyPr/>
          <a:lstStyle/>
          <a:p>
            <a:r>
              <a:rPr lang="uk-UA" dirty="0" smtClean="0"/>
              <a:t>Народився </a:t>
            </a:r>
            <a:r>
              <a:rPr lang="uk-UA" dirty="0" smtClean="0">
                <a:solidFill>
                  <a:srgbClr val="FAF250"/>
                </a:solidFill>
              </a:rPr>
              <a:t>14 травня 1871 </a:t>
            </a:r>
            <a:r>
              <a:rPr lang="uk-UA" dirty="0" smtClean="0"/>
              <a:t>року в селі Русів Снятинського повіту на Станіславщині (нині Івано-Франківська область) у заможній родині Семена та Оксани Стефаників  Хлопчик зростав  серед розкішної природи, оточений любов</a:t>
            </a:r>
            <a:r>
              <a:rPr lang="en-US" dirty="0" smtClean="0"/>
              <a:t>’</a:t>
            </a:r>
            <a:r>
              <a:rPr lang="uk-UA" dirty="0" smtClean="0"/>
              <a:t>ю та опікою матері і старшої сестри Марії.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142976" y="1285860"/>
            <a:ext cx="635798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“</a:t>
            </a:r>
            <a:r>
              <a:rPr lang="uk-UA" sz="2000" i="1" dirty="0" smtClean="0"/>
              <a:t>Я пішов від мами у біленькій сорочці, сам білий</a:t>
            </a:r>
            <a:r>
              <a:rPr lang="uk-UA" sz="2000" dirty="0" smtClean="0"/>
              <a:t>…</a:t>
            </a:r>
            <a:r>
              <a:rPr lang="en-US" sz="2000" dirty="0" smtClean="0"/>
              <a:t>” </a:t>
            </a:r>
          </a:p>
          <a:p>
            <a:pPr algn="ctr"/>
            <a:r>
              <a:rPr lang="uk-UA" dirty="0" smtClean="0"/>
              <a:t>Василь Стефаник</a:t>
            </a:r>
            <a:endParaRPr lang="ru-RU" dirty="0"/>
          </a:p>
        </p:txBody>
      </p:sp>
      <p:pic>
        <p:nvPicPr>
          <p:cNvPr id="8" name="Рисунок 7" descr="Stefanyk_0001.jpeg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071678"/>
            <a:ext cx="2302982" cy="364333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0" y="5786454"/>
            <a:ext cx="30718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Батько письменника — Семен Стефаник (1846–1920)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575"/>
                            </p:stCondLst>
                            <p:childTnLst>
                              <p:par>
                                <p:cTn id="11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Освіта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Місцева сільська школа</a:t>
            </a:r>
            <a:r>
              <a:rPr lang="ru-RU" dirty="0" smtClean="0"/>
              <a:t> (1878-1880);</a:t>
            </a:r>
          </a:p>
          <a:p>
            <a:r>
              <a:rPr lang="uk-UA" dirty="0" smtClean="0"/>
              <a:t>Снятинська школа (1880-1883);</a:t>
            </a:r>
          </a:p>
          <a:p>
            <a:r>
              <a:rPr lang="uk-UA" dirty="0" smtClean="0"/>
              <a:t>чоловіча польська Коломийська гімназія (</a:t>
            </a:r>
            <a:r>
              <a:rPr lang="uk-UA" dirty="0" smtClean="0"/>
              <a:t> </a:t>
            </a:r>
            <a:r>
              <a:rPr lang="uk-UA" dirty="0" smtClean="0"/>
              <a:t>з вересня 1883 до літа 1890);</a:t>
            </a:r>
          </a:p>
          <a:p>
            <a:r>
              <a:rPr lang="uk-UA" dirty="0" smtClean="0"/>
              <a:t>гімназія в  Дрогобичі (1890-1892);</a:t>
            </a:r>
          </a:p>
          <a:p>
            <a:r>
              <a:rPr lang="uk-UA" dirty="0" smtClean="0"/>
              <a:t>медичний факультет Краківського університету (університет не закінчив).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</p:spPr>
        <p:txBody>
          <a:bodyPr/>
          <a:lstStyle/>
          <a:p>
            <a:r>
              <a:rPr lang="uk-UA" dirty="0" smtClean="0"/>
              <a:t>У Снятинській школі та Коломийській чоловічій польській гімназії майбутній письменник відчув зневагу вчителів до селянських дітей, та й ровесники-паничі ставилися до селюків вкрай цинічно й жорстоко.</a:t>
            </a:r>
          </a:p>
          <a:p>
            <a:endParaRPr lang="uk-UA" dirty="0" smtClean="0"/>
          </a:p>
          <a:p>
            <a:r>
              <a:rPr lang="uk-UA" dirty="0" smtClean="0"/>
              <a:t>Через невисокий зріст Василь не міг досягнути рукою дошки. Вчитель почав так бити хлопця по руці, що вона спухла, а коли ще й учні почали глумитися з побитого, він втратив притомність, а потів хотів накласти на себе руки.  Вразлива душа Стефаника вбирала й інші драматичні події, що формували трагічне світовідчуття майбутнього письменника.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2571768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solidFill>
                  <a:srgbClr val="F8F8F8"/>
                </a:solidFill>
              </a:rPr>
              <a:t>Стефаник був </a:t>
            </a:r>
            <a:r>
              <a:rPr lang="ru-RU" dirty="0" smtClean="0">
                <a:solidFill>
                  <a:srgbClr val="F8F8F8"/>
                </a:solidFill>
              </a:rPr>
              <a:t>виключений з </a:t>
            </a:r>
            <a:r>
              <a:rPr lang="ru-RU" dirty="0" smtClean="0">
                <a:solidFill>
                  <a:srgbClr val="F8F8F8"/>
                </a:solidFill>
                <a:hlinkClick r:id="rId2" tooltip="Коломийська гімназія (ще не написана)"/>
              </a:rPr>
              <a:t>Коломийської гімназії</a:t>
            </a:r>
            <a:r>
              <a:rPr lang="ru-RU" dirty="0" smtClean="0">
                <a:solidFill>
                  <a:srgbClr val="F8F8F8"/>
                </a:solidFill>
              </a:rPr>
              <a:t> через участь у </a:t>
            </a:r>
            <a:r>
              <a:rPr lang="ru-RU" dirty="0" smtClean="0">
                <a:solidFill>
                  <a:srgbClr val="F8F8F8"/>
                </a:solidFill>
                <a:hlinkClick r:id="rId3" tooltip="Покутська трійця"/>
              </a:rPr>
              <a:t>«Покутській трійці»</a:t>
            </a:r>
            <a:r>
              <a:rPr lang="ru-RU" dirty="0" smtClean="0">
                <a:solidFill>
                  <a:srgbClr val="F8F8F8"/>
                </a:solidFill>
              </a:rPr>
              <a:t> — таємному творчому об'єднанні духовно близьких митців-земляків, до складу якої входили також </a:t>
            </a:r>
            <a:r>
              <a:rPr lang="ru-RU" dirty="0" smtClean="0">
                <a:solidFill>
                  <a:srgbClr val="F8F8F8"/>
                </a:solidFill>
                <a:hlinkClick r:id="rId4" tooltip="Мартович Лесь"/>
              </a:rPr>
              <a:t>Лесь Мартович</a:t>
            </a:r>
            <a:r>
              <a:rPr lang="ru-RU" dirty="0" smtClean="0">
                <a:solidFill>
                  <a:srgbClr val="F8F8F8"/>
                </a:solidFill>
              </a:rPr>
              <a:t> та </a:t>
            </a:r>
            <a:r>
              <a:rPr lang="ru-RU" dirty="0" smtClean="0">
                <a:solidFill>
                  <a:srgbClr val="F8F8F8"/>
                </a:solidFill>
              </a:rPr>
              <a:t>Іван Семанюк (який увійшов у літературу під псевдонімом </a:t>
            </a:r>
            <a:r>
              <a:rPr lang="ru-RU" dirty="0" smtClean="0">
                <a:solidFill>
                  <a:srgbClr val="F8F8F8"/>
                </a:solidFill>
                <a:hlinkClick r:id="rId5" tooltip="Марко Черемшина"/>
              </a:rPr>
              <a:t>Марко Черемшина</a:t>
            </a:r>
            <a:r>
              <a:rPr lang="ru-RU" dirty="0" smtClean="0">
                <a:solidFill>
                  <a:srgbClr val="F8F8F8"/>
                </a:solidFill>
              </a:rPr>
              <a:t>). Тому сьомий і восьмий класи йому довелося закінчувати у Дрогобичах.</a:t>
            </a:r>
            <a:endParaRPr lang="ru-RU" dirty="0">
              <a:solidFill>
                <a:srgbClr val="F8F8F8"/>
              </a:solidFill>
            </a:endParaRPr>
          </a:p>
        </p:txBody>
      </p:sp>
      <p:pic>
        <p:nvPicPr>
          <p:cNvPr id="4" name="Рисунок 3" descr="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483146" y="3429001"/>
            <a:ext cx="3660854" cy="3429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00364" y="4857760"/>
            <a:ext cx="2428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Василь Стефаник із Лесем Мартовичем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4286280"/>
          </a:xfrm>
        </p:spPr>
        <p:txBody>
          <a:bodyPr/>
          <a:lstStyle/>
          <a:p>
            <a:r>
              <a:rPr lang="uk-UA" dirty="0" smtClean="0"/>
              <a:t>У </a:t>
            </a:r>
            <a:r>
              <a:rPr lang="uk-UA" dirty="0" smtClean="0">
                <a:solidFill>
                  <a:srgbClr val="FAF250"/>
                </a:solidFill>
              </a:rPr>
              <a:t>1890</a:t>
            </a:r>
            <a:r>
              <a:rPr lang="uk-UA" dirty="0" smtClean="0"/>
              <a:t> році Василь Семенович стає членом створеної </a:t>
            </a:r>
            <a:r>
              <a:rPr lang="uk-UA" dirty="0" smtClean="0">
                <a:solidFill>
                  <a:srgbClr val="FAF250"/>
                </a:solidFill>
              </a:rPr>
              <a:t>Іваном Франком </a:t>
            </a:r>
            <a:r>
              <a:rPr lang="uk-UA" dirty="0" smtClean="0"/>
              <a:t>і </a:t>
            </a:r>
            <a:r>
              <a:rPr lang="uk-UA" dirty="0" smtClean="0">
                <a:solidFill>
                  <a:srgbClr val="FAF250"/>
                </a:solidFill>
              </a:rPr>
              <a:t>Михайлом Павликом </a:t>
            </a:r>
            <a:r>
              <a:rPr lang="uk-UA" dirty="0" smtClean="0"/>
              <a:t>радикальної партії, бере участь у написанні її програми, пропагує ці ідеї серед селян. Цього ж періоду стосуються і перші літературні спроби гімназиста.</a:t>
            </a:r>
            <a:endParaRPr lang="ru-RU" dirty="0"/>
          </a:p>
        </p:txBody>
      </p:sp>
      <p:pic>
        <p:nvPicPr>
          <p:cNvPr id="4" name="Рисунок 3" descr="pic_S_T_Stefanyk Vasyl (photo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00430" y="3000372"/>
            <a:ext cx="2374762" cy="350046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500430" y="6488668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Василь Стефаник</a:t>
            </a:r>
            <a:endParaRPr lang="ru-RU" dirty="0"/>
          </a:p>
        </p:txBody>
      </p:sp>
      <p:pic>
        <p:nvPicPr>
          <p:cNvPr id="6" name="Рисунок 5" descr="Ivan_Franko_(1898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15140" y="2894345"/>
            <a:ext cx="2428860" cy="3606489"/>
          </a:xfrm>
          <a:prstGeom prst="rect">
            <a:avLst/>
          </a:prstGeom>
        </p:spPr>
      </p:pic>
      <p:pic>
        <p:nvPicPr>
          <p:cNvPr id="7" name="Рисунок 6" descr="250px-Mykhajlo-pavlyk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3500438"/>
            <a:ext cx="2928924" cy="292895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715140" y="6488668"/>
            <a:ext cx="2428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Іван Франко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0" y="6429396"/>
            <a:ext cx="2928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Михайло Павлик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14488"/>
            <a:ext cx="9144000" cy="4572032"/>
          </a:xfrm>
        </p:spPr>
        <p:txBody>
          <a:bodyPr/>
          <a:lstStyle/>
          <a:p>
            <a:r>
              <a:rPr lang="uk-UA" dirty="0" smtClean="0">
                <a:solidFill>
                  <a:srgbClr val="FAF250"/>
                </a:solidFill>
              </a:rPr>
              <a:t>1892 </a:t>
            </a:r>
            <a:r>
              <a:rPr lang="uk-UA" dirty="0" smtClean="0"/>
              <a:t>року, по закінченні гімназії, Стефаник їде до </a:t>
            </a:r>
            <a:r>
              <a:rPr lang="uk-UA" dirty="0" smtClean="0">
                <a:solidFill>
                  <a:srgbClr val="FAF250"/>
                </a:solidFill>
              </a:rPr>
              <a:t>Кракова</a:t>
            </a:r>
            <a:r>
              <a:rPr lang="uk-UA" dirty="0" smtClean="0"/>
              <a:t>, вступає до університету. Тут він бере участь у зібраннях студентського </a:t>
            </a:r>
            <a:r>
              <a:rPr lang="uk-UA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товариства</a:t>
            </a:r>
            <a:r>
              <a:rPr lang="uk-UA" dirty="0" smtClean="0">
                <a:solidFill>
                  <a:srgbClr val="FAF250"/>
                </a:solidFill>
              </a:rPr>
              <a:t> </a:t>
            </a:r>
            <a:r>
              <a:rPr lang="en-US" dirty="0" smtClean="0">
                <a:solidFill>
                  <a:srgbClr val="FAF250"/>
                </a:solidFill>
              </a:rPr>
              <a:t>“</a:t>
            </a:r>
            <a:r>
              <a:rPr lang="ru-RU" dirty="0" smtClean="0">
                <a:solidFill>
                  <a:srgbClr val="FAF250"/>
                </a:solidFill>
              </a:rPr>
              <a:t>Академ</a:t>
            </a:r>
            <a:r>
              <a:rPr lang="uk-UA" dirty="0" smtClean="0">
                <a:solidFill>
                  <a:srgbClr val="FAF250"/>
                </a:solidFill>
              </a:rPr>
              <a:t>ічна громада</a:t>
            </a:r>
            <a:r>
              <a:rPr lang="en-US" dirty="0" smtClean="0">
                <a:solidFill>
                  <a:srgbClr val="FAF250"/>
                </a:solidFill>
              </a:rPr>
              <a:t>”</a:t>
            </a:r>
            <a:r>
              <a:rPr lang="uk-UA" dirty="0" smtClean="0"/>
              <a:t>, багато читає, знайомиться з видатним польським письменником-модерністом Станіславом Пшибишевським, з Василем Орканом та іншими польськими митцями, які розвинули естетичні смаки юнака.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43174" y="1714488"/>
            <a:ext cx="6500826" cy="4681550"/>
          </a:xfrm>
        </p:spPr>
        <p:txBody>
          <a:bodyPr/>
          <a:lstStyle/>
          <a:p>
            <a:r>
              <a:rPr lang="uk-UA" dirty="0" smtClean="0"/>
              <a:t>Найважливішою подією своєї молодості Стефаник вважав знайомство з родиною Морачевських, про що в Автобіографії написав: </a:t>
            </a:r>
            <a:r>
              <a:rPr lang="en-US" dirty="0" smtClean="0"/>
              <a:t>“</a:t>
            </a:r>
            <a:r>
              <a:rPr lang="uk-UA" dirty="0" smtClean="0"/>
              <a:t>Софія Морачевська – пані, що навчила мене любити Русів і правду в собі</a:t>
            </a:r>
            <a:r>
              <a:rPr lang="en-US" dirty="0" smtClean="0"/>
              <a:t>”</a:t>
            </a:r>
            <a:r>
              <a:rPr lang="uk-UA" dirty="0" smtClean="0"/>
              <a:t>; </a:t>
            </a:r>
            <a:r>
              <a:rPr lang="en-US" dirty="0" smtClean="0"/>
              <a:t>“</a:t>
            </a:r>
            <a:r>
              <a:rPr lang="uk-UA" dirty="0" smtClean="0"/>
              <a:t>Юрко Морачевський віддав би мені свою молодість, аби сховати мене в ній від бруду світу</a:t>
            </a:r>
            <a:r>
              <a:rPr lang="en-US" dirty="0" smtClean="0"/>
              <a:t>”.</a:t>
            </a:r>
            <a:endParaRPr lang="ru-RU" dirty="0"/>
          </a:p>
        </p:txBody>
      </p:sp>
      <p:pic>
        <p:nvPicPr>
          <p:cNvPr id="4" name="Рисунок 3" descr="Софія_Окуневська-Морачевськ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714488"/>
            <a:ext cx="2643174" cy="404405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5786454"/>
            <a:ext cx="2643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Софія Морачевська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232">
      <a:dk1>
        <a:srgbClr val="8AC8F2"/>
      </a:dk1>
      <a:lt1>
        <a:srgbClr val="E7F4FC"/>
      </a:lt1>
      <a:dk2>
        <a:srgbClr val="59B1ED"/>
      </a:dk2>
      <a:lt2>
        <a:srgbClr val="8AC8F2"/>
      </a:lt2>
      <a:accent1>
        <a:srgbClr val="126DAB"/>
      </a:accent1>
      <a:accent2>
        <a:srgbClr val="B8DEF7"/>
      </a:accent2>
      <a:accent3>
        <a:srgbClr val="E7F4FC"/>
      </a:accent3>
      <a:accent4>
        <a:srgbClr val="E7F4FC"/>
      </a:accent4>
      <a:accent5>
        <a:srgbClr val="E7F4FC"/>
      </a:accent5>
      <a:accent6>
        <a:srgbClr val="E7F4FC"/>
      </a:accent6>
      <a:hlink>
        <a:srgbClr val="E7F4FC"/>
      </a:hlink>
      <a:folHlink>
        <a:srgbClr val="0C4265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867</TotalTime>
  <Words>857</Words>
  <Application>Microsoft Office PowerPoint</Application>
  <PresentationFormat>Экран (4:3)</PresentationFormat>
  <Paragraphs>70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Поток</vt:lpstr>
      <vt:lpstr>Слайд 1</vt:lpstr>
      <vt:lpstr>Слайд 2</vt:lpstr>
      <vt:lpstr>Слайд 3</vt:lpstr>
      <vt:lpstr>Освіта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Увічнення пам’яті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Ludmila</dc:creator>
  <cp:lastModifiedBy>Ludmila</cp:lastModifiedBy>
  <cp:revision>90</cp:revision>
  <dcterms:created xsi:type="dcterms:W3CDTF">2013-02-16T11:59:53Z</dcterms:created>
  <dcterms:modified xsi:type="dcterms:W3CDTF">2013-02-18T19:31:04Z</dcterms:modified>
</cp:coreProperties>
</file>