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4"/>
  </p:notesMasterIdLst>
  <p:sldIdLst>
    <p:sldId id="256" r:id="rId2"/>
    <p:sldId id="258" r:id="rId3"/>
    <p:sldId id="260" r:id="rId4"/>
    <p:sldId id="261" r:id="rId5"/>
    <p:sldId id="257" r:id="rId6"/>
    <p:sldId id="262" r:id="rId7"/>
    <p:sldId id="259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3206"/>
    <a:srgbClr val="800000"/>
    <a:srgbClr val="64321E"/>
    <a:srgbClr val="3399FF"/>
    <a:srgbClr val="333399"/>
    <a:srgbClr val="FFCC66"/>
    <a:srgbClr val="363080"/>
    <a:srgbClr val="5850A5"/>
    <a:srgbClr val="342F61"/>
    <a:srgbClr val="463F8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9539" autoAdjust="0"/>
  </p:normalViewPr>
  <p:slideViewPr>
    <p:cSldViewPr snapToGrid="0">
      <p:cViewPr varScale="1">
        <p:scale>
          <a:sx n="94" d="100"/>
          <a:sy n="94" d="100"/>
        </p:scale>
        <p:origin x="-102" y="-408"/>
      </p:cViewPr>
      <p:guideLst>
        <p:guide orient="horz" pos="618"/>
        <p:guide orient="horz" pos="935"/>
        <p:guide orient="horz" pos="164"/>
        <p:guide orient="horz" pos="3158"/>
        <p:guide orient="horz" pos="1207"/>
        <p:guide pos="5511"/>
        <p:guide pos="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5FDA239-8122-4645-BFC3-3A2F0952AB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25068C-200B-4317-9F4A-1B0C4B6DD3C1}" type="slidenum">
              <a:rPr lang="en-GB"/>
              <a:pPr/>
              <a:t>1</a:t>
            </a:fld>
            <a:endParaRPr lang="en-GB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FDA239-8122-4645-BFC3-3A2F0952ABFC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FDA239-8122-4645-BFC3-3A2F0952ABFC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FDA239-8122-4645-BFC3-3A2F0952ABFC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FDA239-8122-4645-BFC3-3A2F0952ABFC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0"/>
          <p:cNvSpPr>
            <a:spLocks noChangeArrowheads="1"/>
          </p:cNvSpPr>
          <p:nvPr userDrawn="1"/>
        </p:nvSpPr>
        <p:spPr bwMode="auto">
          <a:xfrm>
            <a:off x="93663" y="71438"/>
            <a:ext cx="8942387" cy="3789362"/>
          </a:xfrm>
          <a:prstGeom prst="roundRect">
            <a:avLst>
              <a:gd name="adj" fmla="val 6282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AutoShape 11"/>
          <p:cNvSpPr>
            <a:spLocks noChangeArrowheads="1"/>
          </p:cNvSpPr>
          <p:nvPr userDrawn="1"/>
        </p:nvSpPr>
        <p:spPr bwMode="auto">
          <a:xfrm>
            <a:off x="219075" y="201613"/>
            <a:ext cx="8713788" cy="3551237"/>
          </a:xfrm>
          <a:prstGeom prst="roundRect">
            <a:avLst>
              <a:gd name="adj" fmla="val 5231"/>
            </a:avLst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6" name="AutoShape 15"/>
          <p:cNvSpPr>
            <a:spLocks noChangeArrowheads="1"/>
          </p:cNvSpPr>
          <p:nvPr userDrawn="1"/>
        </p:nvSpPr>
        <p:spPr bwMode="auto">
          <a:xfrm>
            <a:off x="100013" y="5805488"/>
            <a:ext cx="8936037" cy="90805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7" name="AutoShape 16"/>
          <p:cNvSpPr>
            <a:spLocks noChangeArrowheads="1"/>
          </p:cNvSpPr>
          <p:nvPr userDrawn="1"/>
        </p:nvSpPr>
        <p:spPr bwMode="auto">
          <a:xfrm>
            <a:off x="225425" y="5883275"/>
            <a:ext cx="8713788" cy="752475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31800" y="6308725"/>
            <a:ext cx="2133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 sz="1400">
              <a:solidFill>
                <a:schemeClr val="bg1"/>
              </a:solidFill>
            </a:endParaRP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3098800" y="6308725"/>
            <a:ext cx="2895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GB" sz="1400">
              <a:solidFill>
                <a:schemeClr val="bg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6707188" y="6308725"/>
            <a:ext cx="2133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041FD78D-5E05-46C6-9D3A-B88958841F14}" type="slidenum">
              <a:rPr lang="en-GB" sz="1400">
                <a:solidFill>
                  <a:schemeClr val="bg1"/>
                </a:solidFill>
              </a:rPr>
              <a:pPr algn="r">
                <a:defRPr/>
              </a:pPr>
              <a:t>‹#›</a:t>
            </a:fld>
            <a:endParaRPr lang="en-GB" sz="1400">
              <a:solidFill>
                <a:schemeClr val="bg1"/>
              </a:solidFill>
            </a:endParaRP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577850" y="1233488"/>
            <a:ext cx="7989888" cy="1655762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008063" y="3886200"/>
            <a:ext cx="7304087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27800" y="6173788"/>
            <a:ext cx="2133600" cy="279400"/>
          </a:xfrm>
          <a:solidFill>
            <a:schemeClr val="bg1"/>
          </a:solidFill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AE8634C-35FD-447C-A192-AA4BCC4AAE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64A73-C5F4-4AB7-B85B-D158544EE7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69088" y="404813"/>
            <a:ext cx="2079625" cy="56880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30213" y="404813"/>
            <a:ext cx="6086475" cy="56880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C1A07-C962-4238-8918-6A950487C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0213" y="404813"/>
            <a:ext cx="8291512" cy="7207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484313"/>
            <a:ext cx="8291513" cy="4608512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9D4BC-2341-4309-896A-FF32CC33A6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0213" y="404813"/>
            <a:ext cx="8291512" cy="7207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484313"/>
            <a:ext cx="4068763" cy="4608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8363" y="1484313"/>
            <a:ext cx="4070350" cy="4608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2F136-F624-4E1E-AEA6-35F9795C2F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3B6B4-9173-43A3-B0DA-7EAAEF3F12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3A6DE-1D49-408D-922A-44C54273ED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68763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8363" y="1484313"/>
            <a:ext cx="407035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B11F4-04D3-47FD-A6FF-6C7208BD58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0D559-FF0E-4983-80E0-F3BDAC1CF5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CFDDA-27ED-4683-9145-D4592FDB59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6B583-AE04-4D2B-8A06-2ED1377D58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E99F7-2F92-492F-A9B6-8289B2DC7D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175A4-4B6C-4BA2-B804-D09D83CD48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7" name="AutoShape 11"/>
          <p:cNvSpPr>
            <a:spLocks noChangeArrowheads="1"/>
          </p:cNvSpPr>
          <p:nvPr userDrawn="1"/>
        </p:nvSpPr>
        <p:spPr bwMode="auto">
          <a:xfrm>
            <a:off x="93663" y="71438"/>
            <a:ext cx="8942387" cy="1304925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30213" y="404813"/>
            <a:ext cx="82915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91513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08725"/>
            <a:ext cx="2133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994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08725"/>
            <a:ext cx="2895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994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08725"/>
            <a:ext cx="2133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AA948F4-0ACB-42C7-9FCB-CA99D533E7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9948" name="AutoShape 12"/>
          <p:cNvSpPr>
            <a:spLocks noChangeArrowheads="1"/>
          </p:cNvSpPr>
          <p:nvPr userDrawn="1"/>
        </p:nvSpPr>
        <p:spPr bwMode="auto">
          <a:xfrm>
            <a:off x="219075" y="201613"/>
            <a:ext cx="8713788" cy="1081087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9949" name="AutoShape 13"/>
          <p:cNvSpPr>
            <a:spLocks noChangeArrowheads="1"/>
          </p:cNvSpPr>
          <p:nvPr userDrawn="1"/>
        </p:nvSpPr>
        <p:spPr bwMode="auto">
          <a:xfrm>
            <a:off x="100013" y="5805488"/>
            <a:ext cx="8936037" cy="90805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9950" name="AutoShape 14"/>
          <p:cNvSpPr>
            <a:spLocks noChangeArrowheads="1"/>
          </p:cNvSpPr>
          <p:nvPr userDrawn="1"/>
        </p:nvSpPr>
        <p:spPr bwMode="auto">
          <a:xfrm>
            <a:off x="225425" y="5883275"/>
            <a:ext cx="8713788" cy="752475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9951" name="AutoShape 15"/>
          <p:cNvSpPr>
            <a:spLocks noChangeArrowheads="1"/>
          </p:cNvSpPr>
          <p:nvPr userDrawn="1"/>
        </p:nvSpPr>
        <p:spPr bwMode="auto">
          <a:xfrm>
            <a:off x="144463" y="1484313"/>
            <a:ext cx="8856662" cy="4211637"/>
          </a:xfrm>
          <a:prstGeom prst="roundRect">
            <a:avLst>
              <a:gd name="adj" fmla="val 5292"/>
            </a:avLst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9952" name="Rectangle 16"/>
          <p:cNvSpPr>
            <a:spLocks noChangeArrowheads="1"/>
          </p:cNvSpPr>
          <p:nvPr userDrawn="1"/>
        </p:nvSpPr>
        <p:spPr bwMode="auto">
          <a:xfrm>
            <a:off x="611188" y="6281738"/>
            <a:ext cx="2133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 sz="1400">
              <a:solidFill>
                <a:schemeClr val="bg1"/>
              </a:solidFill>
            </a:endParaRPr>
          </a:p>
        </p:txBody>
      </p:sp>
      <p:sp>
        <p:nvSpPr>
          <p:cNvPr id="39953" name="Rectangle 17"/>
          <p:cNvSpPr>
            <a:spLocks noChangeArrowheads="1"/>
          </p:cNvSpPr>
          <p:nvPr userDrawn="1"/>
        </p:nvSpPr>
        <p:spPr bwMode="auto">
          <a:xfrm>
            <a:off x="3278188" y="6281738"/>
            <a:ext cx="2895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GB" sz="1400">
              <a:solidFill>
                <a:schemeClr val="bg1"/>
              </a:solidFill>
            </a:endParaRPr>
          </a:p>
        </p:txBody>
      </p:sp>
      <p:sp>
        <p:nvSpPr>
          <p:cNvPr id="39954" name="Rectangle 18"/>
          <p:cNvSpPr>
            <a:spLocks noChangeArrowheads="1"/>
          </p:cNvSpPr>
          <p:nvPr userDrawn="1"/>
        </p:nvSpPr>
        <p:spPr bwMode="auto">
          <a:xfrm>
            <a:off x="6707188" y="6281738"/>
            <a:ext cx="2133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0E3DF264-3433-4A33-A6AA-133ACAB5A0EC}" type="slidenum">
              <a:rPr lang="en-GB" sz="1400">
                <a:solidFill>
                  <a:schemeClr val="bg1"/>
                </a:solidFill>
              </a:rPr>
              <a:pPr algn="r">
                <a:defRPr/>
              </a:pPr>
              <a:t>‹#›</a:t>
            </a:fld>
            <a:endParaRPr lang="en-GB" sz="140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2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2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2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08063" y="4041775"/>
            <a:ext cx="7304087" cy="1562100"/>
          </a:xfrm>
        </p:spPr>
        <p:txBody>
          <a:bodyPr/>
          <a:lstStyle/>
          <a:p>
            <a:pPr algn="ctr" eaLnBrk="1" hangingPunct="1"/>
            <a:r>
              <a:rPr lang="uk-UA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Підготувала</a:t>
            </a:r>
          </a:p>
          <a:p>
            <a:pPr algn="ctr" eaLnBrk="1" hangingPunct="1"/>
            <a:r>
              <a:rPr lang="uk-UA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учениця 9-В класу</a:t>
            </a:r>
          </a:p>
          <a:p>
            <a:pPr algn="ctr" eaLnBrk="1" hangingPunct="1"/>
            <a:r>
              <a:rPr lang="uk-UA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Кошина</a:t>
            </a:r>
            <a:r>
              <a:rPr lang="uk-UA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Анна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8029" y="627548"/>
            <a:ext cx="485581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err="1" smtClean="0">
                <a:ln w="11430"/>
                <a:solidFill>
                  <a:srgbClr val="64321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  <a:ea typeface="Verdana" pitchFamily="34" charset="0"/>
                <a:cs typeface="MV Boli" pitchFamily="2" charset="0"/>
              </a:rPr>
              <a:t>Іван</a:t>
            </a:r>
            <a:r>
              <a:rPr lang="ru-RU" sz="5400" b="1" cap="none" spc="50" dirty="0" smtClean="0">
                <a:ln w="11430"/>
                <a:solidFill>
                  <a:srgbClr val="64321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  <a:ea typeface="Verdana" pitchFamily="34" charset="0"/>
                <a:cs typeface="MV Boli" pitchFamily="2" charset="0"/>
              </a:rPr>
              <a:t> </a:t>
            </a:r>
            <a:endParaRPr lang="en-US" sz="5400" b="1" cap="none" spc="50" dirty="0" smtClean="0">
              <a:ln w="11430"/>
              <a:solidFill>
                <a:srgbClr val="64321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  <a:ea typeface="Verdana" pitchFamily="34" charset="0"/>
              <a:cs typeface="MV Boli" pitchFamily="2" charset="0"/>
            </a:endParaRPr>
          </a:p>
          <a:p>
            <a:pPr algn="ctr"/>
            <a:r>
              <a:rPr lang="ru-RU" sz="5400" b="1" cap="none" spc="50" dirty="0" err="1" smtClean="0">
                <a:ln w="11430"/>
                <a:solidFill>
                  <a:srgbClr val="64321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  <a:ea typeface="Verdana" pitchFamily="34" charset="0"/>
                <a:cs typeface="MV Boli" pitchFamily="2" charset="0"/>
              </a:rPr>
              <a:t>Нечуй-Левицький</a:t>
            </a:r>
            <a:endParaRPr lang="en-US" sz="5400" b="1" cap="none" spc="50" dirty="0" smtClean="0">
              <a:ln w="11430"/>
              <a:solidFill>
                <a:srgbClr val="64321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  <a:ea typeface="Verdana" pitchFamily="34" charset="0"/>
              <a:cs typeface="MV Boli" pitchFamily="2" charset="0"/>
            </a:endParaRPr>
          </a:p>
          <a:p>
            <a:pPr algn="ctr"/>
            <a:r>
              <a:rPr lang="ru-RU" sz="5400" b="1" cap="none" spc="50" dirty="0" smtClean="0">
                <a:ln w="11430"/>
                <a:solidFill>
                  <a:srgbClr val="64321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  <a:ea typeface="Verdana" pitchFamily="34" charset="0"/>
                <a:cs typeface="MV Boli" pitchFamily="2" charset="0"/>
              </a:rPr>
              <a:t>(1838-1918)</a:t>
            </a:r>
            <a:endParaRPr lang="ru-RU" sz="5400" b="1" cap="none" spc="50" dirty="0">
              <a:ln w="11430"/>
              <a:solidFill>
                <a:srgbClr val="64321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  <a:ea typeface="Verdana" pitchFamily="34" charset="0"/>
              <a:cs typeface="MV Boli" pitchFamily="2" charset="0"/>
            </a:endParaRPr>
          </a:p>
        </p:txBody>
      </p:sp>
      <p:pic>
        <p:nvPicPr>
          <p:cNvPr id="3076" name="Picture 4" descr="D:\Аня ;)\Школа\История\Nechui_levytsky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2612" y="444313"/>
            <a:ext cx="3475598" cy="3162113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195961" y="1747071"/>
            <a:ext cx="5672832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В роки імперіалістичної війни І. Нечуй-Левицький жив самотнім, голодним життям. На початку 1918р. в умовах кайзерівської окупації Києва письменник тяжко захворів, згодом потрапив до </a:t>
            </a:r>
            <a:r>
              <a:rPr kumimoji="0" lang="uk-UA" sz="1600" b="0" i="0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Дегтярівської</a:t>
            </a: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богадільні (будинок для перестарілих), де й скінчив життя 2 квітня 1918р.  </a:t>
            </a:r>
            <a:r>
              <a:rPr kumimoji="0" lang="ru-RU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ru-RU" sz="1600" b="0" i="0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Поховано</a:t>
            </a:r>
            <a:r>
              <a:rPr kumimoji="0" lang="ru-RU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ru-RU" sz="1600" b="0" i="0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його</a:t>
            </a:r>
            <a:r>
              <a:rPr kumimoji="0" lang="ru-RU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на Байковому </a:t>
            </a:r>
            <a:r>
              <a:rPr kumimoji="0" lang="ru-RU" sz="1600" b="0" i="0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кладовищі</a:t>
            </a:r>
            <a:r>
              <a:rPr kumimoji="0" lang="ru-RU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kumimoji="0" lang="uk-UA" sz="1600" b="0" i="0" u="none" strike="noStrike" kern="0" cap="none" spc="0" normalizeH="0" baseline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6626" name="Picture 2" descr="D:\Аня ;)\Школа\История\Нечуй-Левицьки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0321" y="1961963"/>
            <a:ext cx="2644769" cy="352635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764701" y="4680009"/>
            <a:ext cx="3307628" cy="470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>
              <a:spcBef>
                <a:spcPct val="20000"/>
              </a:spcBef>
            </a:pPr>
            <a:r>
              <a:rPr kumimoji="0" lang="ru-RU" sz="1400" b="0" i="1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Надгробок</a:t>
            </a:r>
            <a:r>
              <a:rPr kumimoji="0" lang="ru-RU" sz="1400" b="0" i="1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ru-RU" sz="1400" b="0" i="1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Івана</a:t>
            </a:r>
            <a:r>
              <a:rPr kumimoji="0" lang="ru-RU" sz="1400" b="0" i="1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ru-RU" sz="1400" b="0" i="1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Нечуй-Левицького</a:t>
            </a:r>
            <a:r>
              <a:rPr kumimoji="0" lang="ru-RU" sz="1400" b="0" i="1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на Байковому </a:t>
            </a:r>
            <a:r>
              <a:rPr kumimoji="0" lang="ru-RU" sz="1400" b="0" i="1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цвинтарі</a:t>
            </a:r>
            <a:r>
              <a:rPr kumimoji="0" lang="ru-RU" sz="1400" b="0" i="1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в </a:t>
            </a:r>
            <a:r>
              <a:rPr kumimoji="0" lang="ru-RU" sz="1400" b="0" i="1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Києві</a:t>
            </a:r>
            <a:endParaRPr kumimoji="0" lang="uk-UA" sz="1400" b="0" i="1" u="none" strike="noStrike" kern="0" cap="none" spc="0" normalizeH="0" baseline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75208" y="1747071"/>
            <a:ext cx="859358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indent="342900" algn="r">
              <a:spcBef>
                <a:spcPct val="20000"/>
              </a:spcBef>
            </a:pPr>
            <a:r>
              <a:rPr kumimoji="0" lang="uk-UA" sz="1600" b="0" i="1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”Писати</a:t>
            </a:r>
            <a:r>
              <a:rPr kumimoji="0" lang="uk-UA" sz="1600" b="0" i="1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треба так, як люди </a:t>
            </a:r>
            <a:r>
              <a:rPr kumimoji="0" lang="uk-UA" sz="1600" b="0" i="1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говорять”</a:t>
            </a:r>
            <a:endParaRPr kumimoji="0" lang="uk-UA" sz="1600" b="0" i="1" u="none" strike="noStrike" kern="0" cap="none" spc="0" normalizeH="0" baseline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indent="342900">
              <a:spcBef>
                <a:spcPct val="20000"/>
              </a:spcBef>
            </a:pPr>
            <a:endParaRPr kumimoji="0" lang="uk-UA" sz="1600" b="0" i="0" u="none" strike="noStrike" kern="0" cap="none" spc="0" normalizeH="0" baseline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Маючи м’яку вдачу, Іван Нечуй-Левицький показував дивовижну твердість та категоричність, коли йшлося про святі для нього речі. У цьому вдався в батька-священика. Ще в Кишиневі написав працю </a:t>
            </a:r>
            <a:r>
              <a:rPr kumimoji="0" lang="uk-UA" sz="1600" b="0" i="0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”Про</a:t>
            </a: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непотрібність великоруської літератури для України та </a:t>
            </a:r>
            <a:r>
              <a:rPr kumimoji="0" lang="uk-UA" sz="1600" b="0" i="0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Слов’янщини”</a:t>
            </a: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. Ішлося не про те, що ця література </a:t>
            </a:r>
            <a:r>
              <a:rPr kumimoji="0" lang="uk-UA" sz="1600" b="0" i="0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”гірша”</a:t>
            </a: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за нашу — цінував Лєскова, Толстого, Островського, особливо Щедріна. Але вважав: російська література потрібна для Росії, а нам потрібна своя. Гріх нашої інтелігенції, на думку Нечуя, саме в тім, що вона виховалася на російській літературі, яка підмінила власну.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D:\Аня ;)\Школа\История\x_d1e28db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788" y="301839"/>
            <a:ext cx="8685760" cy="579050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758894" y="659141"/>
            <a:ext cx="61494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cap="none" spc="50" dirty="0" err="1" smtClean="0">
                <a:ln w="11430">
                  <a:solidFill>
                    <a:srgbClr val="64321E"/>
                  </a:solidFill>
                </a:ln>
                <a:solidFill>
                  <a:srgbClr val="7A320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</a:rPr>
              <a:t>Дякую</a:t>
            </a:r>
            <a:r>
              <a:rPr lang="ru-RU" sz="5400" b="1" i="1" cap="none" spc="50" dirty="0" smtClean="0">
                <a:ln w="11430">
                  <a:solidFill>
                    <a:srgbClr val="64321E"/>
                  </a:solidFill>
                </a:ln>
                <a:solidFill>
                  <a:srgbClr val="7A320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</a:rPr>
              <a:t> за </a:t>
            </a:r>
            <a:r>
              <a:rPr lang="ru-RU" sz="5400" b="1" i="1" cap="none" spc="50" dirty="0" err="1" smtClean="0">
                <a:ln w="11430">
                  <a:solidFill>
                    <a:srgbClr val="64321E"/>
                  </a:solidFill>
                </a:ln>
                <a:solidFill>
                  <a:srgbClr val="7A320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</a:rPr>
              <a:t>увагу</a:t>
            </a:r>
            <a:r>
              <a:rPr lang="ru-RU" sz="5400" b="1" i="1" cap="none" spc="50" dirty="0" smtClean="0">
                <a:ln w="11430">
                  <a:solidFill>
                    <a:srgbClr val="64321E"/>
                  </a:solidFill>
                </a:ln>
                <a:solidFill>
                  <a:srgbClr val="7A320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</a:rPr>
              <a:t>!</a:t>
            </a:r>
            <a:endParaRPr lang="ru-RU" sz="5400" b="1" i="1" cap="none" spc="50" dirty="0">
              <a:ln w="11430">
                <a:solidFill>
                  <a:srgbClr val="64321E"/>
                </a:solidFill>
              </a:ln>
              <a:solidFill>
                <a:srgbClr val="7A320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egoe Print" pitchFamily="2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3462" y="1591538"/>
            <a:ext cx="404333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Іван Семенович Левицький (літературні псевдоніми — І. Нечуй-Левицький, І. Нечуй тощо) народився 25 листопада 1838р. в м. 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Стеблеві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Київської губ. 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Канівсь-кого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повіту (нині — Черкаська обл., Корсунь-Шевченківський район). Змалку цікавився звичаями і 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побу-том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селян, пізнавав скарби 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україн-ського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фольклору та поезії 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Шев-ченка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, що згодом яскраво 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відбило-ся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в його творчості. Зараз у 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рідно-му</a:t>
            </a:r>
            <a:r>
              <a:rPr kumimoji="0" lang="uk-UA" sz="1600" b="0" i="0" u="none" strike="noStrike" kern="0" cap="none" spc="0" normalizeH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місті письменника знаходиться </a:t>
            </a: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Літературно-меморіальний музей І. С. Нечуя-Левицького — в будинку, де мешкала його родина.</a:t>
            </a:r>
          </a:p>
        </p:txBody>
      </p:sp>
      <p:pic>
        <p:nvPicPr>
          <p:cNvPr id="19458" name="Picture 2" descr="D:\Аня ;)\Школа\История\Музей-садиба_Івана_Нечуя-Левицького_у_Стеблеві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21633" y="1672022"/>
            <a:ext cx="4493893" cy="3113042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165890" y="4829454"/>
            <a:ext cx="4978110" cy="470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uk-UA" sz="1400" b="0" i="1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Літературно-меморіальний 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kumimoji="0" lang="uk-UA" sz="1400" b="0" i="1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музей І. С. Нечуя-Левицького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190260" y="1591538"/>
            <a:ext cx="4643022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Батько його був освіченою людиною прогресивних поглядів, мав велику домашню книгозбірню і на власні кошти влаштував школу для селян, в якій його син і навчився читати й писати. Змалку І. Левицький познайомився з історією України з книжок у батьківській бібліотеці. На сьомому році життя хлопця віддали в науку до дядька, який вчителював у духовному училищі при Богуславському монастирі. Там опанував латинську, грецьку та церковнослов’янську мови. Незважаючи</a:t>
            </a:r>
            <a:endParaRPr kumimoji="0" lang="uk-UA" sz="1600" b="0" i="0" u="none" strike="noStrike" kern="0" cap="none" spc="0" normalizeH="0" baseline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2" name="Picture 2" descr="D:\Аня ;)\Школа\История\Свято-Миколаївська_церкв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2960" y="1686751"/>
            <a:ext cx="3732912" cy="279968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26128" y="4474344"/>
            <a:ext cx="3923930" cy="390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uk-UA" sz="1400" b="0" i="1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Богуславський монастир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97401" y="4806765"/>
            <a:ext cx="86512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на сувору дисципліну, покарання й схоластичні методи викладання, Левицький навчався успішно й після училища в чотирнадцятилітньому віці вступив до Київської духовної семінарії.</a:t>
            </a:r>
            <a:endParaRPr kumimoji="0" lang="uk-UA" sz="1600" b="0" i="0" u="none" strike="noStrike" kern="0" cap="none" spc="0" normalizeH="0" baseline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88419" y="1591538"/>
            <a:ext cx="4847208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У семінарії захоплювався творами Т. Шевченка, О. Пушкіна та М. Гоголя. Закінчивши семінарію, І. Левицький рік хворів, а потім деякий час працював у Богуславському духовному училищі викладачем церковнослов’янської мови, арифметики та географії. 1861 року Левицький вступає до Київської духовної академії. Не задовольняючись рівнем освіти в академії, вдосконалює свої знання самотужки: вивчає французьку й німецьку мови, читає твори української та російської класики, європейських письменників Данте, Сервантеса, 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Лесажа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та ін., цікавиться творами прогресивних філософів того часу.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1506" name="Picture 2" descr="D:\Аня ;)\Школа\История\Нечуй-Левицький_І1.jpg"/>
          <p:cNvPicPr>
            <a:picLocks noChangeAspect="1" noChangeArrowheads="1"/>
          </p:cNvPicPr>
          <p:nvPr/>
        </p:nvPicPr>
        <p:blipFill>
          <a:blip r:embed="rId2"/>
          <a:srcRect t="8471"/>
          <a:stretch>
            <a:fillRect/>
          </a:stretch>
        </p:blipFill>
        <p:spPr bwMode="auto">
          <a:xfrm>
            <a:off x="906244" y="1530892"/>
            <a:ext cx="2680334" cy="367990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17673" y="5140173"/>
            <a:ext cx="4099220" cy="470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uk-UA" sz="1400" b="0" i="1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Іван Левицький під час навчання в Київській духовній академії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3461" y="1591538"/>
            <a:ext cx="848216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Навчався Нечуй-Левицький в: </a:t>
            </a:r>
          </a:p>
          <a:p>
            <a:pPr lvl="0" indent="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Богуславському училищі (1848 — 1852); </a:t>
            </a:r>
          </a:p>
          <a:p>
            <a:pPr lvl="0" indent="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Київській семінарії (1853 — 1859);</a:t>
            </a:r>
          </a:p>
          <a:p>
            <a:pPr lvl="0" indent="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Київській духовній академії (1861 — 1865).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9" name="Picture 3" descr="D:\Аня ;)\Школа\История\imgsem03.jpg"/>
          <p:cNvPicPr>
            <a:picLocks noChangeAspect="1" noChangeArrowheads="1"/>
          </p:cNvPicPr>
          <p:nvPr/>
        </p:nvPicPr>
        <p:blipFill>
          <a:blip r:embed="rId2"/>
          <a:srcRect t="20944" b="2401"/>
          <a:stretch>
            <a:fillRect/>
          </a:stretch>
        </p:blipFill>
        <p:spPr bwMode="auto">
          <a:xfrm>
            <a:off x="1088408" y="2807072"/>
            <a:ext cx="2968687" cy="245738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9460" name="Picture 4" descr="D:\Аня ;)\Школа\История\800px-Kiev_Theological_Academ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31344" y="2784516"/>
            <a:ext cx="4100097" cy="247543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676966" y="5326603"/>
            <a:ext cx="3424518" cy="470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uk-UA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Київська семінарія</a:t>
            </a:r>
            <a:endParaRPr kumimoji="0" lang="uk-UA" sz="1400" b="0" i="1" u="none" strike="noStrike" kern="0" cap="none" spc="0" normalizeH="0" baseline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4717785" y="5301449"/>
            <a:ext cx="3424518" cy="470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uk-UA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Київська духовна академія</a:t>
            </a:r>
            <a:endParaRPr kumimoji="0" lang="uk-UA" sz="1400" b="0" i="1" u="none" strike="noStrike" kern="0" cap="none" spc="0" normalizeH="0" baseline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725445" y="1596150"/>
            <a:ext cx="607048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По закінченні Київської духовної академії Іван Левицький кілька років викладав у дівочих гімназіях Царства Польського. І вчителем був непоганим. Одначе не оженився. Сам вказував в автобіографії на одну деталь: польську мову тоді викидали з польських шкіл, і він, учитель російської, мимоволі став русифікатором того краю. Це наполохало його вразливу душу: а раптом він повторює батькову долю й ненароком, сам того не бажаючи, губить жіночі душі, й не одну, а багато. </a:t>
            </a:r>
          </a:p>
          <a:p>
            <a:pPr lvl="0" indent="342900">
              <a:spcBef>
                <a:spcPct val="20000"/>
              </a:spcBef>
            </a:pPr>
            <a:r>
              <a:rPr kumimoji="0" lang="ru-RU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І </a:t>
            </a: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він попросився на інше місце служби. Його не пускали, та Іван Левицький через скандал — єдиний у своїй службовій кар’єрі — все-таки наполіг і переїхав</a:t>
            </a:r>
          </a:p>
        </p:txBody>
      </p:sp>
      <p:pic>
        <p:nvPicPr>
          <p:cNvPr id="23554" name="Picture 2" descr="D:\Аня ;)\Школа\История\Левицький_І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9098" y="1697461"/>
            <a:ext cx="2330836" cy="313497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217502" y="4824516"/>
            <a:ext cx="87666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до Кишинева. Там і служив до пенсії. Цей скромний чоловік у 1880-х був єдиним з визначних письменників у межах Російської імперії, хто нагадував про те, що українська література ще існує</a:t>
            </a:r>
            <a:r>
              <a:rPr kumimoji="0" lang="ru-RU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kumimoji="0" lang="uk-UA" sz="1600" b="0" i="0" u="none" strike="noStrike" kern="0" cap="none" spc="0" normalizeH="0" baseline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3461" y="1591538"/>
            <a:ext cx="848216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Перед ним відкривалася духовна кар'єра, але юний магістр богослов'я рішуче від неї відмовився і, пориваючи з сімейними традиціями, викладав російську мову, літературу, історію, географію, логіку в: </a:t>
            </a:r>
          </a:p>
        </p:txBody>
      </p:sp>
      <p:pic>
        <p:nvPicPr>
          <p:cNvPr id="22530" name="Picture 2" descr="D:\Аня ;)\Школа\История\Poltava_seminar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24010" y="2420123"/>
            <a:ext cx="4613962" cy="291156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253014" y="2425415"/>
            <a:ext cx="367979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Полтавській семінарії </a:t>
            </a:r>
          </a:p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(1865 — 1866); </a:t>
            </a:r>
          </a:p>
          <a:p>
            <a:pPr lvl="0" indent="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гімназіях 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Каліша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Седлеця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(1866 — 1873); </a:t>
            </a:r>
          </a:p>
          <a:p>
            <a:pPr lvl="0" indent="342900">
              <a:spcBef>
                <a:spcPct val="20000"/>
              </a:spcBef>
              <a:buFont typeface="Arial" pitchFamily="34" charset="0"/>
              <a:buChar char="•"/>
            </a:pPr>
            <a:r>
              <a:rPr lang="uk-UA" sz="1600" kern="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імназіях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Кишинева </a:t>
            </a:r>
          </a:p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(1873 — 1884). 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952826" y="5291093"/>
            <a:ext cx="4978110" cy="470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uk-UA" sz="1400" b="0" i="1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Полтавська семінарія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586579" y="1542884"/>
            <a:ext cx="537099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Він сповідував культ самотності. У Києві оселився у флігелі на вул. </a:t>
            </a:r>
            <a:r>
              <a:rPr kumimoji="0" lang="uk-UA" sz="1600" b="0" i="0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Новоєлизаветинській</a:t>
            </a: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(тепер Пушкінська, 19). У дворі був садок, невеликий ставок і пасіка. Тут він прожив до 1909 року, коли дім знесли.</a:t>
            </a:r>
          </a:p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Нечуй-Левицький дивував киян своєю пунктуальністю: за його розпорядком можна було звіряти годинники. Щодня, у визначений час, ішов гуляти одним і тим самим маршрутом: нагору до Володимирської, потім до фунікулера й назад Хрещатиком додому, завжди під </a:t>
            </a:r>
            <a:r>
              <a:rPr kumimoji="0" lang="uk-UA" sz="1600" b="0" i="0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пара-солькою</a:t>
            </a: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. Спиртного не пив зовсім. Суперечок не любив: хворів по два тижні, коли </a:t>
            </a:r>
            <a:r>
              <a:rPr kumimoji="0" lang="uk-UA" sz="1600" b="0" i="0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доводи-лося</a:t>
            </a: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з кимось посваритися. Спати лягав рівно о десятій, навіть із власного ювілею пішов спати, не дослухавши вітальних промов.</a:t>
            </a:r>
          </a:p>
        </p:txBody>
      </p:sp>
      <p:pic>
        <p:nvPicPr>
          <p:cNvPr id="24579" name="Picture 3" descr="D:\Аня ;)\Школа\История\509px-МД_Нечуй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739" y="1525499"/>
            <a:ext cx="3160451" cy="3725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45785" y="5177160"/>
            <a:ext cx="3424518" cy="470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uk-UA" sz="1400" b="0" i="1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Меморіальна дошка в Києві, вул. Пушкінська, 19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84086" y="1542884"/>
            <a:ext cx="5894772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Один драматург згадував, як читав свою п’єсу в домі Нечуя. Той слухав, а потім у хаті щось клацало й він підстрибував на стільці з криком ”Є!” Виявляється, то клацала мишоловка — господар полював на мишей.</a:t>
            </a:r>
          </a:p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Про нього ходили анекдоти: що журнали читав не регулярно, а весь комплект наприкінці року, і потім переказував усім старі новини з тих журналів. Казав: </a:t>
            </a:r>
            <a:r>
              <a:rPr kumimoji="0" lang="uk-UA" sz="1600" b="0" i="0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”Ах</a:t>
            </a: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, як шкода, що такий-то помер, добрий був чоловік!”. А той пішов з життя ще рік тому, про нього вже й думати всі забули.</a:t>
            </a:r>
          </a:p>
        </p:txBody>
      </p:sp>
      <p:pic>
        <p:nvPicPr>
          <p:cNvPr id="25602" name="Picture 2" descr="D:\Аня ;)\Школа\История\Нечуй-Левицький_І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6621" y="1571348"/>
            <a:ext cx="2374826" cy="375375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1_Default Design">
  <a:themeElements>
    <a:clrScheme name="Другая 6">
      <a:dk1>
        <a:sysClr val="windowText" lastClr="000000"/>
      </a:dk1>
      <a:lt1>
        <a:sysClr val="window" lastClr="FFFFFF"/>
      </a:lt1>
      <a:dk2>
        <a:srgbClr val="4F271C"/>
      </a:dk2>
      <a:lt2>
        <a:srgbClr val="FACB86"/>
      </a:lt2>
      <a:accent1>
        <a:srgbClr val="FFC000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191077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ABAABD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4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FFFFFF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FFFFFF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5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5D5888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B6B4C3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6">
        <a:dk1>
          <a:srgbClr val="8E8AB4"/>
        </a:dk1>
        <a:lt1>
          <a:srgbClr val="F8F8F8"/>
        </a:lt1>
        <a:dk2>
          <a:srgbClr val="5D5888"/>
        </a:dk2>
        <a:lt2>
          <a:srgbClr val="463F83"/>
        </a:lt2>
        <a:accent1>
          <a:srgbClr val="5D5888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B6B4C3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1141</TotalTime>
  <Words>890</Words>
  <Application>Microsoft Office PowerPoint</Application>
  <PresentationFormat>Экран (4:3)</PresentationFormat>
  <Paragraphs>48</Paragraphs>
  <Slides>12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1_Default Design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Presentation Magazine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Purple Curves</dc:title>
  <dc:creator>Presentation Magazine</dc:creator>
  <cp:lastModifiedBy>Кошины</cp:lastModifiedBy>
  <cp:revision>34</cp:revision>
  <dcterms:created xsi:type="dcterms:W3CDTF">2005-03-15T10:04:38Z</dcterms:created>
  <dcterms:modified xsi:type="dcterms:W3CDTF">2012-04-09T03:41:10Z</dcterms:modified>
</cp:coreProperties>
</file>