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9AB2-0E83-404B-8420-F80BA950CBD4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E177EDE-84CE-4DFD-8481-39A919CA7D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9AB2-0E83-404B-8420-F80BA950CBD4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77EDE-84CE-4DFD-8481-39A919CA7D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9AB2-0E83-404B-8420-F80BA950CBD4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77EDE-84CE-4DFD-8481-39A919CA7D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9AB2-0E83-404B-8420-F80BA950CBD4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77EDE-84CE-4DFD-8481-39A919CA7D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9AB2-0E83-404B-8420-F80BA950CBD4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177EDE-84CE-4DFD-8481-39A919CA7DD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9AB2-0E83-404B-8420-F80BA950CBD4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77EDE-84CE-4DFD-8481-39A919CA7D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9AB2-0E83-404B-8420-F80BA950CBD4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77EDE-84CE-4DFD-8481-39A919CA7D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9AB2-0E83-404B-8420-F80BA950CBD4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77EDE-84CE-4DFD-8481-39A919CA7D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9AB2-0E83-404B-8420-F80BA950CBD4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77EDE-84CE-4DFD-8481-39A919CA7D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9AB2-0E83-404B-8420-F80BA950CBD4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77EDE-84CE-4DFD-8481-39A919CA7DD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9AB2-0E83-404B-8420-F80BA950CBD4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E177EDE-84CE-4DFD-8481-39A919CA7DD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B3E9AB2-0E83-404B-8420-F80BA950CBD4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7E177EDE-84CE-4DFD-8481-39A919CA7DD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hyperlink" Target="http://upload.wikimedia.org/wikipedia/uk/a/a3/Vasyl_Stus_Zhyttja_jak_tvorchist.jpg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.ua/imgres?imgurl=http://www.day.kiev.ua/img/270736/37-8-1.jpg&amp;imgrefurl=http://www.day.kiev.ua/270769/&amp;usg=__cVr_ZkA7-3pcdP1JqRWPpNjVNJQ=&amp;h=329&amp;w=250&amp;sz=11&amp;hl=ru&amp;start=1&amp;zoom=1&amp;tbnid=KB79tcavz-Td4M:&amp;tbnh=119&amp;tbnw=90&amp;ei=S-GMTf46gZfxA-bD_KAP&amp;prev=/images?q=%D1%84%D0%BE%D1%82%D0%BE+%D0%B2%D0%B0%D1%81%D0%B8%D0%BB%D1%8C+%D1%81%D1%82%D1%83%D1%81&amp;hl=ru&amp;sa=G&amp;biw=1144&amp;bih=674&amp;tbs=isch:10,5363&amp;itbs=1&amp;biw=1144&amp;bih=67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435280" cy="3272408"/>
          </a:xfrm>
        </p:spPr>
        <p:txBody>
          <a:bodyPr/>
          <a:lstStyle/>
          <a:p>
            <a:pPr algn="ctr"/>
            <a:r>
              <a:rPr lang="ru-RU" sz="5400" dirty="0" smtClean="0">
                <a:latin typeface="Segoe Print" panose="02000600000000000000" pitchFamily="2" charset="0"/>
                <a:ea typeface="DejaVu Serif Condensed" panose="02060606050605020204" pitchFamily="18" charset="0"/>
                <a:cs typeface="BrowalliaUPC" panose="020B0604020202020204" pitchFamily="34" charset="-34"/>
              </a:rPr>
              <a:t>Василь </a:t>
            </a:r>
            <a:r>
              <a:rPr lang="ru-RU" sz="5400" dirty="0" err="1" smtClean="0">
                <a:latin typeface="Segoe Print" panose="02000600000000000000" pitchFamily="2" charset="0"/>
                <a:ea typeface="DejaVu Serif Condensed" panose="02060606050605020204" pitchFamily="18" charset="0"/>
                <a:cs typeface="BrowalliaUPC" panose="020B0604020202020204" pitchFamily="34" charset="-34"/>
              </a:rPr>
              <a:t>Стус</a:t>
            </a:r>
            <a:r>
              <a:rPr lang="ru-RU" sz="5400" dirty="0" smtClean="0">
                <a:latin typeface="Segoe Print" panose="02000600000000000000" pitchFamily="2" charset="0"/>
                <a:ea typeface="DejaVu Serif Condensed" panose="02060606050605020204" pitchFamily="18" charset="0"/>
                <a:cs typeface="BrowalliaUPC" panose="020B0604020202020204" pitchFamily="34" charset="-34"/>
              </a:rPr>
              <a:t>. </a:t>
            </a:r>
            <a:r>
              <a:rPr lang="ru-RU" sz="5400" dirty="0" err="1" smtClean="0">
                <a:latin typeface="Segoe Print" panose="02000600000000000000" pitchFamily="2" charset="0"/>
                <a:ea typeface="DejaVu Serif Condensed" panose="02060606050605020204" pitchFamily="18" charset="0"/>
                <a:cs typeface="BrowalliaUPC" panose="020B0604020202020204" pitchFamily="34" charset="-34"/>
              </a:rPr>
              <a:t>Життя</a:t>
            </a:r>
            <a:r>
              <a:rPr lang="ru-RU" sz="5400" dirty="0" smtClean="0">
                <a:latin typeface="Segoe Print" panose="02000600000000000000" pitchFamily="2" charset="0"/>
                <a:ea typeface="DejaVu Serif Condensed" panose="02060606050605020204" pitchFamily="18" charset="0"/>
                <a:cs typeface="BrowalliaUPC" panose="020B0604020202020204" pitchFamily="34" charset="-34"/>
              </a:rPr>
              <a:t> </a:t>
            </a:r>
            <a:r>
              <a:rPr lang="uk-UA" sz="5400" dirty="0" smtClean="0">
                <a:latin typeface="Segoe Print" panose="02000600000000000000" pitchFamily="2" charset="0"/>
                <a:ea typeface="DejaVu Serif Condensed" panose="02060606050605020204" pitchFamily="18" charset="0"/>
                <a:cs typeface="BrowalliaUPC" panose="020B0604020202020204" pitchFamily="34" charset="-34"/>
              </a:rPr>
              <a:t>і творчість</a:t>
            </a:r>
            <a:endParaRPr lang="ru-RU" sz="5400" dirty="0">
              <a:latin typeface="Segoe Print" panose="02000600000000000000" pitchFamily="2" charset="0"/>
              <a:ea typeface="DejaVu Serif Condensed" panose="02060606050605020204" pitchFamily="18" charset="0"/>
              <a:cs typeface="BrowalliaUPC" panose="020B0604020202020204" pitchFamily="34" charset="-34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20072" y="4365104"/>
            <a:ext cx="3466728" cy="2141984"/>
          </a:xfrm>
        </p:spPr>
        <p:txBody>
          <a:bodyPr>
            <a:normAutofit/>
          </a:bodyPr>
          <a:lstStyle/>
          <a:p>
            <a:r>
              <a:rPr lang="uk-UA" dirty="0" smtClean="0"/>
              <a:t>Виконала</a:t>
            </a:r>
          </a:p>
          <a:p>
            <a:r>
              <a:rPr lang="uk-UA" dirty="0" smtClean="0"/>
              <a:t>учениця 11 класу </a:t>
            </a:r>
          </a:p>
          <a:p>
            <a:r>
              <a:rPr lang="uk-UA" dirty="0" err="1" smtClean="0"/>
              <a:t>Нетребко</a:t>
            </a:r>
            <a:r>
              <a:rPr lang="uk-UA" dirty="0" smtClean="0"/>
              <a:t> Галина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762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044034"/>
          </a:xfrm>
        </p:spPr>
        <p:txBody>
          <a:bodyPr/>
          <a:lstStyle/>
          <a:p>
            <a:r>
              <a:rPr lang="uk-UA" dirty="0" smtClean="0"/>
              <a:t>Час творчості</a:t>
            </a:r>
            <a:endParaRPr lang="ru-RU" dirty="0"/>
          </a:p>
        </p:txBody>
      </p:sp>
      <p:pic>
        <p:nvPicPr>
          <p:cNvPr id="4" name="Рисунок 3" descr="http://library.khai.edu/pages/stus/images/stus_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0441" y="1340768"/>
            <a:ext cx="1905000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library.khai.edu/pages/stus/images/stus_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3643313"/>
            <a:ext cx="1905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library.khai.edu/pages/stus/images/stus_1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30976" y="377747"/>
            <a:ext cx="2393352" cy="3542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library.khai.edu/pages/stus/images/stus_1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10970" y="3068960"/>
            <a:ext cx="2447701" cy="3495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8"/>
          <p:cNvSpPr txBox="1">
            <a:spLocks noChangeArrowheads="1"/>
          </p:cNvSpPr>
          <p:nvPr/>
        </p:nvSpPr>
        <p:spPr bwMode="auto">
          <a:xfrm>
            <a:off x="2278701" y="2165985"/>
            <a:ext cx="2620516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облюбив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свою тривогу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ранню.В.Стус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- поет і людина: спогади, статті, листи, поезії.  1993. </a:t>
            </a:r>
          </a:p>
        </p:txBody>
      </p:sp>
      <p:sp>
        <p:nvSpPr>
          <p:cNvPr id="9" name="TextBox 2"/>
          <p:cNvSpPr txBox="1">
            <a:spLocks noChangeArrowheads="1"/>
          </p:cNvSpPr>
          <p:nvPr/>
        </p:nvSpPr>
        <p:spPr bwMode="auto">
          <a:xfrm>
            <a:off x="3071813" y="4929188"/>
            <a:ext cx="142875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Д.Стус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творчість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Василя Стуса.1992</a:t>
            </a: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7524328" y="2719759"/>
            <a:ext cx="14287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В.Стус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Час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творчості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Dichtenszeit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2005.</a:t>
            </a:r>
          </a:p>
        </p:txBody>
      </p:sp>
      <p:sp>
        <p:nvSpPr>
          <p:cNvPr id="11" name="TextBox 6"/>
          <p:cNvSpPr txBox="1">
            <a:spLocks noChangeArrowheads="1"/>
          </p:cNvSpPr>
          <p:nvPr/>
        </p:nvSpPr>
        <p:spPr bwMode="auto">
          <a:xfrm>
            <a:off x="7236296" y="4379625"/>
            <a:ext cx="1285875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Поезія:Л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Костенко</a:t>
            </a: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О.Олесь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В.Симо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ненко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Стус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2002</a:t>
            </a:r>
          </a:p>
        </p:txBody>
      </p:sp>
    </p:spTree>
    <p:extLst>
      <p:ext uri="{BB962C8B-B14F-4D97-AF65-F5344CB8AC3E}">
        <p14:creationId xmlns:p14="http://schemas.microsoft.com/office/powerpoint/2010/main" val="3715404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Василь Стус. Зібрання творів. Том 1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560" y="548679"/>
            <a:ext cx="2376264" cy="3356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www.stus.kiev.ua/Zvity.files/image02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23728" y="2917644"/>
            <a:ext cx="2495178" cy="3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Файл:Vasyl Stus Zhyttja jak tvorchist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76056" y="575466"/>
            <a:ext cx="2232248" cy="3180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Василь Стус. Таборовий зошит.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940152" y="3316196"/>
            <a:ext cx="1928813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2987824" y="885644"/>
            <a:ext cx="1571625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Костянтин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Москалець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Василь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Стус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незаверше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проект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2007</a:t>
            </a:r>
          </a:p>
          <a:p>
            <a:endParaRPr lang="ru-RU" dirty="0">
              <a:latin typeface="Constantia" pitchFamily="18" charset="0"/>
            </a:endParaRPr>
          </a:p>
        </p:txBody>
      </p:sp>
      <p:sp>
        <p:nvSpPr>
          <p:cNvPr id="9" name="TextBox 7"/>
          <p:cNvSpPr txBox="1">
            <a:spLocks noChangeArrowheads="1"/>
          </p:cNvSpPr>
          <p:nvPr/>
        </p:nvSpPr>
        <p:spPr bwMode="auto">
          <a:xfrm>
            <a:off x="332656" y="5429250"/>
            <a:ext cx="42862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Василь Стус. </a:t>
            </a:r>
          </a:p>
          <a:p>
            <a:r>
              <a:rPr lang="uk-UA" dirty="0" err="1">
                <a:latin typeface="Times New Roman" pitchFamily="18" charset="0"/>
                <a:cs typeface="Times New Roman" pitchFamily="18" charset="0"/>
              </a:rPr>
              <a:t>„Палімпсест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2003 .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10"/>
          <p:cNvSpPr txBox="1">
            <a:spLocks noChangeArrowheads="1"/>
          </p:cNvSpPr>
          <p:nvPr/>
        </p:nvSpPr>
        <p:spPr bwMode="auto">
          <a:xfrm>
            <a:off x="7314550" y="1706708"/>
            <a:ext cx="1500187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Д.Стус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“В.Стус - життя як творчість”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2007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3"/>
          <p:cNvSpPr txBox="1">
            <a:spLocks noChangeArrowheads="1"/>
          </p:cNvSpPr>
          <p:nvPr/>
        </p:nvSpPr>
        <p:spPr bwMode="auto">
          <a:xfrm>
            <a:off x="5971550" y="6106318"/>
            <a:ext cx="3429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Табірний зошит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2008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517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435280" cy="1371600"/>
          </a:xfrm>
        </p:spPr>
        <p:txBody>
          <a:bodyPr>
            <a:normAutofit/>
          </a:bodyPr>
          <a:lstStyle/>
          <a:p>
            <a:r>
              <a:rPr lang="uk-UA" altLang="ru-RU" b="1" i="1" dirty="0">
                <a:solidFill>
                  <a:srgbClr val="00B050"/>
                </a:solidFill>
                <a:latin typeface="Segoe UI Light" panose="020B0502040204020203" pitchFamily="34" charset="0"/>
              </a:rPr>
              <a:t>Василь Стус очима відомих людей</a:t>
            </a:r>
            <a:r>
              <a:rPr lang="uk-UA" altLang="ru-RU" sz="2800" u="sng" dirty="0">
                <a:solidFill>
                  <a:srgbClr val="00B050"/>
                </a:solidFill>
                <a:latin typeface="Comic Sans MS" pitchFamily="66" charset="0"/>
              </a:rPr>
              <a:t/>
            </a:r>
            <a:br>
              <a:rPr lang="uk-UA" altLang="ru-RU" sz="2800" u="sng" dirty="0">
                <a:solidFill>
                  <a:srgbClr val="00B050"/>
                </a:solidFill>
                <a:latin typeface="Comic Sans MS" pitchFamily="66" charset="0"/>
              </a:rPr>
            </a:br>
            <a:endParaRPr lang="ru-RU" sz="2800" dirty="0">
              <a:solidFill>
                <a:srgbClr val="00B050"/>
              </a:solidFill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51520" y="1340768"/>
            <a:ext cx="8363272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62500" lnSpcReduction="20000"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uk-UA" altLang="ru-RU" sz="3600" i="1" dirty="0" smtClean="0"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В</a:t>
            </a:r>
            <a:r>
              <a:rPr lang="uk-UA" altLang="ru-RU" sz="3600" i="1" dirty="0"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. Стус </a:t>
            </a:r>
            <a:r>
              <a:rPr lang="uk-UA" altLang="ru-RU" sz="3600" b="0" i="1" dirty="0"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– </a:t>
            </a:r>
            <a:r>
              <a:rPr lang="uk-UA" altLang="ru-RU" sz="3600" b="0" i="1" dirty="0">
                <a:solidFill>
                  <a:schemeClr val="tx1"/>
                </a:solidFill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це голос сумління у світі розхитаних і розмитих понять правди, порядності, честі.</a:t>
            </a:r>
          </a:p>
          <a:p>
            <a:pPr algn="r">
              <a:lnSpc>
                <a:spcPct val="80000"/>
              </a:lnSpc>
            </a:pPr>
            <a:r>
              <a:rPr lang="uk-UA" altLang="ru-RU" sz="3600" b="0" i="1" dirty="0">
                <a:solidFill>
                  <a:schemeClr val="tx1"/>
                </a:solidFill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	 				</a:t>
            </a:r>
            <a:r>
              <a:rPr lang="uk-UA" altLang="ru-RU" sz="3600" i="1" dirty="0">
                <a:solidFill>
                  <a:schemeClr val="tx1"/>
                </a:solidFill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	</a:t>
            </a:r>
            <a:r>
              <a:rPr lang="uk-UA" altLang="ru-RU" sz="3600" i="1" dirty="0"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	            </a:t>
            </a:r>
            <a:r>
              <a:rPr lang="uk-UA" altLang="ru-RU" sz="3600" i="1" dirty="0" smtClean="0"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      Є</a:t>
            </a:r>
            <a:r>
              <a:rPr lang="uk-UA" altLang="ru-RU" sz="3600" i="1" dirty="0"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. Сверстюк</a:t>
            </a:r>
          </a:p>
          <a:p>
            <a:pPr>
              <a:lnSpc>
                <a:spcPct val="80000"/>
              </a:lnSpc>
            </a:pPr>
            <a:endParaRPr lang="uk-UA" altLang="ru-RU" sz="3600" i="1" dirty="0">
              <a:latin typeface="DejaVu Serif Condensed" panose="02060606050605020204" pitchFamily="18" charset="0"/>
              <a:ea typeface="DejaVu Serif Condensed" panose="02060606050605020204" pitchFamily="18" charset="0"/>
            </a:endParaRPr>
          </a:p>
          <a:p>
            <a:pPr>
              <a:lnSpc>
                <a:spcPct val="80000"/>
              </a:lnSpc>
            </a:pPr>
            <a:r>
              <a:rPr lang="uk-UA" altLang="ru-RU" sz="3600" i="1" dirty="0"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	В. Стус </a:t>
            </a:r>
            <a:r>
              <a:rPr lang="uk-UA" altLang="ru-RU" sz="3600" b="0" i="1" dirty="0"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– </a:t>
            </a:r>
            <a:r>
              <a:rPr lang="uk-UA" altLang="ru-RU" sz="3600" b="0" i="1" dirty="0">
                <a:solidFill>
                  <a:schemeClr val="tx1"/>
                </a:solidFill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це образ живої віри, живої єдності з Богом творіння як частки української тверді</a:t>
            </a:r>
            <a:r>
              <a:rPr lang="uk-UA" altLang="ru-RU" sz="3600" b="0" i="1" dirty="0" smtClean="0"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. </a:t>
            </a:r>
            <a:endParaRPr lang="uk-UA" altLang="ru-RU" sz="3600" b="0" i="1" dirty="0">
              <a:latin typeface="DejaVu Serif Condensed" panose="02060606050605020204" pitchFamily="18" charset="0"/>
              <a:ea typeface="DejaVu Serif Condensed" panose="02060606050605020204" pitchFamily="18" charset="0"/>
            </a:endParaRPr>
          </a:p>
          <a:p>
            <a:pPr algn="r">
              <a:lnSpc>
                <a:spcPct val="80000"/>
              </a:lnSpc>
            </a:pPr>
            <a:r>
              <a:rPr lang="uk-UA" altLang="ru-RU" sz="3600" b="0" i="1" dirty="0"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							           </a:t>
            </a:r>
            <a:r>
              <a:rPr lang="uk-UA" altLang="ru-RU" sz="3600" b="0" i="1" dirty="0" smtClean="0"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       </a:t>
            </a:r>
            <a:r>
              <a:rPr lang="uk-UA" altLang="ru-RU" sz="3600" i="1" dirty="0" smtClean="0"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Л</a:t>
            </a:r>
            <a:r>
              <a:rPr lang="uk-UA" altLang="ru-RU" sz="3600" i="1" dirty="0"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. Лук’яненко</a:t>
            </a:r>
          </a:p>
          <a:p>
            <a:pPr>
              <a:lnSpc>
                <a:spcPct val="80000"/>
              </a:lnSpc>
            </a:pPr>
            <a:endParaRPr lang="uk-UA" altLang="ru-RU" sz="3600" b="0" i="1" dirty="0">
              <a:latin typeface="DejaVu Serif Condensed" panose="02060606050605020204" pitchFamily="18" charset="0"/>
              <a:ea typeface="DejaVu Serif Condensed" panose="02060606050605020204" pitchFamily="18" charset="0"/>
            </a:endParaRPr>
          </a:p>
          <a:p>
            <a:pPr>
              <a:lnSpc>
                <a:spcPct val="80000"/>
              </a:lnSpc>
            </a:pPr>
            <a:r>
              <a:rPr lang="uk-UA" altLang="ru-RU" sz="3600" b="0" i="1" dirty="0"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	</a:t>
            </a:r>
            <a:r>
              <a:rPr lang="uk-UA" altLang="ru-RU" sz="3600" i="1" dirty="0"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Стус –</a:t>
            </a:r>
            <a:r>
              <a:rPr lang="uk-UA" altLang="ru-RU" sz="3600" b="0" i="1" dirty="0"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 </a:t>
            </a:r>
            <a:r>
              <a:rPr lang="uk-UA" altLang="ru-RU" sz="3600" b="0" i="1" dirty="0">
                <a:solidFill>
                  <a:schemeClr val="tx1"/>
                </a:solidFill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це свіча у кам’яній пітьмі.			</a:t>
            </a:r>
            <a:endParaRPr lang="uk-UA" altLang="ru-RU" sz="3600" b="0" i="1" dirty="0" smtClean="0">
              <a:solidFill>
                <a:schemeClr val="tx1"/>
              </a:solidFill>
              <a:latin typeface="DejaVu Serif Condensed" panose="02060606050605020204" pitchFamily="18" charset="0"/>
              <a:ea typeface="DejaVu Serif Condensed" panose="02060606050605020204" pitchFamily="18" charset="0"/>
            </a:endParaRPr>
          </a:p>
          <a:p>
            <a:pPr algn="r">
              <a:lnSpc>
                <a:spcPct val="80000"/>
              </a:lnSpc>
            </a:pPr>
            <a:r>
              <a:rPr lang="uk-UA" altLang="ru-RU" sz="3600" i="1" dirty="0" smtClean="0"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І</a:t>
            </a:r>
            <a:r>
              <a:rPr lang="uk-UA" altLang="ru-RU" sz="3600" i="1" dirty="0"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. Дзюба</a:t>
            </a:r>
          </a:p>
          <a:p>
            <a:pPr>
              <a:lnSpc>
                <a:spcPct val="80000"/>
              </a:lnSpc>
            </a:pPr>
            <a:endParaRPr lang="uk-UA" altLang="ru-RU" sz="3600" b="0" i="1" dirty="0">
              <a:solidFill>
                <a:schemeClr val="tx1"/>
              </a:solidFill>
              <a:latin typeface="DejaVu Serif Condensed" panose="02060606050605020204" pitchFamily="18" charset="0"/>
              <a:ea typeface="DejaVu Serif Condensed" panose="02060606050605020204" pitchFamily="18" charset="0"/>
            </a:endParaRPr>
          </a:p>
          <a:p>
            <a:pPr>
              <a:lnSpc>
                <a:spcPct val="80000"/>
              </a:lnSpc>
            </a:pPr>
            <a:r>
              <a:rPr lang="uk-UA" altLang="ru-RU" sz="3600" b="0" i="1" dirty="0">
                <a:solidFill>
                  <a:schemeClr val="tx1"/>
                </a:solidFill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	“Закликаю всіх, кому дорога людська гідність і справедливість, виступити на захист Стуса”.</a:t>
            </a:r>
          </a:p>
          <a:p>
            <a:pPr algn="r">
              <a:lnSpc>
                <a:spcPct val="80000"/>
              </a:lnSpc>
            </a:pPr>
            <a:endParaRPr lang="uk-UA" altLang="ru-RU" sz="3600" b="0" i="1" dirty="0" smtClean="0">
              <a:latin typeface="DejaVu Serif Condensed" panose="02060606050605020204" pitchFamily="18" charset="0"/>
              <a:ea typeface="DejaVu Serif Condensed" panose="02060606050605020204" pitchFamily="18" charset="0"/>
            </a:endParaRPr>
          </a:p>
          <a:p>
            <a:pPr algn="r">
              <a:lnSpc>
                <a:spcPct val="80000"/>
              </a:lnSpc>
            </a:pPr>
            <a:r>
              <a:rPr lang="uk-UA" altLang="ru-RU" sz="3600" i="1" dirty="0" smtClean="0"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акад</a:t>
            </a:r>
            <a:r>
              <a:rPr lang="uk-UA" altLang="ru-RU" sz="3600" i="1" dirty="0"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. А. Сахаров</a:t>
            </a:r>
          </a:p>
          <a:p>
            <a:pPr>
              <a:lnSpc>
                <a:spcPct val="80000"/>
              </a:lnSpc>
            </a:pPr>
            <a:endParaRPr lang="uk-UA" altLang="ru-RU" sz="3600" b="0" i="1" dirty="0">
              <a:latin typeface="DejaVu Serif Condensed" panose="02060606050605020204" pitchFamily="18" charset="0"/>
              <a:ea typeface="DejaVu Serif Condensed" panose="02060606050605020204" pitchFamily="18" charset="0"/>
            </a:endParaRPr>
          </a:p>
          <a:p>
            <a:pPr>
              <a:lnSpc>
                <a:spcPct val="80000"/>
              </a:lnSpc>
            </a:pPr>
            <a:r>
              <a:rPr lang="uk-UA" altLang="ru-RU" sz="3600" b="0" i="1" dirty="0"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	</a:t>
            </a:r>
            <a:r>
              <a:rPr lang="uk-UA" altLang="ru-RU" sz="3600" i="1" dirty="0"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Поезія Стуса </a:t>
            </a:r>
            <a:r>
              <a:rPr lang="uk-UA" altLang="ru-RU" sz="3600" b="0" i="1" dirty="0"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– </a:t>
            </a:r>
            <a:r>
              <a:rPr lang="uk-UA" altLang="ru-RU" sz="3600" b="0" i="1" dirty="0">
                <a:solidFill>
                  <a:schemeClr val="tx1"/>
                </a:solidFill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це осмислене буття, роздуми над її місцями у суспільстві.</a:t>
            </a:r>
            <a:r>
              <a:rPr lang="uk-UA" altLang="ru-RU" sz="3600" b="0" i="1" dirty="0"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				        </a:t>
            </a:r>
            <a:endParaRPr lang="uk-UA" altLang="ru-RU" sz="3600" b="0" i="1" dirty="0" smtClean="0">
              <a:latin typeface="DejaVu Serif Condensed" panose="02060606050605020204" pitchFamily="18" charset="0"/>
              <a:ea typeface="DejaVu Serif Condensed" panose="02060606050605020204" pitchFamily="18" charset="0"/>
            </a:endParaRPr>
          </a:p>
          <a:p>
            <a:pPr>
              <a:lnSpc>
                <a:spcPct val="80000"/>
              </a:lnSpc>
            </a:pPr>
            <a:endParaRPr lang="uk-UA" altLang="ru-RU" sz="3600" b="0" i="1" dirty="0">
              <a:latin typeface="DejaVu Serif Condensed" panose="02060606050605020204" pitchFamily="18" charset="0"/>
              <a:ea typeface="DejaVu Serif Condensed" panose="02060606050605020204" pitchFamily="18" charset="0"/>
            </a:endParaRPr>
          </a:p>
          <a:p>
            <a:pPr algn="r">
              <a:lnSpc>
                <a:spcPct val="80000"/>
              </a:lnSpc>
            </a:pPr>
            <a:r>
              <a:rPr lang="uk-UA" altLang="ru-RU" sz="3600" i="1" dirty="0" smtClean="0"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Михайлина </a:t>
            </a:r>
            <a:r>
              <a:rPr lang="uk-UA" altLang="ru-RU" sz="3600" i="1" dirty="0">
                <a:latin typeface="DejaVu Serif Condensed" panose="02060606050605020204" pitchFamily="18" charset="0"/>
                <a:ea typeface="DejaVu Serif Condensed" panose="02060606050605020204" pitchFamily="18" charset="0"/>
              </a:rPr>
              <a:t>Коцюбинська</a:t>
            </a:r>
          </a:p>
          <a:p>
            <a:endParaRPr lang="uk-UA" altLang="ru-RU" sz="3600" b="0" i="1" u="sng" dirty="0">
              <a:solidFill>
                <a:srgbClr val="FFFF66"/>
              </a:solidFill>
              <a:latin typeface="DejaVu Serif Condensed" panose="02060606050605020204" pitchFamily="18" charset="0"/>
              <a:ea typeface="DejaVu Serif Condensed" panose="020606060506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1313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40768"/>
            <a:ext cx="4536504" cy="4373563"/>
          </a:xfrm>
        </p:spPr>
        <p:txBody>
          <a:bodyPr>
            <a:normAutofit/>
          </a:bodyPr>
          <a:lstStyle/>
          <a:p>
            <a:r>
              <a:rPr lang="uk-UA" altLang="ru-RU" sz="2400" i="1" dirty="0">
                <a:latin typeface="Comic Sans MS" panose="030F0702030302020204" pitchFamily="66" charset="0"/>
              </a:rPr>
              <a:t>І знов Господь мене не остеріг,</a:t>
            </a:r>
          </a:p>
          <a:p>
            <a:r>
              <a:rPr lang="uk-UA" altLang="ru-RU" sz="2400" i="1" dirty="0">
                <a:latin typeface="Comic Sans MS" panose="030F0702030302020204" pitchFamily="66" charset="0"/>
              </a:rPr>
              <a:t>І знов дорога повилася.</a:t>
            </a:r>
          </a:p>
          <a:p>
            <a:r>
              <a:rPr lang="uk-UA" altLang="ru-RU" sz="2400" i="1" dirty="0">
                <a:latin typeface="Comic Sans MS" panose="030F0702030302020204" pitchFamily="66" charset="0"/>
              </a:rPr>
              <a:t>Тож – до побачення – у просторі</a:t>
            </a:r>
          </a:p>
          <a:p>
            <a:r>
              <a:rPr lang="uk-UA" altLang="ru-RU" sz="2400" i="1" dirty="0">
                <a:latin typeface="Comic Sans MS" panose="030F0702030302020204" pitchFamily="66" charset="0"/>
              </a:rPr>
              <a:t>І – до побачення у часі.</a:t>
            </a:r>
          </a:p>
          <a:p>
            <a:pPr algn="r"/>
            <a:r>
              <a:rPr lang="uk-UA" altLang="ru-RU" sz="2400" i="1" dirty="0">
                <a:latin typeface="Comic Sans MS" panose="030F0702030302020204" pitchFamily="66" charset="0"/>
              </a:rPr>
              <a:t>				</a:t>
            </a:r>
            <a:endParaRPr lang="uk-UA" altLang="ru-RU" sz="2400" i="1" dirty="0" smtClean="0">
              <a:latin typeface="Comic Sans MS" panose="030F0702030302020204" pitchFamily="66" charset="0"/>
            </a:endParaRPr>
          </a:p>
          <a:p>
            <a:pPr algn="r"/>
            <a:r>
              <a:rPr lang="uk-UA" altLang="ru-RU" sz="2400" i="1" dirty="0" smtClean="0">
                <a:latin typeface="Comic Sans MS" panose="030F0702030302020204" pitchFamily="66" charset="0"/>
              </a:rPr>
              <a:t>В</a:t>
            </a:r>
            <a:r>
              <a:rPr lang="uk-UA" altLang="ru-RU" sz="2400" i="1" dirty="0">
                <a:latin typeface="Comic Sans MS" panose="030F0702030302020204" pitchFamily="66" charset="0"/>
              </a:rPr>
              <a:t>. Стус Останній вірш</a:t>
            </a:r>
          </a:p>
          <a:p>
            <a:endParaRPr lang="ru-RU" sz="2800" dirty="0">
              <a:latin typeface="Comic Sans MS" panose="030F0702030302020204" pitchFamily="66" charset="0"/>
            </a:endParaRPr>
          </a:p>
        </p:txBody>
      </p:sp>
      <p:pic>
        <p:nvPicPr>
          <p:cNvPr id="3074" name="Picture 2" descr="http://cs411130.userapi.com/v411130978/45fc/YxtKpkDaYm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620688"/>
            <a:ext cx="3744416" cy="5466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7163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47248" cy="1371600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Василь Семенович </a:t>
            </a:r>
            <a:r>
              <a:rPr lang="ru-RU" sz="2800" b="1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Стус</a:t>
            </a:r>
            <a:r>
              <a:rPr lang="ru-RU" sz="28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sz="2800" i="1" dirty="0">
                <a:latin typeface="Courier New" panose="02070309020205020404" pitchFamily="49" charset="0"/>
                <a:cs typeface="Courier New" panose="02070309020205020404" pitchFamily="49" charset="0"/>
              </a:rPr>
              <a:t>— </a:t>
            </a:r>
            <a:r>
              <a:rPr lang="ru-RU" sz="28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український</a:t>
            </a:r>
            <a:r>
              <a:rPr lang="ru-RU" sz="2800" i="1" dirty="0">
                <a:latin typeface="Courier New" panose="02070309020205020404" pitchFamily="49" charset="0"/>
                <a:cs typeface="Courier New" panose="02070309020205020404" pitchFamily="49" charset="0"/>
              </a:rPr>
              <a:t> поет, </a:t>
            </a:r>
            <a:r>
              <a:rPr lang="ru-RU" sz="28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літературознавець</a:t>
            </a:r>
            <a:r>
              <a:rPr lang="ru-RU" sz="2800" i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ru-RU" sz="28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правозахисник</a:t>
            </a:r>
            <a:r>
              <a:rPr lang="ru-RU" sz="2800" i="1" dirty="0">
                <a:latin typeface="Courier New" panose="02070309020205020404" pitchFamily="49" charset="0"/>
                <a:cs typeface="Courier New" panose="02070309020205020404" pitchFamily="49" charset="0"/>
              </a:rPr>
              <a:t>. </a:t>
            </a:r>
            <a:endParaRPr lang="ru-RU" sz="28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4536504" cy="5067824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b="0" i="1" dirty="0" smtClean="0">
                <a:latin typeface="Times New Roman" pitchFamily="18" charset="0"/>
                <a:cs typeface="DaunPenh" panose="01010101010101010101" pitchFamily="2" charset="0"/>
              </a:rPr>
              <a:t>Народився </a:t>
            </a:r>
            <a:r>
              <a:rPr lang="uk-UA" b="0" i="1" dirty="0">
                <a:latin typeface="Times New Roman" pitchFamily="18" charset="0"/>
                <a:cs typeface="DaunPenh" panose="01010101010101010101" pitchFamily="2" charset="0"/>
              </a:rPr>
              <a:t>він 6 січня 1938 року в селі </a:t>
            </a:r>
            <a:r>
              <a:rPr lang="uk-UA" b="0" i="1" dirty="0" err="1">
                <a:latin typeface="Times New Roman" pitchFamily="18" charset="0"/>
                <a:cs typeface="DaunPenh" panose="01010101010101010101" pitchFamily="2" charset="0"/>
              </a:rPr>
              <a:t>Рахнівка</a:t>
            </a:r>
            <a:r>
              <a:rPr lang="uk-UA" b="0" i="1" dirty="0">
                <a:latin typeface="Times New Roman" pitchFamily="18" charset="0"/>
                <a:cs typeface="DaunPenh" panose="01010101010101010101" pitchFamily="2" charset="0"/>
              </a:rPr>
              <a:t> Гайсинського району Вінницької області в селянській родині. </a:t>
            </a:r>
            <a:endParaRPr lang="uk-UA" b="0" i="1" dirty="0" smtClean="0">
              <a:latin typeface="Times New Roman" pitchFamily="18" charset="0"/>
              <a:cs typeface="DaunPenh" panose="01010101010101010101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b="0" i="1" dirty="0" smtClean="0">
                <a:latin typeface="Times New Roman" pitchFamily="18" charset="0"/>
                <a:cs typeface="DaunPenh" panose="01010101010101010101" pitchFamily="2" charset="0"/>
              </a:rPr>
              <a:t>1939 </a:t>
            </a:r>
            <a:r>
              <a:rPr lang="uk-UA" b="0" i="1" dirty="0">
                <a:latin typeface="Times New Roman" pitchFamily="18" charset="0"/>
                <a:cs typeface="DaunPenh" panose="01010101010101010101" pitchFamily="2" charset="0"/>
              </a:rPr>
              <a:t>року батьки — Семен Дем'янович та </a:t>
            </a:r>
            <a:r>
              <a:rPr lang="uk-UA" b="0" i="1" dirty="0" err="1">
                <a:latin typeface="Times New Roman" pitchFamily="18" charset="0"/>
                <a:cs typeface="DaunPenh" panose="01010101010101010101" pitchFamily="2" charset="0"/>
              </a:rPr>
              <a:t>Ілина</a:t>
            </a:r>
            <a:r>
              <a:rPr lang="uk-UA" b="0" i="1" dirty="0">
                <a:latin typeface="Times New Roman" pitchFamily="18" charset="0"/>
                <a:cs typeface="DaunPenh" panose="01010101010101010101" pitchFamily="2" charset="0"/>
              </a:rPr>
              <a:t> Яківна - переїжджають на Донбас у місто </a:t>
            </a:r>
            <a:r>
              <a:rPr lang="uk-UA" b="0" i="1" dirty="0" err="1" smtClean="0">
                <a:latin typeface="Times New Roman" pitchFamily="18" charset="0"/>
                <a:cs typeface="DaunPenh" panose="01010101010101010101" pitchFamily="2" charset="0"/>
              </a:rPr>
              <a:t>Сталіно</a:t>
            </a:r>
            <a:r>
              <a:rPr lang="uk-UA" b="0" i="1" dirty="0" smtClean="0">
                <a:latin typeface="Times New Roman" pitchFamily="18" charset="0"/>
                <a:cs typeface="DaunPenh" panose="01010101010101010101" pitchFamily="2" charset="0"/>
              </a:rPr>
              <a:t>,влаштовуються </a:t>
            </a:r>
            <a:r>
              <a:rPr lang="uk-UA" b="0" i="1" dirty="0">
                <a:latin typeface="Times New Roman" pitchFamily="18" charset="0"/>
                <a:cs typeface="DaunPenh" panose="01010101010101010101" pitchFamily="2" charset="0"/>
              </a:rPr>
              <a:t>працювати на один із хімзаводів.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b="0" i="1" dirty="0" smtClean="0">
                <a:latin typeface="Times New Roman" pitchFamily="18" charset="0"/>
                <a:cs typeface="DaunPenh" panose="01010101010101010101" pitchFamily="2" charset="0"/>
              </a:rPr>
              <a:t>1940 </a:t>
            </a:r>
            <a:r>
              <a:rPr lang="uk-UA" b="0" i="1" dirty="0">
                <a:latin typeface="Times New Roman" pitchFamily="18" charset="0"/>
                <a:cs typeface="DaunPenh" panose="01010101010101010101" pitchFamily="2" charset="0"/>
              </a:rPr>
              <a:t>року перевозять до міста дітей. </a:t>
            </a:r>
            <a:endParaRPr lang="uk-UA" b="0" i="1" dirty="0" smtClean="0">
              <a:latin typeface="Times New Roman" pitchFamily="18" charset="0"/>
              <a:cs typeface="DaunPenh" panose="01010101010101010101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b="0" i="1" dirty="0" smtClean="0">
                <a:latin typeface="Times New Roman" pitchFamily="18" charset="0"/>
                <a:cs typeface="DaunPenh" panose="01010101010101010101" pitchFamily="2" charset="0"/>
              </a:rPr>
              <a:t>1954 </a:t>
            </a:r>
            <a:r>
              <a:rPr lang="uk-UA" b="0" i="1" dirty="0">
                <a:latin typeface="Times New Roman" pitchFamily="18" charset="0"/>
                <a:cs typeface="DaunPenh" panose="01010101010101010101" pitchFamily="2" charset="0"/>
              </a:rPr>
              <a:t>року Василь закінчує зі срібною відзнакою школу, вступає до </a:t>
            </a:r>
            <a:r>
              <a:rPr lang="uk-UA" b="0" i="1" dirty="0" smtClean="0">
                <a:latin typeface="Times New Roman" pitchFamily="18" charset="0"/>
                <a:cs typeface="DaunPenh" panose="01010101010101010101" pitchFamily="2" charset="0"/>
              </a:rPr>
              <a:t>Сталінського педагогічного </a:t>
            </a:r>
            <a:r>
              <a:rPr lang="uk-UA" b="0" i="1" dirty="0">
                <a:latin typeface="Times New Roman" pitchFamily="18" charset="0"/>
                <a:cs typeface="DaunPenh" panose="01010101010101010101" pitchFamily="2" charset="0"/>
              </a:rPr>
              <a:t>інституту на історико-філологічний факультет за співбесідою (бо медаліст</a:t>
            </a:r>
            <a:r>
              <a:rPr lang="uk-UA" b="0" i="1" dirty="0">
                <a:cs typeface="DaunPenh" panose="01010101010101010101" pitchFamily="2" charset="0"/>
              </a:rPr>
              <a:t>).</a:t>
            </a:r>
          </a:p>
          <a:p>
            <a:endParaRPr lang="ru-RU" dirty="0"/>
          </a:p>
        </p:txBody>
      </p:sp>
      <p:pic>
        <p:nvPicPr>
          <p:cNvPr id="4" name="rg_hi" descr="http://t1.gstatic.com/images?q=tbn:ANd9GcReuzElPOxI8Wm11HPP0X2mil2DLsI5Oh7JtfFJKg5Hu07vdOTD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6056" y="1700808"/>
            <a:ext cx="3636119" cy="4923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19949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7"/>
            <a:ext cx="8568952" cy="2003265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i="1" dirty="0">
                <a:latin typeface="Segoe UI Light" panose="020B0502040204020203" pitchFamily="34" charset="0"/>
                <a:cs typeface="Times New Roman" pitchFamily="18" charset="0"/>
              </a:rPr>
              <a:t>У 1963 р. він літредактор у газеті «Соціалістичний Донбас». </a:t>
            </a:r>
            <a:endParaRPr lang="uk-UA" sz="2400" i="1" dirty="0" smtClean="0">
              <a:latin typeface="Segoe UI Light" panose="020B0502040204020203" pitchFamily="34" charset="0"/>
              <a:cs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i="1" dirty="0" smtClean="0">
                <a:latin typeface="Segoe UI Light" panose="020B0502040204020203" pitchFamily="34" charset="0"/>
                <a:cs typeface="Times New Roman" pitchFamily="18" charset="0"/>
              </a:rPr>
              <a:t>Але </a:t>
            </a:r>
            <a:r>
              <a:rPr lang="uk-UA" sz="2400" i="1" dirty="0">
                <a:latin typeface="Segoe UI Light" panose="020B0502040204020203" pitchFamily="34" charset="0"/>
                <a:cs typeface="Times New Roman" pitchFamily="18" charset="0"/>
              </a:rPr>
              <a:t>вже з вересня після успішного складання іспитів Стус - аспірант Інституту літератури АН України імені Т. Г. Шевченка. Друкується в часописах «Донбас», «Прапор», «Дніпро».</a:t>
            </a:r>
          </a:p>
          <a:p>
            <a:endParaRPr lang="ru-RU" dirty="0"/>
          </a:p>
        </p:txBody>
      </p:sp>
      <p:pic>
        <p:nvPicPr>
          <p:cNvPr id="1026" name="Picture 2" descr="http://img.istpravda.com.ua/images/doc/5/2/52eefc4-3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1243" y="2708920"/>
            <a:ext cx="4620960" cy="3019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encrypted-tbn3.gstatic.com/images?q=tbn:ANd9GcSty0FPLgvMkI12kb5G8tE-V9xaSXDR4RG5NYINYuXLCd3D4L611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054" y="2348880"/>
            <a:ext cx="2952328" cy="4133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9027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75240" cy="1116042"/>
          </a:xfrm>
        </p:spPr>
        <p:txBody>
          <a:bodyPr>
            <a:normAutofit/>
          </a:bodyPr>
          <a:lstStyle/>
          <a:p>
            <a:pPr algn="ctr"/>
            <a:r>
              <a:rPr lang="uk-UA" sz="4400" b="1" i="1" dirty="0" err="1" smtClean="0"/>
              <a:t>Стус-</a:t>
            </a:r>
            <a:r>
              <a:rPr lang="ru-RU" sz="4400" b="1" i="1" dirty="0">
                <a:latin typeface="Segoe UI Light" panose="020B0502040204020203" pitchFamily="34" charset="0"/>
              </a:rPr>
              <a:t> </a:t>
            </a:r>
            <a:r>
              <a:rPr lang="ru-RU" sz="4400" b="1" i="1" dirty="0" err="1" smtClean="0"/>
              <a:t>шістдесятник</a:t>
            </a:r>
            <a:endParaRPr lang="ru-RU" sz="44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56792"/>
            <a:ext cx="7764016" cy="437356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0" i="1" dirty="0">
                <a:latin typeface="Segoe UI Light" panose="020B0502040204020203" pitchFamily="34" charset="0"/>
              </a:rPr>
              <a:t>Василь </a:t>
            </a:r>
            <a:r>
              <a:rPr lang="ru-RU" b="0" i="1" dirty="0" err="1">
                <a:latin typeface="Segoe UI Light" panose="020B0502040204020203" pitchFamily="34" charset="0"/>
              </a:rPr>
              <a:t>Стус</a:t>
            </a:r>
            <a:r>
              <a:rPr lang="ru-RU" b="0" i="1" dirty="0">
                <a:latin typeface="Segoe UI Light" panose="020B0502040204020203" pitchFamily="34" charset="0"/>
              </a:rPr>
              <a:t> належав до т. </a:t>
            </a:r>
            <a:r>
              <a:rPr lang="ru-RU" b="0" i="1" dirty="0" err="1">
                <a:latin typeface="Segoe UI Light" panose="020B0502040204020203" pitchFamily="34" charset="0"/>
              </a:rPr>
              <a:t>зв</a:t>
            </a:r>
            <a:r>
              <a:rPr lang="ru-RU" b="0" i="1" dirty="0">
                <a:latin typeface="Segoe UI Light" panose="020B0502040204020203" pitchFamily="34" charset="0"/>
              </a:rPr>
              <a:t>. «</a:t>
            </a:r>
            <a:r>
              <a:rPr lang="ru-RU" b="0" i="1" dirty="0" err="1">
                <a:latin typeface="Segoe UI Light" panose="020B0502040204020203" pitchFamily="34" charset="0"/>
              </a:rPr>
              <a:t>шістдесятників</a:t>
            </a:r>
            <a:r>
              <a:rPr lang="ru-RU" b="0" i="1" dirty="0">
                <a:latin typeface="Segoe UI Light" panose="020B0502040204020203" pitchFamily="34" charset="0"/>
              </a:rPr>
              <a:t>» — </a:t>
            </a:r>
            <a:r>
              <a:rPr lang="ru-RU" b="0" i="1" dirty="0" err="1">
                <a:latin typeface="Segoe UI Light" panose="020B0502040204020203" pitchFamily="34" charset="0"/>
              </a:rPr>
              <a:t>опозиційно</a:t>
            </a:r>
            <a:r>
              <a:rPr lang="ru-RU" b="0" i="1" dirty="0">
                <a:latin typeface="Segoe UI Light" panose="020B0502040204020203" pitchFamily="34" charset="0"/>
              </a:rPr>
              <a:t> </a:t>
            </a:r>
            <a:r>
              <a:rPr lang="ru-RU" b="0" i="1" dirty="0" err="1">
                <a:latin typeface="Segoe UI Light" panose="020B0502040204020203" pitchFamily="34" charset="0"/>
              </a:rPr>
              <a:t>настроєних</a:t>
            </a:r>
            <a:r>
              <a:rPr lang="ru-RU" b="0" i="1" dirty="0">
                <a:latin typeface="Segoe UI Light" panose="020B0502040204020203" pitchFamily="34" charset="0"/>
              </a:rPr>
              <a:t>  </a:t>
            </a:r>
            <a:r>
              <a:rPr lang="ru-RU" b="0" i="1" dirty="0" err="1">
                <a:latin typeface="Segoe UI Light" panose="020B0502040204020203" pitchFamily="34" charset="0"/>
              </a:rPr>
              <a:t>представників</a:t>
            </a:r>
            <a:r>
              <a:rPr lang="ru-RU" b="0" i="1" dirty="0">
                <a:latin typeface="Segoe UI Light" panose="020B0502040204020203" pitchFamily="34" charset="0"/>
              </a:rPr>
              <a:t> </a:t>
            </a:r>
            <a:r>
              <a:rPr lang="ru-RU" b="0" i="1" dirty="0" err="1">
                <a:latin typeface="Segoe UI Light" panose="020B0502040204020203" pitchFamily="34" charset="0"/>
              </a:rPr>
              <a:t>творчої</a:t>
            </a:r>
            <a:r>
              <a:rPr lang="ru-RU" b="0" i="1" dirty="0">
                <a:latin typeface="Segoe UI Light" panose="020B0502040204020203" pitchFamily="34" charset="0"/>
              </a:rPr>
              <a:t> </a:t>
            </a:r>
            <a:r>
              <a:rPr lang="ru-RU" b="0" i="1" dirty="0" err="1">
                <a:latin typeface="Segoe UI Light" panose="020B0502040204020203" pitchFamily="34" charset="0"/>
              </a:rPr>
              <a:t>молоді</a:t>
            </a:r>
            <a:r>
              <a:rPr lang="ru-RU" b="0" i="1" dirty="0">
                <a:latin typeface="Segoe UI Light" panose="020B0502040204020203" pitchFamily="34" charset="0"/>
              </a:rPr>
              <a:t>, </a:t>
            </a:r>
            <a:r>
              <a:rPr lang="ru-RU" b="0" i="1" dirty="0" err="1">
                <a:latin typeface="Segoe UI Light" panose="020B0502040204020203" pitchFamily="34" charset="0"/>
              </a:rPr>
              <a:t>які</a:t>
            </a:r>
            <a:r>
              <a:rPr lang="ru-RU" b="0" i="1" dirty="0">
                <a:latin typeface="Segoe UI Light" panose="020B0502040204020203" pitchFamily="34" charset="0"/>
              </a:rPr>
              <a:t> активно </a:t>
            </a:r>
            <a:r>
              <a:rPr lang="ru-RU" b="0" i="1" dirty="0" err="1">
                <a:latin typeface="Segoe UI Light" panose="020B0502040204020203" pitchFamily="34" charset="0"/>
              </a:rPr>
              <a:t>боролися</a:t>
            </a:r>
            <a:r>
              <a:rPr lang="ru-RU" b="0" i="1" dirty="0">
                <a:latin typeface="Segoe UI Light" panose="020B0502040204020203" pitchFamily="34" charset="0"/>
              </a:rPr>
              <a:t> за </a:t>
            </a:r>
            <a:r>
              <a:rPr lang="ru-RU" b="0" i="1" dirty="0" err="1">
                <a:latin typeface="Segoe UI Light" panose="020B0502040204020203" pitchFamily="34" charset="0"/>
              </a:rPr>
              <a:t>відродження</a:t>
            </a:r>
            <a:r>
              <a:rPr lang="ru-RU" b="0" i="1" dirty="0">
                <a:latin typeface="Segoe UI Light" panose="020B0502040204020203" pitchFamily="34" charset="0"/>
              </a:rPr>
              <a:t> </a:t>
            </a:r>
            <a:r>
              <a:rPr lang="ru-RU" b="0" i="1" dirty="0" err="1">
                <a:latin typeface="Segoe UI Light" panose="020B0502040204020203" pitchFamily="34" charset="0"/>
              </a:rPr>
              <a:t>національної</a:t>
            </a:r>
            <a:r>
              <a:rPr lang="ru-RU" b="0" i="1" dirty="0">
                <a:latin typeface="Segoe UI Light" panose="020B0502040204020203" pitchFamily="34" charset="0"/>
              </a:rPr>
              <a:t>  </a:t>
            </a:r>
            <a:r>
              <a:rPr lang="ru-RU" b="0" i="1" dirty="0" err="1">
                <a:latin typeface="Segoe UI Light" panose="020B0502040204020203" pitchFamily="34" charset="0"/>
              </a:rPr>
              <a:t>культури</a:t>
            </a:r>
            <a:r>
              <a:rPr lang="ru-RU" b="0" i="1" dirty="0">
                <a:latin typeface="Segoe UI Light" panose="020B0502040204020203" pitchFamily="34" charset="0"/>
              </a:rPr>
              <a:t>, </a:t>
            </a:r>
            <a:r>
              <a:rPr lang="ru-RU" b="0" i="1" dirty="0" err="1">
                <a:latin typeface="Segoe UI Light" panose="020B0502040204020203" pitchFamily="34" charset="0"/>
              </a:rPr>
              <a:t>протестували</a:t>
            </a:r>
            <a:r>
              <a:rPr lang="ru-RU" b="0" i="1" dirty="0">
                <a:latin typeface="Segoe UI Light" panose="020B0502040204020203" pitchFamily="34" charset="0"/>
              </a:rPr>
              <a:t> </a:t>
            </a:r>
            <a:r>
              <a:rPr lang="ru-RU" b="0" i="1" dirty="0" err="1">
                <a:latin typeface="Segoe UI Light" panose="020B0502040204020203" pitchFamily="34" charset="0"/>
              </a:rPr>
              <a:t>проти</a:t>
            </a:r>
            <a:r>
              <a:rPr lang="ru-RU" b="0" i="1" dirty="0">
                <a:latin typeface="Segoe UI Light" panose="020B0502040204020203" pitchFamily="34" charset="0"/>
              </a:rPr>
              <a:t> </a:t>
            </a:r>
            <a:r>
              <a:rPr lang="ru-RU" b="0" i="1" dirty="0" err="1">
                <a:latin typeface="Segoe UI Light" panose="020B0502040204020203" pitchFamily="34" charset="0"/>
              </a:rPr>
              <a:t>реставрації</a:t>
            </a:r>
            <a:r>
              <a:rPr lang="ru-RU" b="0" i="1" dirty="0">
                <a:latin typeface="Segoe UI Light" panose="020B0502040204020203" pitchFamily="34" charset="0"/>
              </a:rPr>
              <a:t> </a:t>
            </a:r>
            <a:r>
              <a:rPr lang="ru-RU" b="0" i="1" dirty="0" err="1">
                <a:latin typeface="Segoe UI Light" panose="020B0502040204020203" pitchFamily="34" charset="0"/>
              </a:rPr>
              <a:t>сталінізму</a:t>
            </a:r>
            <a:r>
              <a:rPr lang="ru-RU" b="0" i="1" dirty="0" smtClean="0">
                <a:latin typeface="Segoe UI Light" panose="020B0502040204020203" pitchFamily="34" charset="0"/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b="0" i="1" dirty="0">
                <a:latin typeface="Segoe UI Light" panose="020B0502040204020203" pitchFamily="34" charset="0"/>
                <a:cs typeface="Times New Roman" pitchFamily="18" charset="0"/>
              </a:rPr>
              <a:t>Влітку 1965 року розпочалися арешти в середовищі української інтелігенції, зокрема шістдесятників. На початку вересня на перегляді фільму С. Параджанова «Тіні забутих предків» у київському кінотеатрі «Україна» В. Стус підтримав протест І. Дзюби та В. Чорновола проти цих арештів.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b="0" i="1" dirty="0" smtClean="0">
                <a:latin typeface="Segoe UI Light" panose="020B0502040204020203" pitchFamily="34" charset="0"/>
                <a:cs typeface="Times New Roman" pitchFamily="18" charset="0"/>
              </a:rPr>
              <a:t>А </a:t>
            </a:r>
            <a:r>
              <a:rPr lang="uk-UA" b="0" i="1" dirty="0">
                <a:latin typeface="Segoe UI Light" panose="020B0502040204020203" pitchFamily="34" charset="0"/>
                <a:cs typeface="Times New Roman" pitchFamily="18" charset="0"/>
              </a:rPr>
              <a:t>вже наприкінці місяця Стуса відраховують з аспірантури, формально звинувативши в «систематичному порушенні норм поведінки аспірантів та співробітників наукового закладу», хоча фактичною причиною відрахування був його виступ-протест.</a:t>
            </a:r>
            <a:endParaRPr lang="uk-UA" b="0" i="1" dirty="0">
              <a:latin typeface="Segoe UI Light" panose="020B0502040204020203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029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47248" cy="900018"/>
          </a:xfrm>
        </p:spPr>
        <p:txBody>
          <a:bodyPr/>
          <a:lstStyle/>
          <a:p>
            <a:pPr algn="ctr"/>
            <a:r>
              <a:rPr lang="uk-UA" dirty="0" smtClean="0"/>
              <a:t>Арешт Василя </a:t>
            </a:r>
            <a:r>
              <a:rPr lang="uk-UA" dirty="0" err="1" smtClean="0"/>
              <a:t>стуса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1"/>
            <a:ext cx="3456384" cy="2592288"/>
          </a:xfrm>
        </p:spPr>
        <p:txBody>
          <a:bodyPr>
            <a:normAutofit fontScale="92500" lnSpcReduction="10000"/>
          </a:bodyPr>
          <a:lstStyle/>
          <a:p>
            <a:r>
              <a:rPr lang="uk-UA" sz="2300" b="0" i="1" dirty="0">
                <a:latin typeface="Times New Roman" pitchFamily="18" charset="0"/>
                <a:cs typeface="Times New Roman" pitchFamily="18" charset="0"/>
              </a:rPr>
              <a:t>Виступивши над могилою по-звірячому вбитої художниці Алли Горської (1970), Стус остаточно прирікає себе на подальшу мученицьку долю. У січні 1972 року його заарештовують. 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1268760"/>
            <a:ext cx="4489084" cy="259228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67544" y="4077072"/>
            <a:ext cx="82335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100" i="1" dirty="0" smtClean="0">
                <a:latin typeface="Times New Roman" pitchFamily="18" charset="0"/>
                <a:cs typeface="Times New Roman" pitchFamily="18" charset="0"/>
              </a:rPr>
              <a:t>У звинувачувальному акті колегії з кримінальних справ Київського обласного суду від 12 вересня 1972 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p.,</a:t>
            </a:r>
            <a:r>
              <a:rPr lang="uk-UA" sz="2100" i="1" dirty="0" smtClean="0">
                <a:latin typeface="Times New Roman" pitchFamily="18" charset="0"/>
                <a:cs typeface="Times New Roman" pitchFamily="18" charset="0"/>
              </a:rPr>
              <a:t> зокрема, значиться, що «Підсудний Стус, починаючи з 1963 року і до дня арешту — січня 1972 року, систематично виготовляв, зберігав і поширював антирадянські наклепницькі документи, що порочили державний радянський і суспільний устрій…»</a:t>
            </a:r>
            <a:endParaRPr lang="uk-UA" sz="21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770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91264" cy="1371600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Життя після першого заслання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91264" cy="4373563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900" b="0" i="1" dirty="0"/>
              <a:t>По </a:t>
            </a:r>
            <a:r>
              <a:rPr lang="ru-RU" sz="1900" b="0" i="1" dirty="0" err="1"/>
              <a:t>закінченню</a:t>
            </a:r>
            <a:r>
              <a:rPr lang="ru-RU" sz="1900" b="0" i="1" dirty="0"/>
              <a:t> строку в </a:t>
            </a:r>
            <a:r>
              <a:rPr lang="ru-RU" sz="1900" b="0" i="1" dirty="0" err="1"/>
              <a:t>концтаборі</a:t>
            </a:r>
            <a:r>
              <a:rPr lang="ru-RU" sz="1900" b="0" i="1" dirty="0"/>
              <a:t> </a:t>
            </a:r>
            <a:r>
              <a:rPr lang="ru-RU" sz="1900" b="0" i="1" dirty="0" err="1"/>
              <a:t>Стуса</a:t>
            </a:r>
            <a:r>
              <a:rPr lang="ru-RU" sz="1900" b="0" i="1" dirty="0"/>
              <a:t> 1977 </a:t>
            </a:r>
            <a:r>
              <a:rPr lang="ru-RU" sz="1900" b="0" i="1" dirty="0" err="1"/>
              <a:t>вислали</a:t>
            </a:r>
            <a:r>
              <a:rPr lang="ru-RU" sz="1900" b="0" i="1" dirty="0"/>
              <a:t> в Матросове </a:t>
            </a:r>
            <a:r>
              <a:rPr lang="ru-RU" sz="1900" b="0" i="1" dirty="0" err="1"/>
              <a:t>Магаданської</a:t>
            </a:r>
            <a:r>
              <a:rPr lang="ru-RU" sz="1900" b="0" i="1" dirty="0"/>
              <a:t> </a:t>
            </a:r>
            <a:r>
              <a:rPr lang="ru-RU" sz="1900" b="0" i="1" dirty="0" err="1"/>
              <a:t>області</a:t>
            </a:r>
            <a:r>
              <a:rPr lang="ru-RU" sz="1900" b="0" i="1" dirty="0"/>
              <a:t>, де </a:t>
            </a:r>
            <a:r>
              <a:rPr lang="ru-RU" sz="1900" b="0" i="1" dirty="0" err="1"/>
              <a:t>він</a:t>
            </a:r>
            <a:r>
              <a:rPr lang="ru-RU" sz="1900" b="0" i="1" dirty="0"/>
              <a:t> </a:t>
            </a:r>
            <a:r>
              <a:rPr lang="ru-RU" sz="1900" b="0" i="1" dirty="0" err="1"/>
              <a:t>працював</a:t>
            </a:r>
            <a:r>
              <a:rPr lang="ru-RU" sz="1900" b="0" i="1" dirty="0"/>
              <a:t> до 1979 на </a:t>
            </a:r>
            <a:r>
              <a:rPr lang="ru-RU" sz="1900" b="0" i="1" dirty="0" err="1"/>
              <a:t>золотих</a:t>
            </a:r>
            <a:r>
              <a:rPr lang="ru-RU" sz="1900" b="0" i="1" dirty="0"/>
              <a:t> </a:t>
            </a:r>
            <a:r>
              <a:rPr lang="ru-RU" sz="1900" b="0" i="1" dirty="0" err="1"/>
              <a:t>копальнях</a:t>
            </a:r>
            <a:r>
              <a:rPr lang="ru-RU" sz="1900" b="0" i="1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900" b="0" i="1" dirty="0"/>
              <a:t>  Повернувшись </a:t>
            </a:r>
            <a:r>
              <a:rPr lang="ru-RU" sz="1900" b="0" i="1" dirty="0" err="1"/>
              <a:t>восени</a:t>
            </a:r>
            <a:r>
              <a:rPr lang="ru-RU" sz="1900" b="0" i="1" dirty="0"/>
              <a:t> 1979 до </a:t>
            </a:r>
            <a:r>
              <a:rPr lang="ru-RU" sz="1900" b="0" i="1" dirty="0" err="1"/>
              <a:t>Києва</a:t>
            </a:r>
            <a:r>
              <a:rPr lang="ru-RU" sz="1900" b="0" i="1" dirty="0"/>
              <a:t>, </a:t>
            </a:r>
            <a:r>
              <a:rPr lang="ru-RU" sz="1900" b="0" i="1" dirty="0" err="1"/>
              <a:t>приєднався</a:t>
            </a:r>
            <a:r>
              <a:rPr lang="ru-RU" sz="1900" b="0" i="1" dirty="0"/>
              <a:t> до </a:t>
            </a:r>
            <a:r>
              <a:rPr lang="ru-RU" sz="1900" b="0" i="1" dirty="0" err="1"/>
              <a:t>гельсинської</a:t>
            </a:r>
            <a:r>
              <a:rPr lang="ru-RU" sz="1900" b="0" i="1" dirty="0"/>
              <a:t> </a:t>
            </a:r>
            <a:r>
              <a:rPr lang="ru-RU" sz="1900" b="0" i="1" dirty="0" err="1"/>
              <a:t>групи</a:t>
            </a:r>
            <a:r>
              <a:rPr lang="ru-RU" sz="1900" b="0" i="1" dirty="0"/>
              <a:t> </a:t>
            </a:r>
            <a:r>
              <a:rPr lang="ru-RU" sz="1900" b="0" i="1" dirty="0" err="1"/>
              <a:t>захисту</a:t>
            </a:r>
            <a:r>
              <a:rPr lang="ru-RU" sz="1900" b="0" i="1" dirty="0"/>
              <a:t> прав </a:t>
            </a:r>
            <a:r>
              <a:rPr lang="ru-RU" sz="1900" b="0" i="1" dirty="0" err="1"/>
              <a:t>людини</a:t>
            </a:r>
            <a:r>
              <a:rPr lang="ru-RU" sz="1900" b="0" i="1" dirty="0"/>
              <a:t>. </a:t>
            </a:r>
            <a:r>
              <a:rPr lang="ru-RU" sz="1900" b="0" i="1" dirty="0" err="1"/>
              <a:t>Незважаючи</a:t>
            </a:r>
            <a:r>
              <a:rPr lang="ru-RU" sz="1900" b="0" i="1" dirty="0"/>
              <a:t> на те, </a:t>
            </a:r>
            <a:r>
              <a:rPr lang="ru-RU" sz="1900" b="0" i="1" dirty="0" err="1"/>
              <a:t>що</a:t>
            </a:r>
            <a:r>
              <a:rPr lang="ru-RU" sz="1900" b="0" i="1" dirty="0"/>
              <a:t> </a:t>
            </a:r>
            <a:r>
              <a:rPr lang="ru-RU" sz="1900" b="0" i="1" dirty="0" err="1"/>
              <a:t>його</a:t>
            </a:r>
            <a:r>
              <a:rPr lang="ru-RU" sz="1900" b="0" i="1" dirty="0"/>
              <a:t> </a:t>
            </a:r>
            <a:r>
              <a:rPr lang="ru-RU" sz="1900" b="0" i="1" dirty="0" err="1"/>
              <a:t>здоров'я</a:t>
            </a:r>
            <a:r>
              <a:rPr lang="ru-RU" sz="1900" b="0" i="1" dirty="0"/>
              <a:t> </a:t>
            </a:r>
            <a:r>
              <a:rPr lang="ru-RU" sz="1900" b="0" i="1" dirty="0" err="1"/>
              <a:t>було</a:t>
            </a:r>
            <a:r>
              <a:rPr lang="ru-RU" sz="1900" b="0" i="1" dirty="0"/>
              <a:t> </a:t>
            </a:r>
            <a:r>
              <a:rPr lang="ru-RU" sz="1900" b="0" i="1" dirty="0" err="1"/>
              <a:t>підірване</a:t>
            </a:r>
            <a:r>
              <a:rPr lang="ru-RU" sz="1900" b="0" i="1" dirty="0"/>
              <a:t>, </a:t>
            </a:r>
            <a:r>
              <a:rPr lang="ru-RU" sz="1900" b="0" i="1" dirty="0" err="1"/>
              <a:t>Стус</a:t>
            </a:r>
            <a:r>
              <a:rPr lang="ru-RU" sz="1900" b="0" i="1" dirty="0"/>
              <a:t> </a:t>
            </a:r>
            <a:r>
              <a:rPr lang="ru-RU" sz="1900" b="0" i="1" dirty="0" err="1"/>
              <a:t>заробляв</a:t>
            </a:r>
            <a:r>
              <a:rPr lang="ru-RU" sz="1900" b="0" i="1" dirty="0"/>
              <a:t> на </a:t>
            </a:r>
            <a:r>
              <a:rPr lang="ru-RU" sz="1900" b="0" i="1" dirty="0" err="1"/>
              <a:t>життя</a:t>
            </a:r>
            <a:r>
              <a:rPr lang="ru-RU" sz="1900" b="0" i="1" dirty="0"/>
              <a:t>, </a:t>
            </a:r>
            <a:r>
              <a:rPr lang="ru-RU" sz="1900" b="0" i="1" dirty="0" err="1"/>
              <a:t>працюючи</a:t>
            </a:r>
            <a:r>
              <a:rPr lang="ru-RU" sz="1900" b="0" i="1" dirty="0"/>
              <a:t> </a:t>
            </a:r>
            <a:r>
              <a:rPr lang="ru-RU" sz="1900" b="0" i="1" dirty="0" err="1"/>
              <a:t>робітником</a:t>
            </a:r>
            <a:r>
              <a:rPr lang="ru-RU" sz="1900" b="0" i="1" dirty="0"/>
              <a:t> на </a:t>
            </a:r>
            <a:r>
              <a:rPr lang="ru-RU" sz="1900" b="0" i="1" dirty="0" err="1"/>
              <a:t>заводі</a:t>
            </a:r>
            <a:r>
              <a:rPr lang="ru-RU" sz="1900" b="0" i="1" dirty="0"/>
              <a:t>. В </a:t>
            </a:r>
            <a:r>
              <a:rPr lang="ru-RU" sz="1900" b="0" i="1" dirty="0" err="1"/>
              <a:t>травні</a:t>
            </a:r>
            <a:r>
              <a:rPr lang="ru-RU" sz="1900" b="0" i="1" dirty="0"/>
              <a:t> 1980 </a:t>
            </a:r>
            <a:r>
              <a:rPr lang="ru-RU" sz="1900" b="0" i="1" dirty="0" err="1"/>
              <a:t>був</a:t>
            </a:r>
            <a:r>
              <a:rPr lang="ru-RU" sz="1900" b="0" i="1" dirty="0"/>
              <a:t> </a:t>
            </a:r>
            <a:r>
              <a:rPr lang="ru-RU" sz="1900" b="0" i="1" dirty="0" err="1"/>
              <a:t>знову</a:t>
            </a:r>
            <a:r>
              <a:rPr lang="ru-RU" sz="1900" b="0" i="1" dirty="0"/>
              <a:t> </a:t>
            </a:r>
            <a:r>
              <a:rPr lang="ru-RU" sz="1900" b="0" i="1" dirty="0" err="1"/>
              <a:t>заарештований</a:t>
            </a:r>
            <a:r>
              <a:rPr lang="ru-RU" sz="1900" b="0" i="1" dirty="0"/>
              <a:t> і </a:t>
            </a:r>
            <a:r>
              <a:rPr lang="ru-RU" sz="1900" b="0" i="1" dirty="0" err="1"/>
              <a:t>засуджений</a:t>
            </a:r>
            <a:r>
              <a:rPr lang="ru-RU" sz="1900" b="0" i="1" dirty="0"/>
              <a:t> на 10 </a:t>
            </a:r>
            <a:r>
              <a:rPr lang="ru-RU" sz="1900" b="0" i="1" dirty="0" err="1"/>
              <a:t>років</a:t>
            </a:r>
            <a:r>
              <a:rPr lang="ru-RU" sz="1900" b="0" i="1" dirty="0"/>
              <a:t> </a:t>
            </a:r>
            <a:r>
              <a:rPr lang="ru-RU" sz="1900" b="0" i="1" dirty="0" err="1"/>
              <a:t>примусових</a:t>
            </a:r>
            <a:r>
              <a:rPr lang="ru-RU" sz="1900" b="0" i="1" dirty="0"/>
              <a:t> </a:t>
            </a:r>
            <a:r>
              <a:rPr lang="ru-RU" sz="1900" b="0" i="1" dirty="0" err="1"/>
              <a:t>робіт</a:t>
            </a:r>
            <a:r>
              <a:rPr lang="ru-RU" sz="1900" b="0" i="1" dirty="0"/>
              <a:t> і 5 </a:t>
            </a:r>
            <a:r>
              <a:rPr lang="ru-RU" sz="1900" b="0" i="1" dirty="0" err="1"/>
              <a:t>років</a:t>
            </a:r>
            <a:r>
              <a:rPr lang="ru-RU" sz="1900" b="0" i="1" dirty="0"/>
              <a:t> </a:t>
            </a:r>
            <a:r>
              <a:rPr lang="ru-RU" sz="1900" b="0" i="1" dirty="0" err="1"/>
              <a:t>заслання</a:t>
            </a:r>
            <a:r>
              <a:rPr lang="ru-RU" sz="1900" b="0" i="1" dirty="0"/>
              <a:t>. </a:t>
            </a:r>
            <a:r>
              <a:rPr lang="ru-RU" sz="1900" b="0" i="1" dirty="0" err="1"/>
              <a:t>Відмовився</a:t>
            </a:r>
            <a:r>
              <a:rPr lang="ru-RU" sz="1900" b="0" i="1" dirty="0"/>
              <a:t> </a:t>
            </a:r>
            <a:r>
              <a:rPr lang="ru-RU" sz="1900" b="0" i="1" dirty="0" err="1"/>
              <a:t>від</a:t>
            </a:r>
            <a:r>
              <a:rPr lang="ru-RU" sz="1900" b="0" i="1" dirty="0"/>
              <a:t> </a:t>
            </a:r>
            <a:r>
              <a:rPr lang="ru-RU" sz="1900" b="0" i="1" dirty="0" err="1"/>
              <a:t>призначеного</a:t>
            </a:r>
            <a:r>
              <a:rPr lang="ru-RU" sz="1900" b="0" i="1" dirty="0"/>
              <a:t> </a:t>
            </a:r>
            <a:r>
              <a:rPr lang="ru-RU" sz="1900" b="0" i="1" dirty="0" err="1"/>
              <a:t>йому</a:t>
            </a:r>
            <a:r>
              <a:rPr lang="ru-RU" sz="1900" b="0" i="1" dirty="0"/>
              <a:t> адвоката </a:t>
            </a:r>
            <a:r>
              <a:rPr lang="ru-RU" sz="1900" b="0" i="1" dirty="0" err="1"/>
              <a:t>Віктора</a:t>
            </a:r>
            <a:r>
              <a:rPr lang="ru-RU" sz="1900" b="0" i="1" dirty="0"/>
              <a:t> </a:t>
            </a:r>
            <a:r>
              <a:rPr lang="ru-RU" sz="1900" b="0" i="1" dirty="0" err="1"/>
              <a:t>Медведчука</a:t>
            </a:r>
            <a:r>
              <a:rPr lang="ru-RU" sz="1900" b="0" i="1" dirty="0"/>
              <a:t>, </a:t>
            </a:r>
            <a:r>
              <a:rPr lang="ru-RU" sz="1900" b="0" i="1" dirty="0" err="1"/>
              <a:t>намагаючись</a:t>
            </a:r>
            <a:r>
              <a:rPr lang="ru-RU" sz="1900" b="0" i="1" dirty="0"/>
              <a:t> самому </a:t>
            </a:r>
            <a:r>
              <a:rPr lang="ru-RU" sz="1900" b="0" i="1" dirty="0" err="1"/>
              <a:t>здійснити</a:t>
            </a:r>
            <a:r>
              <a:rPr lang="ru-RU" sz="1900" b="0" i="1" dirty="0"/>
              <a:t> </a:t>
            </a:r>
            <a:r>
              <a:rPr lang="ru-RU" sz="1900" b="0" i="1" dirty="0" err="1"/>
              <a:t>свій</a:t>
            </a:r>
            <a:r>
              <a:rPr lang="ru-RU" sz="1900" b="0" i="1" dirty="0"/>
              <a:t> </a:t>
            </a:r>
            <a:r>
              <a:rPr lang="ru-RU" sz="1900" b="0" i="1" dirty="0" err="1"/>
              <a:t>захист</a:t>
            </a:r>
            <a:r>
              <a:rPr lang="ru-RU" sz="1900" b="0" i="1" dirty="0"/>
              <a:t>. За </a:t>
            </a:r>
            <a:r>
              <a:rPr lang="ru-RU" sz="1900" b="0" i="1" dirty="0" err="1"/>
              <a:t>це</a:t>
            </a:r>
            <a:r>
              <a:rPr lang="ru-RU" sz="1900" b="0" i="1" dirty="0"/>
              <a:t> </a:t>
            </a:r>
            <a:r>
              <a:rPr lang="ru-RU" sz="1900" b="0" i="1" dirty="0" err="1"/>
              <a:t>Стуса</a:t>
            </a:r>
            <a:r>
              <a:rPr lang="ru-RU" sz="1900" b="0" i="1" dirty="0"/>
              <a:t> </a:t>
            </a:r>
            <a:r>
              <a:rPr lang="ru-RU" sz="1900" b="0" i="1" dirty="0" err="1"/>
              <a:t>вивели</a:t>
            </a:r>
            <a:r>
              <a:rPr lang="ru-RU" sz="1900" b="0" i="1" dirty="0"/>
              <a:t> </a:t>
            </a:r>
            <a:r>
              <a:rPr lang="ru-RU" sz="1900" b="0" i="1" dirty="0" err="1"/>
              <a:t>із</a:t>
            </a:r>
            <a:r>
              <a:rPr lang="ru-RU" sz="1900" b="0" i="1" dirty="0"/>
              <a:t> </a:t>
            </a:r>
            <a:r>
              <a:rPr lang="ru-RU" sz="1900" b="0" i="1" dirty="0" err="1"/>
              <a:t>зали</a:t>
            </a:r>
            <a:r>
              <a:rPr lang="ru-RU" sz="1900" b="0" i="1" dirty="0"/>
              <a:t> суду і </a:t>
            </a:r>
            <a:r>
              <a:rPr lang="ru-RU" sz="1900" b="0" i="1" dirty="0" err="1"/>
              <a:t>вирок</a:t>
            </a:r>
            <a:r>
              <a:rPr lang="ru-RU" sz="1900" b="0" i="1" dirty="0"/>
              <a:t> </a:t>
            </a:r>
            <a:r>
              <a:rPr lang="ru-RU" sz="1900" b="0" i="1" dirty="0" err="1"/>
              <a:t>йому</a:t>
            </a:r>
            <a:r>
              <a:rPr lang="ru-RU" sz="1900" b="0" i="1" dirty="0"/>
              <a:t> зачитали без </a:t>
            </a:r>
            <a:r>
              <a:rPr lang="ru-RU" sz="1900" b="0" i="1" dirty="0" err="1"/>
              <a:t>нього</a:t>
            </a:r>
            <a:r>
              <a:rPr lang="ru-RU" sz="1900" b="0" i="1" dirty="0" smtClean="0"/>
              <a:t>.</a:t>
            </a:r>
            <a:endParaRPr lang="ru-RU" sz="1900" b="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900" b="0" i="1" dirty="0" err="1"/>
              <a:t>Стусові</a:t>
            </a:r>
            <a:r>
              <a:rPr lang="ru-RU" sz="1900" b="0" i="1" dirty="0"/>
              <a:t>, </a:t>
            </a:r>
            <a:r>
              <a:rPr lang="ru-RU" sz="1900" b="0" i="1" dirty="0" err="1"/>
              <a:t>що</a:t>
            </a:r>
            <a:r>
              <a:rPr lang="ru-RU" sz="1900" b="0" i="1" dirty="0"/>
              <a:t> </a:t>
            </a:r>
            <a:r>
              <a:rPr lang="ru-RU" sz="1900" b="0" i="1" dirty="0" err="1"/>
              <a:t>перебував</a:t>
            </a:r>
            <a:r>
              <a:rPr lang="ru-RU" sz="1900" b="0" i="1" dirty="0"/>
              <a:t> у </a:t>
            </a:r>
            <a:r>
              <a:rPr lang="ru-RU" sz="1900" b="0" i="1" dirty="0" err="1"/>
              <a:t>концтаборі</a:t>
            </a:r>
            <a:r>
              <a:rPr lang="ru-RU" sz="1900" b="0" i="1" dirty="0"/>
              <a:t> в </a:t>
            </a:r>
            <a:r>
              <a:rPr lang="ru-RU" sz="1900" b="0" i="1" dirty="0" err="1"/>
              <a:t>Кучино</a:t>
            </a:r>
            <a:r>
              <a:rPr lang="ru-RU" sz="1900" b="0" i="1" dirty="0"/>
              <a:t>, заборонили </a:t>
            </a:r>
            <a:r>
              <a:rPr lang="ru-RU" sz="1900" b="0" i="1" dirty="0" err="1"/>
              <a:t>бачитися</a:t>
            </a:r>
            <a:r>
              <a:rPr lang="ru-RU" sz="1900" b="0" i="1" dirty="0"/>
              <a:t> з родиною. </a:t>
            </a:r>
            <a:r>
              <a:rPr lang="ru-RU" sz="1900" b="0" i="1" dirty="0" err="1"/>
              <a:t>Однак</a:t>
            </a:r>
            <a:r>
              <a:rPr lang="ru-RU" sz="1900" b="0" i="1" dirty="0"/>
              <a:t> </a:t>
            </a:r>
            <a:r>
              <a:rPr lang="ru-RU" sz="1900" b="0" i="1" dirty="0" err="1"/>
              <a:t>його</a:t>
            </a:r>
            <a:r>
              <a:rPr lang="ru-RU" sz="1900" b="0" i="1" dirty="0"/>
              <a:t> записи 1983 </a:t>
            </a:r>
            <a:r>
              <a:rPr lang="ru-RU" sz="1900" b="0" i="1" dirty="0" err="1"/>
              <a:t>вдалося</a:t>
            </a:r>
            <a:r>
              <a:rPr lang="ru-RU" sz="1900" b="0" i="1" dirty="0"/>
              <a:t> </a:t>
            </a:r>
            <a:r>
              <a:rPr lang="ru-RU" sz="1900" b="0" i="1" dirty="0" err="1"/>
              <a:t>переправити</a:t>
            </a:r>
            <a:r>
              <a:rPr lang="ru-RU" sz="1900" b="0" i="1" dirty="0"/>
              <a:t> на </a:t>
            </a:r>
            <a:r>
              <a:rPr lang="ru-RU" sz="1900" b="0" i="1" dirty="0" err="1"/>
              <a:t>Захід</a:t>
            </a:r>
            <a:r>
              <a:rPr lang="ru-RU" sz="1900" b="0" i="1" dirty="0"/>
              <a:t>. 1985 </a:t>
            </a:r>
            <a:r>
              <a:rPr lang="ru-RU" sz="1900" b="0" i="1" dirty="0" err="1"/>
              <a:t>Стуса</a:t>
            </a:r>
            <a:r>
              <a:rPr lang="ru-RU" sz="1900" b="0" i="1" dirty="0"/>
              <a:t> </a:t>
            </a:r>
            <a:r>
              <a:rPr lang="ru-RU" sz="1900" b="0" i="1" dirty="0" err="1"/>
              <a:t>було</a:t>
            </a:r>
            <a:r>
              <a:rPr lang="ru-RU" sz="1900" b="0" i="1" dirty="0"/>
              <a:t> </a:t>
            </a:r>
            <a:r>
              <a:rPr lang="ru-RU" sz="1900" b="0" i="1" dirty="0" err="1"/>
              <a:t>висунуто</a:t>
            </a:r>
            <a:r>
              <a:rPr lang="ru-RU" sz="1900" b="0" i="1" dirty="0"/>
              <a:t> на </a:t>
            </a:r>
            <a:r>
              <a:rPr lang="ru-RU" sz="1900" b="0" i="1" dirty="0" err="1"/>
              <a:t>здобуття</a:t>
            </a:r>
            <a:r>
              <a:rPr lang="ru-RU" sz="1900" b="0" i="1" dirty="0"/>
              <a:t> </a:t>
            </a:r>
            <a:r>
              <a:rPr lang="ru-RU" sz="1900" b="0" i="1" dirty="0" err="1"/>
              <a:t>Нобелівської</a:t>
            </a:r>
            <a:r>
              <a:rPr lang="ru-RU" sz="1900" b="0" i="1" dirty="0"/>
              <a:t> </a:t>
            </a:r>
            <a:r>
              <a:rPr lang="ru-RU" sz="1900" b="0" i="1" dirty="0" err="1"/>
              <a:t>премії</a:t>
            </a:r>
            <a:r>
              <a:rPr lang="ru-RU" sz="1900" b="0" i="1" dirty="0"/>
              <a:t> з </a:t>
            </a:r>
            <a:r>
              <a:rPr lang="ru-RU" sz="1900" b="0" i="1" dirty="0" err="1"/>
              <a:t>літератури</a:t>
            </a:r>
            <a:r>
              <a:rPr lang="ru-RU" sz="1900" b="0" i="1" dirty="0"/>
              <a:t>.</a:t>
            </a:r>
          </a:p>
          <a:p>
            <a:endParaRPr lang="ru-RU" b="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2384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91264" cy="1839734"/>
          </a:xfrm>
        </p:spPr>
        <p:txBody>
          <a:bodyPr>
            <a:normAutofit/>
          </a:bodyPr>
          <a:lstStyle/>
          <a:p>
            <a:pPr algn="ctr"/>
            <a:r>
              <a:rPr lang="uk-UA" sz="4000" b="1" spc="50" dirty="0">
                <a:ln w="11430"/>
                <a:solidFill>
                  <a:schemeClr val="accent5">
                    <a:lumMod val="75000"/>
                  </a:schemeClr>
                </a:solidFill>
              </a:rPr>
              <a:t>Як добре те, що смерті не боюсь я….</a:t>
            </a:r>
            <a:r>
              <a:rPr lang="ru-RU" sz="2800" b="1" cap="none" spc="50" dirty="0">
                <a:ln w="11430"/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2800" b="1" cap="none" spc="50" dirty="0">
                <a:ln w="11430"/>
                <a:solidFill>
                  <a:schemeClr val="accent5">
                    <a:lumMod val="75000"/>
                  </a:schemeClr>
                </a:solidFill>
              </a:rPr>
            </a:b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76056" y="1988840"/>
            <a:ext cx="3610744" cy="4373563"/>
          </a:xfrm>
        </p:spPr>
        <p:txBody>
          <a:bodyPr/>
          <a:lstStyle/>
          <a:p>
            <a:r>
              <a:rPr lang="ru-RU" b="0" i="1" dirty="0"/>
              <a:t>28 </a:t>
            </a:r>
            <a:r>
              <a:rPr lang="ru-RU" b="0" i="1" dirty="0" err="1"/>
              <a:t>серпня</a:t>
            </a:r>
            <a:r>
              <a:rPr lang="ru-RU" b="0" i="1" dirty="0"/>
              <a:t> 1985 </a:t>
            </a:r>
            <a:r>
              <a:rPr lang="ru-RU" b="0" i="1" dirty="0" err="1"/>
              <a:t>Стуса</a:t>
            </a:r>
            <a:r>
              <a:rPr lang="ru-RU" b="0" i="1" dirty="0"/>
              <a:t> </a:t>
            </a:r>
            <a:r>
              <a:rPr lang="ru-RU" b="0" i="1" dirty="0" err="1"/>
              <a:t>відправили</a:t>
            </a:r>
            <a:r>
              <a:rPr lang="ru-RU" b="0" i="1" dirty="0"/>
              <a:t> в карцер. На знак протесту </a:t>
            </a:r>
            <a:r>
              <a:rPr lang="ru-RU" b="0" i="1" dirty="0" err="1"/>
              <a:t>він</a:t>
            </a:r>
            <a:r>
              <a:rPr lang="ru-RU" b="0" i="1" dirty="0"/>
              <a:t> </a:t>
            </a:r>
            <a:r>
              <a:rPr lang="ru-RU" b="0" i="1" dirty="0" err="1"/>
              <a:t>оголосив</a:t>
            </a:r>
            <a:r>
              <a:rPr lang="ru-RU" b="0" i="1" dirty="0"/>
              <a:t> </a:t>
            </a:r>
            <a:r>
              <a:rPr lang="ru-RU" b="0" i="1" dirty="0" err="1"/>
              <a:t>голодування</a:t>
            </a:r>
            <a:r>
              <a:rPr lang="ru-RU" b="0" i="1" dirty="0"/>
              <a:t>. В </a:t>
            </a:r>
            <a:r>
              <a:rPr lang="ru-RU" b="0" i="1" dirty="0" err="1"/>
              <a:t>ніч</a:t>
            </a:r>
            <a:r>
              <a:rPr lang="ru-RU" b="0" i="1" dirty="0"/>
              <a:t> 3 на 4 </a:t>
            </a:r>
            <a:r>
              <a:rPr lang="ru-RU" b="0" i="1" dirty="0" err="1"/>
              <a:t>вересня</a:t>
            </a:r>
            <a:r>
              <a:rPr lang="ru-RU" b="0" i="1" dirty="0"/>
              <a:t> </a:t>
            </a:r>
            <a:r>
              <a:rPr lang="ru-RU" b="0" i="1" dirty="0" err="1"/>
              <a:t>він</a:t>
            </a:r>
            <a:r>
              <a:rPr lang="ru-RU" b="0" i="1" dirty="0"/>
              <a:t> помер, </a:t>
            </a:r>
            <a:r>
              <a:rPr lang="ru-RU" b="0" i="1" dirty="0" err="1"/>
              <a:t>можливо</a:t>
            </a:r>
            <a:r>
              <a:rPr lang="ru-RU" b="0" i="1" dirty="0"/>
              <a:t>, </a:t>
            </a:r>
            <a:r>
              <a:rPr lang="ru-RU" b="0" i="1" dirty="0" err="1"/>
              <a:t>від</a:t>
            </a:r>
            <a:r>
              <a:rPr lang="ru-RU" b="0" i="1" dirty="0"/>
              <a:t> </a:t>
            </a:r>
            <a:r>
              <a:rPr lang="ru-RU" b="0" i="1" dirty="0" err="1"/>
              <a:t>переохолодження</a:t>
            </a:r>
            <a:r>
              <a:rPr lang="ru-RU" b="0" i="1" dirty="0"/>
              <a:t>. </a:t>
            </a:r>
            <a:r>
              <a:rPr lang="ru-RU" b="0" i="1" dirty="0" err="1"/>
              <a:t>Його</a:t>
            </a:r>
            <a:r>
              <a:rPr lang="ru-RU" b="0" i="1" dirty="0"/>
              <a:t> </a:t>
            </a:r>
            <a:r>
              <a:rPr lang="ru-RU" b="0" i="1" dirty="0" err="1"/>
              <a:t>поховали</a:t>
            </a:r>
            <a:r>
              <a:rPr lang="ru-RU" b="0" i="1" dirty="0"/>
              <a:t> на </a:t>
            </a:r>
            <a:r>
              <a:rPr lang="ru-RU" b="0" i="1" dirty="0" err="1"/>
              <a:t>табірному</a:t>
            </a:r>
            <a:r>
              <a:rPr lang="ru-RU" b="0" i="1" dirty="0"/>
              <a:t> </a:t>
            </a:r>
            <a:r>
              <a:rPr lang="ru-RU" b="0" i="1" dirty="0" err="1"/>
              <a:t>цвинтарі</a:t>
            </a:r>
            <a:r>
              <a:rPr lang="ru-RU" b="0" i="1" dirty="0"/>
              <a:t>. </a:t>
            </a:r>
            <a:r>
              <a:rPr lang="ru-RU" b="0" i="1" dirty="0" err="1"/>
              <a:t>Прохання</a:t>
            </a:r>
            <a:r>
              <a:rPr lang="ru-RU" b="0" i="1" dirty="0"/>
              <a:t> </a:t>
            </a:r>
            <a:r>
              <a:rPr lang="ru-RU" b="0" i="1" dirty="0" err="1"/>
              <a:t>родини</a:t>
            </a:r>
            <a:r>
              <a:rPr lang="ru-RU" b="0" i="1" dirty="0"/>
              <a:t> перевести </a:t>
            </a:r>
            <a:r>
              <a:rPr lang="ru-RU" b="0" i="1" dirty="0" err="1"/>
              <a:t>тіло</a:t>
            </a:r>
            <a:r>
              <a:rPr lang="ru-RU" b="0" i="1" dirty="0"/>
              <a:t> </a:t>
            </a:r>
            <a:r>
              <a:rPr lang="ru-RU" b="0" i="1" dirty="0" err="1"/>
              <a:t>додому</a:t>
            </a:r>
            <a:r>
              <a:rPr lang="ru-RU" b="0" i="1" dirty="0"/>
              <a:t> </a:t>
            </a:r>
            <a:r>
              <a:rPr lang="ru-RU" b="0" i="1" dirty="0" err="1"/>
              <a:t>відхилили</a:t>
            </a:r>
            <a:r>
              <a:rPr lang="ru-RU" b="0" i="1" dirty="0"/>
              <a:t> на </a:t>
            </a:r>
            <a:r>
              <a:rPr lang="ru-RU" b="0" i="1" dirty="0" err="1"/>
              <a:t>тій</a:t>
            </a:r>
            <a:r>
              <a:rPr lang="ru-RU" b="0" i="1" dirty="0"/>
              <a:t> </a:t>
            </a:r>
            <a:r>
              <a:rPr lang="ru-RU" b="0" i="1" dirty="0" err="1"/>
              <a:t>підставі</a:t>
            </a:r>
            <a:r>
              <a:rPr lang="ru-RU" b="0" i="1" dirty="0"/>
              <a:t>, </a:t>
            </a:r>
            <a:r>
              <a:rPr lang="ru-RU" b="0" i="1" dirty="0" err="1"/>
              <a:t>що</a:t>
            </a:r>
            <a:r>
              <a:rPr lang="ru-RU" b="0" i="1" dirty="0"/>
              <a:t> не </a:t>
            </a:r>
            <a:r>
              <a:rPr lang="ru-RU" b="0" i="1" dirty="0" err="1"/>
              <a:t>вийшов</a:t>
            </a:r>
            <a:r>
              <a:rPr lang="ru-RU" b="0" i="1" dirty="0"/>
              <a:t> </a:t>
            </a:r>
            <a:r>
              <a:rPr lang="ru-RU" b="0" i="1" dirty="0" err="1"/>
              <a:t>термін</a:t>
            </a:r>
            <a:r>
              <a:rPr lang="ru-RU" b="0" i="1" dirty="0"/>
              <a:t> </a:t>
            </a:r>
            <a:r>
              <a:rPr lang="ru-RU" b="0" i="1" dirty="0" err="1"/>
              <a:t>ув'язнення</a:t>
            </a:r>
            <a:r>
              <a:rPr lang="ru-RU" b="0" i="1" dirty="0"/>
              <a:t>.</a:t>
            </a:r>
            <a:endParaRPr lang="ru-RU" i="1" dirty="0"/>
          </a:p>
        </p:txBody>
      </p:sp>
      <p:pic>
        <p:nvPicPr>
          <p:cNvPr id="2050" name="Picture 2" descr="могила Василя Стуса, фото Александра Купрейченк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549" y="1628800"/>
            <a:ext cx="3816424" cy="4800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7922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63100"/>
            <a:ext cx="4618856" cy="1371600"/>
          </a:xfrm>
        </p:spPr>
        <p:txBody>
          <a:bodyPr/>
          <a:lstStyle/>
          <a:p>
            <a:r>
              <a:rPr lang="uk-UA" dirty="0" smtClean="0"/>
              <a:t>Інтимна лірика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284459"/>
            <a:ext cx="8429922" cy="3664821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>
                <a:latin typeface="Constantia" pitchFamily="18" charset="0"/>
              </a:rPr>
              <a:t> </a:t>
            </a:r>
            <a:r>
              <a:rPr lang="uk-UA" sz="1650" b="0" i="1" dirty="0">
                <a:latin typeface="Comic Sans MS" panose="030F0702030302020204" pitchFamily="66" charset="0"/>
                <a:cs typeface="Times New Roman" pitchFamily="18" charset="0"/>
              </a:rPr>
              <a:t>Інтимний світ В. Стуса починався юнацькими поезіями про природу, здебільшого написана у в’язниці. Не флегматичним споглядачем, а вдумливим і уважним читачем природи постає поет у пейзажних замальовках: « Надворі сніг»,  « Ранній березень», «На розквітлому лузі», «Весняний етюд», «По голубих лугах, мов голуб</a:t>
            </a:r>
            <a:r>
              <a:rPr lang="uk-UA" sz="1650" b="0" i="1" dirty="0" smtClean="0">
                <a:latin typeface="Comic Sans MS" panose="030F0702030302020204" pitchFamily="66" charset="0"/>
                <a:cs typeface="Times New Roman" pitchFamily="18" charset="0"/>
              </a:rPr>
              <a:t>».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50" b="0" i="1" dirty="0">
                <a:latin typeface="Comic Sans MS" panose="030F0702030302020204" pitchFamily="66" charset="0"/>
                <a:cs typeface="Times New Roman" pitchFamily="18" charset="0"/>
              </a:rPr>
              <a:t/>
            </a:r>
            <a:br>
              <a:rPr lang="uk-UA" sz="1650" b="0" i="1" dirty="0">
                <a:latin typeface="Comic Sans MS" panose="030F0702030302020204" pitchFamily="66" charset="0"/>
                <a:cs typeface="Times New Roman" pitchFamily="18" charset="0"/>
              </a:rPr>
            </a:br>
            <a:r>
              <a:rPr lang="uk-UA" sz="1650" b="0" i="1" dirty="0">
                <a:latin typeface="Comic Sans MS" panose="030F0702030302020204" pitchFamily="66" charset="0"/>
              </a:rPr>
              <a:t> </a:t>
            </a:r>
            <a:r>
              <a:rPr lang="uk-UA" sz="1650" b="0" i="1" dirty="0">
                <a:latin typeface="Comic Sans MS" panose="030F0702030302020204" pitchFamily="66" charset="0"/>
                <a:cs typeface="Times New Roman" pitchFamily="18" charset="0"/>
              </a:rPr>
              <a:t>Теплотою й щирістю, тихою печаллю й любов'ю пройняті Стусові посвяти своїй матері; спокутує провину перед дружиною, яка терпить наругу,перед сестрою, що вистоювала годинами біля неприступних мурів, аби зарадити, допомогти братові, щоб не відчував себе таким одиноким і покинутим.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50" b="0" i="1" dirty="0">
                <a:latin typeface="Comic Sans MS" panose="030F0702030302020204" pitchFamily="66" charset="0"/>
                <a:cs typeface="Times New Roman" pitchFamily="18" charset="0"/>
              </a:rPr>
              <a:t>   </a:t>
            </a:r>
            <a:r>
              <a:rPr lang="uk-UA" sz="1650" b="0" i="1" dirty="0">
                <a:latin typeface="Comic Sans MS" panose="030F0702030302020204" pitchFamily="66" charset="0"/>
              </a:rPr>
              <a:t> </a:t>
            </a:r>
            <a:r>
              <a:rPr lang="uk-UA" sz="1650" b="0" i="1" dirty="0">
                <a:latin typeface="Comic Sans MS" panose="030F0702030302020204" pitchFamily="66" charset="0"/>
                <a:cs typeface="Times New Roman" pitchFamily="18" charset="0"/>
              </a:rPr>
              <a:t>Теплотою й щирістю, тихою печаллю й любов'ю пройняті Стусові посвяти своїй матері; спокутує провину перед дружиною, яка терпить наругу,перед сестрою, що вистоювала годинами біля неприступних мурів, аби зарадити, допомогти братові, щоб не відчував себе таким одиноким і покинутим. </a:t>
            </a:r>
          </a:p>
          <a:p>
            <a:r>
              <a:rPr lang="ru-RU" sz="1000" b="0" i="1" dirty="0">
                <a:latin typeface="Comic Sans MS" panose="030F0702030302020204" pitchFamily="66" charset="0"/>
                <a:cs typeface="Times New Roman" pitchFamily="18" charset="0"/>
              </a:rPr>
              <a:t/>
            </a:r>
            <a:br>
              <a:rPr lang="ru-RU" sz="1000" b="0" i="1" dirty="0">
                <a:latin typeface="Comic Sans MS" panose="030F0702030302020204" pitchFamily="66" charset="0"/>
                <a:cs typeface="Times New Roman" pitchFamily="18" charset="0"/>
              </a:rPr>
            </a:br>
            <a:r>
              <a:rPr lang="ru-RU" sz="1000" b="0" i="1" dirty="0">
                <a:latin typeface="Comic Sans MS" panose="030F0702030302020204" pitchFamily="66" charset="0"/>
                <a:cs typeface="Times New Roman" pitchFamily="18" charset="0"/>
              </a:rPr>
              <a:t/>
            </a:r>
            <a:br>
              <a:rPr lang="ru-RU" sz="1000" b="0" i="1" dirty="0">
                <a:latin typeface="Comic Sans MS" panose="030F0702030302020204" pitchFamily="66" charset="0"/>
                <a:cs typeface="Times New Roman" pitchFamily="18" charset="0"/>
              </a:rPr>
            </a:br>
            <a:endParaRPr lang="ru-RU" sz="1000" b="0" i="1" dirty="0">
              <a:latin typeface="Comic Sans MS" panose="030F0702030302020204" pitchFamily="66" charset="0"/>
              <a:cs typeface="Times New Roman" pitchFamily="18" charset="0"/>
            </a:endParaRPr>
          </a:p>
          <a:p>
            <a:endParaRPr lang="ru-RU" sz="1000" b="0" i="1" dirty="0">
              <a:latin typeface="Comic Sans MS" panose="030F0702030302020204" pitchFamily="66" charset="0"/>
            </a:endParaRPr>
          </a:p>
        </p:txBody>
      </p:sp>
      <p:pic>
        <p:nvPicPr>
          <p:cNvPr id="4" name="Picture 1" descr="http://www.rv.org.ua/country/ua/u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4088" y="13341"/>
            <a:ext cx="3385470" cy="2271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25575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548" y="116632"/>
            <a:ext cx="7992888" cy="936104"/>
          </a:xfrm>
        </p:spPr>
        <p:txBody>
          <a:bodyPr>
            <a:normAutofit/>
          </a:bodyPr>
          <a:lstStyle/>
          <a:p>
            <a:pPr algn="ctr"/>
            <a:r>
              <a:rPr lang="uk-UA" sz="4400" dirty="0" smtClean="0">
                <a:solidFill>
                  <a:srgbClr val="C00000"/>
                </a:solidFill>
              </a:rPr>
              <a:t>Літературні впливи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3548" y="1124744"/>
            <a:ext cx="7992888" cy="4373563"/>
          </a:xfrm>
        </p:spPr>
        <p:txBody>
          <a:bodyPr/>
          <a:lstStyle/>
          <a:p>
            <a:r>
              <a:rPr lang="uk-UA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onstantia" pitchFamily="18" charset="0"/>
              </a:rPr>
              <a:t> </a:t>
            </a:r>
            <a:r>
              <a:rPr lang="uk-UA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Літературні впливи в Стуса були, але вони не визначали його творчості. Шевченків був не вплив, — було ототожнення. Шевченко для нього — як українська мова. Він нею пише, він нею дихає, він кує й перековує її, як йому велить творчий дух. Не можна собі уявити Стуса поза українською мовою, не можна його уявити поза Шевченковою стихією. Разом з тим і, може, саме тому він — тільки він і його вірш — тільки його.</a:t>
            </a:r>
            <a:endParaRPr lang="ru-RU" i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098" name="Picture 2" descr="http://uateka.com/uploads/video/2011/08/25/308cac64fbd2a6432b2e0838913498b9913e00c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603861"/>
            <a:ext cx="3744416" cy="2970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news-ua.com/wp-content/uploads/2012/01/stu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564291"/>
            <a:ext cx="4137025" cy="3009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79797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79</TotalTime>
  <Words>604</Words>
  <Application>Microsoft Office PowerPoint</Application>
  <PresentationFormat>Экран (4:3)</PresentationFormat>
  <Paragraphs>74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Главная</vt:lpstr>
      <vt:lpstr>Василь Стус. Життя і творчість</vt:lpstr>
      <vt:lpstr>Василь Семенович Стус — український поет, літературознавець, правозахисник. </vt:lpstr>
      <vt:lpstr>Презентация PowerPoint</vt:lpstr>
      <vt:lpstr>Стус- шістдесятник</vt:lpstr>
      <vt:lpstr>Арешт Василя стуса</vt:lpstr>
      <vt:lpstr>Життя після першого заслання</vt:lpstr>
      <vt:lpstr>Як добре те, що смерті не боюсь я…. </vt:lpstr>
      <vt:lpstr>Інтимна лірика </vt:lpstr>
      <vt:lpstr>Літературні впливи</vt:lpstr>
      <vt:lpstr>Час творчості</vt:lpstr>
      <vt:lpstr>Презентация PowerPoint</vt:lpstr>
      <vt:lpstr>Василь Стус очима відомих людей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Василь Стус</dc:title>
  <dc:creator>Пользователь</dc:creator>
  <cp:lastModifiedBy>Пользователь</cp:lastModifiedBy>
  <cp:revision>8</cp:revision>
  <dcterms:created xsi:type="dcterms:W3CDTF">2014-01-15T16:53:19Z</dcterms:created>
  <dcterms:modified xsi:type="dcterms:W3CDTF">2014-01-15T18:12:25Z</dcterms:modified>
</cp:coreProperties>
</file>