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111" d="100"/>
          <a:sy n="111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  <dgm:t>
        <a:bodyPr/>
        <a:lstStyle/>
        <a:p>
          <a:endParaRPr lang="uk-UA"/>
        </a:p>
      </dgm:t>
    </dgm:pt>
    <dgm:pt modelId="{7C03A112-B82E-4232-B154-B28EB8E38F50}" type="pres">
      <dgm:prSet presAssocID="{AFEE1B21-9E54-456C-95AB-037CD70663FD}" presName="Accent" presStyleLbl="node1" presStyleIdx="0" presStyleCnt="3"/>
      <dgm:spPr/>
      <dgm:t>
        <a:bodyPr/>
        <a:lstStyle/>
        <a:p>
          <a:endParaRPr lang="uk-UA"/>
        </a:p>
      </dgm:t>
    </dgm:pt>
    <dgm:pt modelId="{39DB32CB-6A43-47D5-B655-294CC397EFA4}" type="pres">
      <dgm:prSet presAssocID="{AFEE1B21-9E54-456C-95AB-037CD70663FD}" presName="ParentBackground3" presStyleCnt="0"/>
      <dgm:spPr/>
      <dgm:t>
        <a:bodyPr/>
        <a:lstStyle/>
        <a:p>
          <a:endParaRPr lang="uk-UA"/>
        </a:p>
      </dgm:t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  <dgm:t>
        <a:bodyPr/>
        <a:lstStyle/>
        <a:p>
          <a:endParaRPr lang="uk-UA"/>
        </a:p>
      </dgm:t>
    </dgm:pt>
    <dgm:pt modelId="{5A0C7FC9-976B-47E8-B63C-6F813EA8B2DC}" type="pres">
      <dgm:prSet presAssocID="{3413DE78-FE68-4364-9B89-45E00D72442F}" presName="Accent" presStyleLbl="node1" presStyleIdx="1" presStyleCnt="3"/>
      <dgm:spPr/>
      <dgm:t>
        <a:bodyPr/>
        <a:lstStyle/>
        <a:p>
          <a:endParaRPr lang="uk-UA"/>
        </a:p>
      </dgm:t>
    </dgm:pt>
    <dgm:pt modelId="{B3A534D0-136D-429D-BEB1-B315BAC5985F}" type="pres">
      <dgm:prSet presAssocID="{3413DE78-FE68-4364-9B89-45E00D72442F}" presName="ParentBackground2" presStyleCnt="0"/>
      <dgm:spPr/>
      <dgm:t>
        <a:bodyPr/>
        <a:lstStyle/>
        <a:p>
          <a:endParaRPr lang="uk-UA"/>
        </a:p>
      </dgm:t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  <dgm:t>
        <a:bodyPr/>
        <a:lstStyle/>
        <a:p>
          <a:endParaRPr lang="uk-UA"/>
        </a:p>
      </dgm:t>
    </dgm:pt>
    <dgm:pt modelId="{4EC4F019-BADB-4381-86D2-298E3BDFAA86}" type="pres">
      <dgm:prSet presAssocID="{4AF09D60-1A42-410F-BE5F-A728C2ED8C33}" presName="Accent" presStyleLbl="node1" presStyleIdx="2" presStyleCnt="3"/>
      <dgm:spPr/>
      <dgm:t>
        <a:bodyPr/>
        <a:lstStyle/>
        <a:p>
          <a:endParaRPr lang="uk-UA"/>
        </a:p>
      </dgm:t>
    </dgm:pt>
    <dgm:pt modelId="{516DE8A1-3BA5-454D-9A8C-803623AB99D3}" type="pres">
      <dgm:prSet presAssocID="{4AF09D60-1A42-410F-BE5F-A728C2ED8C33}" presName="ParentBackground1" presStyleCnt="0"/>
      <dgm:spPr/>
      <dgm:t>
        <a:bodyPr/>
        <a:lstStyle/>
        <a:p>
          <a:endParaRPr lang="uk-UA"/>
        </a:p>
      </dgm:t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C3C34E-1B2C-4F81-B841-F8CE5BA8BD74}" type="presOf" srcId="{1DF73C46-FC56-44E4-9DFE-37633907FBAF}" destId="{D1368426-18D6-482D-A6CE-2B3D694B0C44}" srcOrd="0" destOrd="0" presId="urn:microsoft.com/office/officeart/2011/layout/CircleProcess"/>
    <dgm:cxn modelId="{1B275843-F6A3-4D68-A996-AB48700FFA8A}" type="presOf" srcId="{4AF09D60-1A42-410F-BE5F-A728C2ED8C33}" destId="{E3B24CBF-1B3F-4097-A025-1F5F9DEA9652}" srcOrd="0" destOrd="0" presId="urn:microsoft.com/office/officeart/2011/layout/CircleProcess"/>
    <dgm:cxn modelId="{FFDD6326-6351-4E1E-82E2-B0C674C95598}" type="presOf" srcId="{3413DE78-FE68-4364-9B89-45E00D72442F}" destId="{03103C86-F703-4535-A9B7-54367ABD81B6}" srcOrd="1" destOrd="0" presId="urn:microsoft.com/office/officeart/2011/layout/CircleProcess"/>
    <dgm:cxn modelId="{B9225F33-E2E6-4678-9E64-4F2BF7F3ADF4}" type="presOf" srcId="{AFEE1B21-9E54-456C-95AB-037CD70663FD}" destId="{E8FE876D-6ACB-489D-A759-4D47F11D7DFD}" srcOrd="1" destOrd="0" presId="urn:microsoft.com/office/officeart/2011/layout/CircleProcess"/>
    <dgm:cxn modelId="{0500273B-AC34-4BFD-902C-46D32929BBA0}" type="presOf" srcId="{AFEE1B21-9E54-456C-95AB-037CD70663FD}" destId="{B3E49FD4-8F54-4BE1-88B6-475B3E4E1138}" srcOrd="0" destOrd="0" presId="urn:microsoft.com/office/officeart/2011/layout/CircleProcess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FB2E8130-3666-487A-8B5A-8E25CA44B26E}" type="presOf" srcId="{4AF09D60-1A42-410F-BE5F-A728C2ED8C33}" destId="{7FDAF471-A133-4DF2-AEF4-931426F5C92C}" srcOrd="1" destOrd="0" presId="urn:microsoft.com/office/officeart/2011/layout/CircleProcess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3786A2B0-E62C-4160-AE40-EC4F757D0E47}" type="presOf" srcId="{3413DE78-FE68-4364-9B89-45E00D72442F}" destId="{53CB389A-7FB8-40E8-9BA1-1A3B4751E24F}" srcOrd="0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1549D0BE-3D6B-49F3-BADA-CB96A32F0F5C}" type="presParOf" srcId="{D1368426-18D6-482D-A6CE-2B3D694B0C44}" destId="{AC78CE33-581B-47A1-95F9-7345382E1EEF}" srcOrd="0" destOrd="0" presId="urn:microsoft.com/office/officeart/2011/layout/CircleProcess"/>
    <dgm:cxn modelId="{D46F4E06-F099-4F3E-9334-B2373C36D7D0}" type="presParOf" srcId="{AC78CE33-581B-47A1-95F9-7345382E1EEF}" destId="{7C03A112-B82E-4232-B154-B28EB8E38F50}" srcOrd="0" destOrd="0" presId="urn:microsoft.com/office/officeart/2011/layout/CircleProcess"/>
    <dgm:cxn modelId="{AACE26E3-2BB7-4672-BD28-BE3E13732EEE}" type="presParOf" srcId="{D1368426-18D6-482D-A6CE-2B3D694B0C44}" destId="{39DB32CB-6A43-47D5-B655-294CC397EFA4}" srcOrd="1" destOrd="0" presId="urn:microsoft.com/office/officeart/2011/layout/CircleProcess"/>
    <dgm:cxn modelId="{0D0613B7-E536-46BD-B6F7-1E037FBD9BBC}" type="presParOf" srcId="{39DB32CB-6A43-47D5-B655-294CC397EFA4}" destId="{B3E49FD4-8F54-4BE1-88B6-475B3E4E1138}" srcOrd="0" destOrd="0" presId="urn:microsoft.com/office/officeart/2011/layout/CircleProcess"/>
    <dgm:cxn modelId="{305692F3-5B20-4488-8385-D1E4A3C75D90}" type="presParOf" srcId="{D1368426-18D6-482D-A6CE-2B3D694B0C44}" destId="{E8FE876D-6ACB-489D-A759-4D47F11D7DFD}" srcOrd="2" destOrd="0" presId="urn:microsoft.com/office/officeart/2011/layout/CircleProcess"/>
    <dgm:cxn modelId="{AF046433-E664-4F93-9492-64F80DCF935B}" type="presParOf" srcId="{D1368426-18D6-482D-A6CE-2B3D694B0C44}" destId="{2E7A99F1-7F3E-4735-A211-9CC925E15760}" srcOrd="3" destOrd="0" presId="urn:microsoft.com/office/officeart/2011/layout/CircleProcess"/>
    <dgm:cxn modelId="{562D0DB4-5C2D-415F-8C79-67F2FB64F766}" type="presParOf" srcId="{2E7A99F1-7F3E-4735-A211-9CC925E15760}" destId="{5A0C7FC9-976B-47E8-B63C-6F813EA8B2DC}" srcOrd="0" destOrd="0" presId="urn:microsoft.com/office/officeart/2011/layout/CircleProcess"/>
    <dgm:cxn modelId="{A0F213A6-204E-43F0-92FA-DE84B1AAEDE9}" type="presParOf" srcId="{D1368426-18D6-482D-A6CE-2B3D694B0C44}" destId="{B3A534D0-136D-429D-BEB1-B315BAC5985F}" srcOrd="4" destOrd="0" presId="urn:microsoft.com/office/officeart/2011/layout/CircleProcess"/>
    <dgm:cxn modelId="{088E6544-9E4E-4182-A962-A360581FBED0}" type="presParOf" srcId="{B3A534D0-136D-429D-BEB1-B315BAC5985F}" destId="{53CB389A-7FB8-40E8-9BA1-1A3B4751E24F}" srcOrd="0" destOrd="0" presId="urn:microsoft.com/office/officeart/2011/layout/CircleProcess"/>
    <dgm:cxn modelId="{40DCB2CC-FA6A-462B-AD87-6271A03DAC06}" type="presParOf" srcId="{D1368426-18D6-482D-A6CE-2B3D694B0C44}" destId="{03103C86-F703-4535-A9B7-54367ABD81B6}" srcOrd="5" destOrd="0" presId="urn:microsoft.com/office/officeart/2011/layout/CircleProcess"/>
    <dgm:cxn modelId="{E633BBF5-B3E2-422B-85FD-7D9F3F6B28E1}" type="presParOf" srcId="{D1368426-18D6-482D-A6CE-2B3D694B0C44}" destId="{3A740FAF-950C-4764-9ABA-507CADA44E5B}" srcOrd="6" destOrd="0" presId="urn:microsoft.com/office/officeart/2011/layout/CircleProcess"/>
    <dgm:cxn modelId="{2BE77662-1DC8-46F6-B77B-85B9FABA69B0}" type="presParOf" srcId="{3A740FAF-950C-4764-9ABA-507CADA44E5B}" destId="{4EC4F019-BADB-4381-86D2-298E3BDFAA86}" srcOrd="0" destOrd="0" presId="urn:microsoft.com/office/officeart/2011/layout/CircleProcess"/>
    <dgm:cxn modelId="{C7981F4E-1588-4077-AEF7-F88F43B8FD65}" type="presParOf" srcId="{D1368426-18D6-482D-A6CE-2B3D694B0C44}" destId="{516DE8A1-3BA5-454D-9A8C-803623AB99D3}" srcOrd="7" destOrd="0" presId="urn:microsoft.com/office/officeart/2011/layout/CircleProcess"/>
    <dgm:cxn modelId="{8B25B3FC-4315-49D3-A683-E1F39C1F06E3}" type="presParOf" srcId="{516DE8A1-3BA5-454D-9A8C-803623AB99D3}" destId="{E3B24CBF-1B3F-4097-A025-1F5F9DEA9652}" srcOrd="0" destOrd="0" presId="urn:microsoft.com/office/officeart/2011/layout/CircleProcess"/>
    <dgm:cxn modelId="{79CD6BF2-E24C-4715-B7D8-69D63CFEDEC7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увагу</a:t>
          </a:r>
          <a:r>
            <a:rPr lang="uk-UA" sz="4000" b="0" i="0" kern="1200" dirty="0" smtClean="0"/>
            <a:t>!</a:t>
          </a:r>
          <a:endParaRPr lang="uk-UA" sz="4000" kern="1200" dirty="0"/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за</a:t>
          </a:r>
          <a:endParaRPr lang="uk-UA" sz="4000" kern="1200" dirty="0"/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Дякую</a:t>
          </a:r>
          <a:endParaRPr lang="uk-UA" sz="40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778ECA-50D6-49E6-BC15-0A2C9A1B1227}" type="datetimeFigureOut">
              <a:rPr lang="uk-UA" smtClean="0"/>
              <a:pPr/>
              <a:t>08.06.2015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50DF01-964D-45C5-8E99-A1801A63E635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“</a:t>
            </a:r>
            <a:r>
              <a:rPr lang="uk-UA" sz="6000" dirty="0" smtClean="0"/>
              <a:t>Життя та творчість Євгена Плужника</a:t>
            </a:r>
            <a:r>
              <a:rPr lang="en-US" sz="6000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920880" cy="2016224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Підготував:</a:t>
            </a:r>
          </a:p>
          <a:p>
            <a:r>
              <a:rPr lang="uk-UA" sz="2800" dirty="0" smtClean="0"/>
              <a:t>Учень 11-А класу</a:t>
            </a:r>
          </a:p>
          <a:p>
            <a:r>
              <a:rPr lang="uk-UA" sz="2800" dirty="0" smtClean="0"/>
              <a:t>ЗОШ №25 м. Луцька</a:t>
            </a:r>
          </a:p>
          <a:p>
            <a:r>
              <a:rPr lang="uk-UA" sz="2800" dirty="0" smtClean="0"/>
              <a:t>Матвійчук Роман</a:t>
            </a:r>
          </a:p>
          <a:p>
            <a:endParaRPr lang="uk-UA" sz="2800" dirty="0"/>
          </a:p>
        </p:txBody>
      </p:sp>
      <p:pic>
        <p:nvPicPr>
          <p:cNvPr id="4" name="Рисунок 3" descr="Плуж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2394783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9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836711"/>
            <a:ext cx="6444208" cy="33130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   </a:t>
            </a:r>
            <a:r>
              <a:rPr lang="uk-UA" sz="2800" b="1" dirty="0" smtClean="0"/>
              <a:t>Пізніше Євген Сверстюк так відгукнеться про їхні стосунки: </a:t>
            </a:r>
            <a:r>
              <a:rPr lang="uk-UA" sz="2800" b="1" i="1" dirty="0" smtClean="0">
                <a:solidFill>
                  <a:srgbClr val="990000"/>
                </a:solidFill>
              </a:rPr>
              <a:t>«…вона для нього була більше, ніж Оксана Коваленко для Тараса Шевченка. Вона, може, була навіть більше, ніж Лаура для Петрарки… Можливо, він тримався на високій хвилі саме любов’ю»</a:t>
            </a:r>
            <a:endParaRPr lang="ru-RU" sz="2800" b="1" i="1" dirty="0" smtClean="0">
              <a:solidFill>
                <a:srgbClr val="990000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771775" cy="236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67544" y="3284984"/>
            <a:ext cx="2033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/>
              <a:t>Євген Сверстюк</a:t>
            </a:r>
            <a:endParaRPr lang="ru-RU" b="1" dirty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50131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1943 року дружина </a:t>
            </a:r>
            <a:r>
              <a:rPr lang="ru-RU" sz="2400" b="1" dirty="0" err="1">
                <a:solidFill>
                  <a:srgbClr val="002060"/>
                </a:solidFill>
              </a:rPr>
              <a:t>Євгена</a:t>
            </a:r>
            <a:r>
              <a:rPr lang="ru-RU" sz="2400" b="1" dirty="0">
                <a:solidFill>
                  <a:srgbClr val="002060"/>
                </a:solidFill>
              </a:rPr>
              <a:t> Плужника Г.Коваленко </a:t>
            </a:r>
            <a:r>
              <a:rPr lang="ru-RU" sz="2400" b="1" dirty="0" err="1">
                <a:solidFill>
                  <a:srgbClr val="002060"/>
                </a:solidFill>
              </a:rPr>
              <a:t>емігрувала</a:t>
            </a:r>
            <a:r>
              <a:rPr lang="ru-RU" sz="2400" b="1" dirty="0">
                <a:solidFill>
                  <a:srgbClr val="002060"/>
                </a:solidFill>
              </a:rPr>
              <a:t> до Львова, </a:t>
            </a:r>
            <a:r>
              <a:rPr lang="ru-RU" sz="2400" b="1" dirty="0" err="1">
                <a:solidFill>
                  <a:srgbClr val="002060"/>
                </a:solidFill>
              </a:rPr>
              <a:t>згодом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Німеччини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зрештою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до</a:t>
            </a:r>
            <a:r>
              <a:rPr lang="ru-RU" sz="2400" b="1" dirty="0">
                <a:solidFill>
                  <a:srgbClr val="002060"/>
                </a:solidFill>
              </a:rPr>
              <a:t> США. Написала </a:t>
            </a:r>
            <a:r>
              <a:rPr lang="ru-RU" sz="2400" b="1" dirty="0" err="1">
                <a:solidFill>
                  <a:srgbClr val="002060"/>
                </a:solidFill>
              </a:rPr>
              <a:t>спогади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поета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 spd="slow" advTm="36094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92600"/>
            <a:ext cx="9144000" cy="2565400"/>
          </a:xfrm>
          <a:solidFill>
            <a:srgbClr val="FFCC99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800" b="1" smtClean="0"/>
              <a:t>   Однак не всі інтимні поезії Плужника співвідносяться з його історією кохання до Галини Коваленко. Йдеться не про інші поетові захоплення. А про художні узагальнення краси й таїни жіночості. </a:t>
            </a:r>
            <a:r>
              <a:rPr lang="uk-UA" sz="2800" b="1" smtClean="0">
                <a:solidFill>
                  <a:srgbClr val="990000"/>
                </a:solidFill>
              </a:rPr>
              <a:t>Жінка як міф, інтимна лірика як міфотворення.</a:t>
            </a:r>
            <a:r>
              <a:rPr lang="uk-UA" sz="2800" b="1" smtClean="0"/>
              <a:t> </a:t>
            </a:r>
            <a:endParaRPr lang="ru-RU" sz="2800" b="1" smtClean="0"/>
          </a:p>
        </p:txBody>
      </p:sp>
    </p:spTree>
  </p:cSld>
  <p:clrMapOvr>
    <a:masterClrMapping/>
  </p:clrMapOvr>
  <p:transition spd="slow" advTm="256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205038"/>
          </a:xfrm>
          <a:solidFill>
            <a:srgbClr val="C0C0C0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rgbClr val="CC3300"/>
                </a:solidFill>
              </a:rPr>
              <a:t> </a:t>
            </a:r>
            <a:r>
              <a:rPr lang="uk-UA" sz="2800" b="1" dirty="0" err="1" smtClean="0">
                <a:solidFill>
                  <a:srgbClr val="CC3300"/>
                </a:solidFill>
              </a:rPr>
              <a:t>“Дні”</a:t>
            </a:r>
            <a:r>
              <a:rPr lang="uk-UA" sz="2800" b="1" dirty="0" smtClean="0"/>
              <a:t> (1926) – назва першої збірки, яка в контексті творів, що до неї ввійшли, прочитується як існування людини. Образ </a:t>
            </a:r>
            <a:r>
              <a:rPr lang="uk-UA" sz="2800" b="1" dirty="0" err="1" smtClean="0"/>
              <a:t>“днів”</a:t>
            </a:r>
            <a:r>
              <a:rPr lang="uk-UA" sz="2800" b="1" dirty="0" smtClean="0"/>
              <a:t> у поета є багатогранним. У ньому виражено плинність людського життя, його реальну наповненість і сутність.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u="sng" dirty="0" smtClean="0">
              <a:solidFill>
                <a:srgbClr val="CC3300"/>
              </a:solidFill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5"/>
            <a:ext cx="9144000" cy="4653136"/>
          </a:xfrm>
          <a:prstGeom prst="rect">
            <a:avLst/>
          </a:prstGeom>
        </p:spPr>
      </p:pic>
    </p:spTree>
  </p:cSld>
  <p:clrMapOvr>
    <a:masterClrMapping/>
  </p:clrMapOvr>
  <p:transition spd="slow" advTm="2368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161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dirty="0" smtClean="0"/>
              <a:t>   </a:t>
            </a:r>
            <a:r>
              <a:rPr lang="uk-UA" b="1" dirty="0" smtClean="0"/>
              <a:t>Максим Рильський відзначив, що пафос збірки Є.Плужника </a:t>
            </a:r>
            <a:r>
              <a:rPr lang="uk-UA" b="1" dirty="0" err="1" smtClean="0"/>
              <a:t>“Дні”</a:t>
            </a:r>
            <a:r>
              <a:rPr lang="uk-UA" b="1" dirty="0" smtClean="0"/>
              <a:t> – </a:t>
            </a:r>
            <a:r>
              <a:rPr lang="uk-UA" b="1" dirty="0" err="1" smtClean="0">
                <a:solidFill>
                  <a:srgbClr val="990000"/>
                </a:solidFill>
              </a:rPr>
              <a:t>“не</a:t>
            </a:r>
            <a:r>
              <a:rPr lang="uk-UA" b="1" dirty="0" smtClean="0">
                <a:solidFill>
                  <a:srgbClr val="990000"/>
                </a:solidFill>
              </a:rPr>
              <a:t> зневіра, а уповання, не зречення од боротьби, а заспів до </a:t>
            </a:r>
            <a:r>
              <a:rPr lang="uk-UA" b="1" dirty="0" err="1" smtClean="0">
                <a:solidFill>
                  <a:srgbClr val="990000"/>
                </a:solidFill>
              </a:rPr>
              <a:t>неї”</a:t>
            </a:r>
            <a:endParaRPr lang="ru-RU" b="1" dirty="0" smtClean="0">
              <a:solidFill>
                <a:srgbClr val="990000"/>
              </a:solidFill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>
                <a:solidFill>
                  <a:srgbClr val="FFFF00"/>
                </a:solidFill>
              </a:rPr>
              <a:t>Однак більшовицька критика не сприйняла мистецької глибини художнього світу Плужника, твердила про зневіру й втому поета як вияв “суті занепадницької й гнилої буржуазії”</a:t>
            </a:r>
            <a:endParaRPr lang="ru-RU" sz="2000" b="1">
              <a:solidFill>
                <a:srgbClr val="FFFF00"/>
              </a:solidFill>
            </a:endParaRPr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68761"/>
            <a:ext cx="9139679" cy="4608512"/>
          </a:xfrm>
          <a:prstGeom prst="rect">
            <a:avLst/>
          </a:prstGeom>
        </p:spPr>
      </p:pic>
    </p:spTree>
  </p:cSld>
  <p:clrMapOvr>
    <a:masterClrMapping/>
  </p:clrMapOvr>
  <p:transition spd="slow" advTm="27642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636912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uk-UA" sz="2800" i="1" dirty="0" smtClean="0"/>
              <a:t>   </a:t>
            </a:r>
            <a:r>
              <a:rPr lang="uk-UA" sz="2800" b="1" i="1" dirty="0" smtClean="0"/>
              <a:t>Зв’язок лірики Євгена Плужника з філософією</a:t>
            </a:r>
            <a:r>
              <a:rPr lang="uk-UA" sz="2800" b="1" dirty="0" smtClean="0"/>
              <a:t> відзначали майже всі дослідники його творчості, проте вони по-різному оцінювали філософську наповненість цієї поезії: </a:t>
            </a:r>
            <a:r>
              <a:rPr lang="uk-UA" sz="2800" b="1" i="1" dirty="0" smtClean="0"/>
              <a:t>від біблійних мотивів до </a:t>
            </a:r>
            <a:r>
              <a:rPr lang="uk-UA" sz="2800" b="1" i="1" dirty="0" smtClean="0">
                <a:solidFill>
                  <a:srgbClr val="CC3300"/>
                </a:solidFill>
              </a:rPr>
              <a:t>філософії екзистенціалізму</a:t>
            </a:r>
            <a:r>
              <a:rPr lang="uk-UA" sz="2800" b="1" i="1" dirty="0" smtClean="0"/>
              <a:t> (існування, буття).</a:t>
            </a:r>
            <a:r>
              <a:rPr lang="uk-UA" sz="2800" b="1" dirty="0" smtClean="0"/>
              <a:t> </a:t>
            </a:r>
            <a:endParaRPr lang="ru-RU" sz="2800" b="1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531018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rgbClr val="FFFF00"/>
                </a:solidFill>
              </a:rPr>
              <a:t>В.</a:t>
            </a:r>
            <a:r>
              <a:rPr lang="uk-UA" sz="2000" b="1" dirty="0" err="1">
                <a:solidFill>
                  <a:srgbClr val="FFFF00"/>
                </a:solidFill>
              </a:rPr>
              <a:t>Базилевський</a:t>
            </a:r>
            <a:r>
              <a:rPr lang="uk-UA" sz="2000" b="1" dirty="0">
                <a:solidFill>
                  <a:srgbClr val="FFFF00"/>
                </a:solidFill>
              </a:rPr>
              <a:t>: «Ось воно – головне, що мучило Плужника все його коротке життя: самотність, якої він так і не зміг позбутися, оте гостре відчуття відчуження між людьми, що назване Сартром </a:t>
            </a:r>
            <a:r>
              <a:rPr lang="uk-UA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екзистенціалізмом</a:t>
            </a:r>
            <a:r>
              <a:rPr lang="uk-UA" sz="2000" b="1" dirty="0">
                <a:solidFill>
                  <a:srgbClr val="FFFF00"/>
                </a:solidFill>
              </a:rPr>
              <a:t>».</a:t>
            </a:r>
          </a:p>
        </p:txBody>
      </p:sp>
    </p:spTree>
  </p:cSld>
  <p:clrMapOvr>
    <a:masterClrMapping/>
  </p:clrMapOvr>
  <p:transition spd="slow" advTm="4223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41168"/>
            <a:ext cx="9144000" cy="1916832"/>
          </a:xfrm>
          <a:solidFill>
            <a:srgbClr val="FFCC99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b="1" dirty="0" smtClean="0"/>
              <a:t>   Вагомим у поетичному світі Плужника є </a:t>
            </a:r>
            <a:r>
              <a:rPr lang="uk-UA" b="1" dirty="0" smtClean="0">
                <a:solidFill>
                  <a:srgbClr val="CC3300"/>
                </a:solidFill>
              </a:rPr>
              <a:t>образ осені.</a:t>
            </a:r>
            <a:r>
              <a:rPr lang="uk-UA" b="1" dirty="0" smtClean="0"/>
              <a:t> На думку Ю.Мережка, </a:t>
            </a:r>
            <a:r>
              <a:rPr lang="uk-UA" b="1" dirty="0" err="1" smtClean="0"/>
              <a:t>“образ</a:t>
            </a:r>
            <a:r>
              <a:rPr lang="uk-UA" b="1" dirty="0" smtClean="0"/>
              <a:t> осені – головний стрижневий образ, що проходить мало не через 90% всіх Плужникових </a:t>
            </a:r>
            <a:r>
              <a:rPr lang="uk-UA" b="1" dirty="0" err="1" smtClean="0"/>
              <a:t>віршів”</a:t>
            </a:r>
            <a:r>
              <a:rPr lang="uk-UA" b="1" dirty="0" smtClean="0"/>
              <a:t>.</a:t>
            </a:r>
            <a:r>
              <a:rPr lang="ru-RU" dirty="0" smtClean="0"/>
              <a:t> </a:t>
            </a:r>
          </a:p>
        </p:txBody>
      </p:sp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41168"/>
          </a:xfrm>
          <a:prstGeom prst="rect">
            <a:avLst/>
          </a:prstGeom>
        </p:spPr>
      </p:pic>
    </p:spTree>
  </p:cSld>
  <p:clrMapOvr>
    <a:masterClrMapping/>
  </p:clrMapOvr>
  <p:transition spd="slow" advTm="181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57788"/>
            <a:ext cx="9144000" cy="1700212"/>
          </a:xfrm>
          <a:solidFill>
            <a:srgbClr val="FFCC99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b="1" smtClean="0"/>
              <a:t>    Через усю поезію Плужника проходить </a:t>
            </a:r>
            <a:r>
              <a:rPr lang="uk-UA" sz="1800" b="1" smtClean="0">
                <a:solidFill>
                  <a:srgbClr val="CC3300"/>
                </a:solidFill>
              </a:rPr>
              <a:t>мотив кохання</a:t>
            </a:r>
            <a:r>
              <a:rPr lang="ru-RU" sz="1800" b="1" smtClean="0">
                <a:solidFill>
                  <a:srgbClr val="CC33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b="1" i="1" smtClean="0"/>
              <a:t>    </a:t>
            </a:r>
            <a:r>
              <a:rPr lang="uk-UA" sz="1800" b="1" i="1" smtClean="0">
                <a:solidFill>
                  <a:srgbClr val="CC3300"/>
                </a:solidFill>
              </a:rPr>
              <a:t>Особливістю всієї інтимної лірики Плужника</a:t>
            </a:r>
            <a:r>
              <a:rPr lang="uk-UA" sz="1800" b="1" smtClean="0"/>
              <a:t> насамперед є те, що поет переважно зображає один неповторний момент в історії кохання: закоханий ліричний герой проник у мікроскоп душі жінки, його співучасть у її житті не переривається ні часовими, ні просторовими відстанями – розлука тільки загострює відчуття світу коханої. </a:t>
            </a:r>
            <a:endParaRPr lang="ru-RU" sz="1800" smtClean="0"/>
          </a:p>
        </p:txBody>
      </p:sp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ransition spd="slow" advTm="32102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9144000" cy="2132856"/>
          </a:xfrm>
          <a:solidFill>
            <a:srgbClr val="99CCFF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«Рання осінь»</a:t>
            </a:r>
            <a:r>
              <a:rPr lang="uk-UA" b="1" dirty="0" smtClean="0"/>
              <a:t> (1927) – це назва другої збірки Євгена Плужник, яка в контексті творів, що до неї увійшли, прочитується як закінчення молодості, перехід до більш зрілого стану життя, існування, творчості.</a:t>
            </a:r>
            <a:endParaRPr lang="ru-RU" b="1" dirty="0" smtClean="0"/>
          </a:p>
        </p:txBody>
      </p:sp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</p:cSld>
  <p:clrMapOvr>
    <a:masterClrMapping/>
  </p:clrMapOvr>
  <p:transition spd="slow" advTm="21395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59"/>
            <a:ext cx="9144000" cy="344611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dirty="0" smtClean="0"/>
              <a:t>     </a:t>
            </a:r>
            <a:r>
              <a:rPr lang="uk-UA" b="1" dirty="0" smtClean="0"/>
              <a:t>Назва останньої збірки </a:t>
            </a:r>
            <a:r>
              <a:rPr lang="uk-UA" b="1" dirty="0" smtClean="0">
                <a:solidFill>
                  <a:srgbClr val="009900"/>
                </a:solidFill>
              </a:rPr>
              <a:t>«Рівновага» </a:t>
            </a:r>
            <a:r>
              <a:rPr lang="uk-UA" b="1" dirty="0" smtClean="0">
                <a:solidFill>
                  <a:schemeClr val="tx2"/>
                </a:solidFill>
              </a:rPr>
              <a:t>(1948)</a:t>
            </a:r>
            <a:r>
              <a:rPr lang="uk-UA" b="1" dirty="0" smtClean="0"/>
              <a:t> свідчить про зображення в ній двох нерозривних начал, які потребують гармонії. Зокрема, у мотив кохання, на відміну від попередніх збірок, де любов – це сфера духу, уривається гаряча пристрасть закоханих. Відтак, мотиви пристрасті й смерті перебувають у найнапруженішому зіткненні – це надає поезії драматизму. </a:t>
            </a:r>
            <a:endParaRPr lang="ru-RU" b="1" dirty="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дружині</a:t>
            </a:r>
            <a:r>
              <a:rPr lang="ru-RU" sz="2400" b="1" dirty="0"/>
              <a:t> </a:t>
            </a:r>
            <a:r>
              <a:rPr lang="ru-RU" sz="2400" b="1" dirty="0" err="1"/>
              <a:t>письменника</a:t>
            </a:r>
            <a:r>
              <a:rPr lang="ru-RU" sz="2400" b="1" dirty="0"/>
              <a:t> </a:t>
            </a:r>
            <a:r>
              <a:rPr lang="ru-RU" sz="2400" b="1" dirty="0" err="1"/>
              <a:t>рукопис</a:t>
            </a:r>
            <a:r>
              <a:rPr lang="ru-RU" sz="2400" b="1" dirty="0"/>
              <a:t> «</a:t>
            </a:r>
            <a:r>
              <a:rPr lang="ru-RU" sz="2400" b="1" dirty="0" err="1"/>
              <a:t>Рівновага</a:t>
            </a:r>
            <a:r>
              <a:rPr lang="ru-RU" sz="2400" b="1" dirty="0"/>
              <a:t>»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вивезений</a:t>
            </a:r>
            <a:r>
              <a:rPr lang="ru-RU" sz="2400" b="1" dirty="0"/>
              <a:t> за кордон та </a:t>
            </a:r>
            <a:r>
              <a:rPr lang="ru-RU" sz="2400" b="1" dirty="0" err="1"/>
              <a:t>надрукований</a:t>
            </a:r>
            <a:r>
              <a:rPr lang="ru-RU" sz="2400" b="1" dirty="0"/>
              <a:t> там 12 </a:t>
            </a:r>
            <a:r>
              <a:rPr lang="ru-RU" sz="2400" b="1" dirty="0" err="1"/>
              <a:t>років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смерті</a:t>
            </a:r>
            <a:r>
              <a:rPr lang="ru-RU" sz="2400" b="1" dirty="0"/>
              <a:t> </a:t>
            </a:r>
            <a:r>
              <a:rPr lang="ru-RU" sz="2400" b="1" dirty="0" err="1"/>
              <a:t>поета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ransition spd="slow" advTm="43592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420938"/>
          </a:xfrm>
          <a:solidFill>
            <a:srgbClr val="FFCC99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b="1" smtClean="0"/>
              <a:t>   </a:t>
            </a:r>
            <a:r>
              <a:rPr lang="uk-UA" b="1" smtClean="0">
                <a:solidFill>
                  <a:srgbClr val="990000"/>
                </a:solidFill>
              </a:rPr>
              <a:t>Три збірки митця</a:t>
            </a:r>
            <a:r>
              <a:rPr lang="uk-UA" b="1" smtClean="0"/>
              <a:t> – це три етапи еволюції поета із відчутним тяжінням до поглиблення філософських мотивів, зокрема, смерті, мовчання, сенсу життя, сутності кохання і пристрасті.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</p:cSld>
  <p:clrMapOvr>
    <a:masterClrMapping/>
  </p:clrMapOvr>
  <p:transition spd="slow" advTm="20318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Вступ.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Дитячі роки поета.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Сторінки з життя.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Риси творчої манери Є. Плужника.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Галина Коваленко.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Творчий діапазон.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Останні роки життя драматурга.</a:t>
            </a:r>
          </a:p>
          <a:p>
            <a:pPr marL="514350" indent="-514350">
              <a:buFont typeface="+mj-lt"/>
              <a:buAutoNum type="arabicParenR"/>
            </a:pPr>
            <a:endParaRPr lang="uk-UA" dirty="0" smtClean="0"/>
          </a:p>
        </p:txBody>
      </p:sp>
    </p:spTree>
  </p:cSld>
  <p:clrMapOvr>
    <a:masterClrMapping/>
  </p:clrMapOvr>
  <p:transition spd="slow" advTm="17941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05064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48713" cy="791815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2400" b="1" dirty="0" smtClean="0">
                <a:solidFill>
                  <a:schemeClr val="tx1"/>
                </a:solidFill>
              </a:rPr>
              <a:t>Усього 10 років тривала літературна творчість Є.Плужника, але це був період творчого горіння митця.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4016375"/>
            <a:ext cx="9144000" cy="2908489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b="1" dirty="0"/>
              <a:t>Є.Плужник розділив долю митців </a:t>
            </a:r>
            <a:r>
              <a:rPr lang="uk-UA" b="1" dirty="0" err="1"/>
              <a:t>“Розстріляного</a:t>
            </a:r>
            <a:r>
              <a:rPr lang="uk-UA" b="1" dirty="0"/>
              <a:t> </a:t>
            </a:r>
            <a:r>
              <a:rPr lang="uk-UA" b="1" dirty="0" err="1"/>
              <a:t>Відродження”</a:t>
            </a:r>
            <a:r>
              <a:rPr lang="uk-UA" b="1" dirty="0"/>
              <a:t>. </a:t>
            </a:r>
          </a:p>
          <a:p>
            <a:pPr algn="just">
              <a:spcBef>
                <a:spcPct val="50000"/>
              </a:spcBef>
            </a:pPr>
            <a:r>
              <a:rPr lang="uk-UA" b="1" dirty="0">
                <a:solidFill>
                  <a:srgbClr val="CC3300"/>
                </a:solidFill>
              </a:rPr>
              <a:t>2 грудня 1934 року</a:t>
            </a:r>
            <a:r>
              <a:rPr lang="uk-UA" b="1" dirty="0"/>
              <a:t> Є.Плужника було безпідставно арештовано й засуджено до 10 років таборів. </a:t>
            </a:r>
          </a:p>
          <a:p>
            <a:pPr algn="just">
              <a:spcBef>
                <a:spcPct val="50000"/>
              </a:spcBef>
            </a:pPr>
            <a:r>
              <a:rPr lang="uk-UA" b="1" dirty="0"/>
              <a:t>Незважаючи на загострення туберкульозу, поета вивезли на Соловки. </a:t>
            </a:r>
          </a:p>
          <a:p>
            <a:pPr algn="just">
              <a:spcBef>
                <a:spcPct val="50000"/>
              </a:spcBef>
            </a:pPr>
            <a:r>
              <a:rPr lang="uk-UA" b="1" dirty="0"/>
              <a:t>В останньому листі до дружини він написав: </a:t>
            </a:r>
            <a:r>
              <a:rPr lang="uk-UA" b="1" dirty="0" err="1">
                <a:solidFill>
                  <a:srgbClr val="990000"/>
                </a:solidFill>
              </a:rPr>
              <a:t>“Присягаюсь</a:t>
            </a:r>
            <a:r>
              <a:rPr lang="uk-UA" b="1" dirty="0">
                <a:solidFill>
                  <a:srgbClr val="990000"/>
                </a:solidFill>
              </a:rPr>
              <a:t> тобі, я все одно виживу!” </a:t>
            </a:r>
          </a:p>
          <a:p>
            <a:pPr algn="just">
              <a:spcBef>
                <a:spcPct val="50000"/>
              </a:spcBef>
            </a:pPr>
            <a:r>
              <a:rPr lang="uk-UA" b="1" dirty="0"/>
              <a:t>Однак вижити йому не судилося: </a:t>
            </a:r>
            <a:r>
              <a:rPr lang="uk-UA" sz="2000" b="1" dirty="0">
                <a:solidFill>
                  <a:srgbClr val="7030A0"/>
                </a:solidFill>
              </a:rPr>
              <a:t>2 лютого 1936 </a:t>
            </a:r>
            <a:r>
              <a:rPr lang="uk-UA" b="1" dirty="0"/>
              <a:t>року поет помер і похований у братській могилі політв’язнів.</a:t>
            </a:r>
            <a:endParaRPr lang="ru-RU" b="1" dirty="0"/>
          </a:p>
        </p:txBody>
      </p:sp>
    </p:spTree>
  </p:cSld>
  <p:clrMapOvr>
    <a:masterClrMapping/>
  </p:clrMapOvr>
  <p:transition spd="slow" advTm="5179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22612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777994"/>
      </p:ext>
    </p:extLst>
  </p:cSld>
  <p:clrMapOvr>
    <a:masterClrMapping/>
  </p:clrMapOvr>
  <p:transition spd="slow" advTm="3912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115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uk-UA" b="1" dirty="0"/>
              <a:t> </a:t>
            </a:r>
            <a:r>
              <a:rPr lang="uk-UA" sz="2400" b="1" dirty="0"/>
              <a:t>Л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Череватенко</a:t>
            </a:r>
            <a:r>
              <a:rPr lang="uk-UA" sz="2400" b="1" dirty="0"/>
              <a:t>: </a:t>
            </a:r>
            <a:r>
              <a:rPr lang="uk-UA" sz="2400" b="1" dirty="0">
                <a:solidFill>
                  <a:srgbClr val="990000"/>
                </a:solidFill>
              </a:rPr>
              <a:t>«Досконалість простоти – ось питома риса </a:t>
            </a:r>
            <a:r>
              <a:rPr lang="uk-UA" sz="2400" b="1" dirty="0" err="1">
                <a:solidFill>
                  <a:srgbClr val="990000"/>
                </a:solidFill>
              </a:rPr>
              <a:t>Плужникової</a:t>
            </a:r>
            <a:r>
              <a:rPr lang="uk-UA" sz="2400" b="1" dirty="0">
                <a:solidFill>
                  <a:srgbClr val="990000"/>
                </a:solidFill>
              </a:rPr>
              <a:t> поезії»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Є.Плужник органічно поєднав класичну традицію з модерними шуканнями, сполучивши елементи </a:t>
            </a:r>
            <a:r>
              <a:rPr lang="uk-UA" sz="2800" b="1" dirty="0" smtClean="0">
                <a:solidFill>
                  <a:srgbClr val="CC3300"/>
                </a:solidFill>
              </a:rPr>
              <a:t>експресіонізму та імпресіонізму.</a:t>
            </a:r>
            <a:endParaRPr lang="uk-UA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9792" y="3501008"/>
            <a:ext cx="6228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Володимир</a:t>
            </a:r>
            <a:r>
              <a:rPr lang="ru-RU" sz="2400" dirty="0"/>
              <a:t> Державин назвав </a:t>
            </a:r>
            <a:r>
              <a:rPr lang="ru-RU" sz="2400" dirty="0" err="1"/>
              <a:t>Євгена</a:t>
            </a:r>
            <a:r>
              <a:rPr lang="ru-RU" sz="2400" dirty="0"/>
              <a:t> Плужника «</a:t>
            </a:r>
            <a:r>
              <a:rPr lang="ru-RU" sz="2400" dirty="0" err="1"/>
              <a:t>найвидатнішим</a:t>
            </a:r>
            <a:r>
              <a:rPr lang="ru-RU" sz="2400" dirty="0"/>
              <a:t> </a:t>
            </a:r>
            <a:r>
              <a:rPr lang="ru-RU" sz="2400" dirty="0" err="1"/>
              <a:t>майстром</a:t>
            </a:r>
            <a:r>
              <a:rPr lang="ru-RU" sz="2400" dirty="0"/>
              <a:t> </a:t>
            </a:r>
            <a:r>
              <a:rPr lang="ru-RU" sz="2400" dirty="0" err="1"/>
              <a:t>імпресіоністичної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 20 </a:t>
            </a:r>
            <a:r>
              <a:rPr lang="ru-RU" sz="2400" dirty="0" err="1"/>
              <a:t>сторіччя</a:t>
            </a:r>
            <a:r>
              <a:rPr lang="ru-RU" sz="2400" dirty="0"/>
              <a:t>»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286000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29176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Дитячі роки поета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Михайло Плужник народився 26 грудня 1898 р. у слободі </a:t>
            </a:r>
            <a:r>
              <a:rPr lang="uk-UA" dirty="0" err="1" smtClean="0"/>
              <a:t>Кантемирівці</a:t>
            </a:r>
            <a:r>
              <a:rPr lang="uk-UA" dirty="0" smtClean="0"/>
              <a:t> Богучарського повіту Воронезької губернії (нині Росія)  у сім</a:t>
            </a:r>
            <a:r>
              <a:rPr lang="en-US" dirty="0" smtClean="0"/>
              <a:t>’</a:t>
            </a:r>
            <a:r>
              <a:rPr lang="uk-UA" dirty="0" smtClean="0"/>
              <a:t>ї торговця.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Початкову освіту здобув у </a:t>
            </a:r>
            <a:r>
              <a:rPr lang="uk-UA" dirty="0" err="1" smtClean="0"/>
              <a:t>Кантемирівській</a:t>
            </a:r>
            <a:r>
              <a:rPr lang="uk-UA" dirty="0" smtClean="0"/>
              <a:t> школі.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Навчався в гімназіях Воронежа</a:t>
            </a:r>
            <a:r>
              <a:rPr lang="en-US" dirty="0" smtClean="0"/>
              <a:t>,</a:t>
            </a:r>
            <a:r>
              <a:rPr lang="uk-UA" dirty="0" smtClean="0"/>
              <a:t> Богучара</a:t>
            </a:r>
            <a:r>
              <a:rPr lang="en-US" dirty="0" smtClean="0"/>
              <a:t>,</a:t>
            </a:r>
            <a:r>
              <a:rPr lang="uk-UA" dirty="0" smtClean="0"/>
              <a:t> Ростова</a:t>
            </a:r>
            <a:r>
              <a:rPr lang="en-US" dirty="0" smtClean="0"/>
              <a:t>,</a:t>
            </a:r>
            <a:r>
              <a:rPr lang="uk-UA" dirty="0" smtClean="0"/>
              <a:t> Боброва.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 advTm="29308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5482952" cy="5847928"/>
          </a:xfrm>
        </p:spPr>
        <p:txBody>
          <a:bodyPr/>
          <a:lstStyle/>
          <a:p>
            <a:r>
              <a:rPr lang="uk-UA" dirty="0" smtClean="0"/>
              <a:t>У 1918 р. сім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dirty="0" err="1" smtClean="0"/>
              <a:t>Плужників</a:t>
            </a:r>
            <a:r>
              <a:rPr lang="uk-UA" dirty="0" smtClean="0"/>
              <a:t> переїхала на Полтавщину. На той час Плужник працював сільським учителем.</a:t>
            </a:r>
          </a:p>
          <a:p>
            <a:r>
              <a:rPr lang="uk-UA" dirty="0" smtClean="0"/>
              <a:t>У 1921 р. він переїхав до Києва</a:t>
            </a:r>
            <a:r>
              <a:rPr lang="en-US" dirty="0" smtClean="0"/>
              <a:t>, </a:t>
            </a:r>
            <a:r>
              <a:rPr lang="uk-UA" dirty="0" smtClean="0"/>
              <a:t>спочатку став студентом Ветеринарно-зоотехнічного інституту</a:t>
            </a:r>
            <a:r>
              <a:rPr lang="en-US" dirty="0" smtClean="0"/>
              <a:t>, </a:t>
            </a:r>
            <a:r>
              <a:rPr lang="uk-UA" dirty="0" smtClean="0"/>
              <a:t>потім вирішив змінити фах і вступив до Музично-драматичного інституту</a:t>
            </a:r>
            <a:r>
              <a:rPr lang="en-US" dirty="0" smtClean="0"/>
              <a:t>, </a:t>
            </a:r>
            <a:r>
              <a:rPr lang="uk-UA" dirty="0" smtClean="0"/>
              <a:t>де провчився недовго.</a:t>
            </a:r>
          </a:p>
        </p:txBody>
      </p:sp>
      <p:pic>
        <p:nvPicPr>
          <p:cNvPr id="5" name="Рисунок 4" descr="pluznik_yev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2592288" cy="414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29054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</a:rPr>
              <a:t>С.Воскрекасенко: </a:t>
            </a:r>
            <a:r>
              <a:rPr lang="uk-UA" sz="2000" b="1" dirty="0" smtClean="0"/>
              <a:t>«Якщо правда те, що душа художника – в його творах, то це в першу чергу  стосується Євгена Плужника. Творчо неспокійна, постійно заглиблена у проблеми людського існування, вона і терзала поета, і водночас приносила йому розраду і втіху…».</a:t>
            </a:r>
            <a:endParaRPr lang="uk-UA" sz="2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27784" y="2204864"/>
            <a:ext cx="6516216" cy="46531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Дослідники творчості Є.Плужника неодноразово вказували на такі ознаки його письма,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антиліричність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антиемоційність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uk-UA" sz="2800" b="1" noProof="0" dirty="0" smtClean="0"/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Хоча з іншого боку, дослідниця Ганна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Токмань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зазначала про інтимну лірику Плужника як таку, що здатна піднестися до рівня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«найяскравішого спалаху у вічній Плужникові ватрі»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413000" cy="3577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106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Риси творчої манери Є. Плужника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-"/>
            </a:pPr>
            <a:r>
              <a:rPr lang="uk-UA" dirty="0" smtClean="0"/>
              <a:t>Філігранна витонченість образів;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uk-UA" dirty="0" smtClean="0"/>
              <a:t>Досконалість побудови поезій;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uk-UA" dirty="0" smtClean="0"/>
              <a:t>Інтелектуальна гра нюансами емоційної та звукової сфери.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 spd="slow" advTm="18002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13088"/>
            <a:ext cx="2546350" cy="37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114675"/>
            <a:ext cx="2357438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33131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b="1">
              <a:solidFill>
                <a:srgbClr val="FF33CC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b="1"/>
              <a:t> ПОЕЗІЇ;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b="1"/>
              <a:t> ДРАМИ;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b="1"/>
              <a:t> РОМАН “НЕДУГА”;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b="1"/>
              <a:t> ПЕРЕКЛАДИ;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b="1"/>
              <a:t> МОВОЗНАВЧІ ПРАЦІ.</a:t>
            </a:r>
            <a:endParaRPr lang="ru-RU" b="1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65088"/>
            <a:ext cx="565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CC3300"/>
                </a:solidFill>
              </a:rPr>
              <a:t>Творчий діапазон Є.Плужника:</a:t>
            </a:r>
            <a:endParaRPr lang="ru-RU" sz="2800" b="1">
              <a:solidFill>
                <a:srgbClr val="CC3300"/>
              </a:solidFill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788024" y="1988840"/>
            <a:ext cx="3851275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Входив до </a:t>
            </a:r>
            <a:r>
              <a:rPr lang="ru-RU" sz="2000" b="1" dirty="0" err="1"/>
              <a:t>літературних</a:t>
            </a:r>
            <a:r>
              <a:rPr lang="ru-RU" sz="2000" b="1" dirty="0"/>
              <a:t> </a:t>
            </a:r>
            <a:r>
              <a:rPr lang="ru-RU" sz="2000" b="1" dirty="0" err="1"/>
              <a:t>об’єднань</a:t>
            </a:r>
            <a:r>
              <a:rPr lang="ru-RU" sz="2000" b="1" dirty="0"/>
              <a:t> «АСПИС» (1923–24), «Ланка» та «МАРС».</a:t>
            </a:r>
            <a:r>
              <a:rPr lang="ru-RU" dirty="0"/>
              <a:t> 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3132138" y="836613"/>
            <a:ext cx="6011862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err="1"/>
              <a:t>Спільно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Валер’яном</a:t>
            </a:r>
            <a:r>
              <a:rPr lang="ru-RU" sz="2000" b="1" dirty="0"/>
              <a:t> </a:t>
            </a:r>
            <a:r>
              <a:rPr lang="ru-RU" sz="2000" b="1" dirty="0" err="1"/>
              <a:t>Підмогильним</a:t>
            </a:r>
            <a:r>
              <a:rPr lang="ru-RU" sz="2000" b="1" dirty="0"/>
              <a:t> </a:t>
            </a:r>
            <a:r>
              <a:rPr lang="ru-RU" sz="2000" b="1" dirty="0" err="1"/>
              <a:t>уклав</a:t>
            </a:r>
            <a:r>
              <a:rPr lang="ru-RU" sz="2000" b="1" dirty="0"/>
              <a:t> словник «</a:t>
            </a:r>
            <a:r>
              <a:rPr lang="ru-RU" sz="2000" b="1" dirty="0" err="1"/>
              <a:t>Фразеологія</a:t>
            </a:r>
            <a:r>
              <a:rPr lang="ru-RU" sz="2000" b="1" dirty="0"/>
              <a:t> </a:t>
            </a:r>
            <a:r>
              <a:rPr lang="ru-RU" sz="2000" b="1" dirty="0" err="1"/>
              <a:t>ділової</a:t>
            </a:r>
            <a:r>
              <a:rPr lang="ru-RU" sz="2000" b="1" dirty="0"/>
              <a:t> </a:t>
            </a:r>
            <a:r>
              <a:rPr lang="ru-RU" sz="2000" b="1" dirty="0" err="1"/>
              <a:t>мови</a:t>
            </a:r>
            <a:r>
              <a:rPr lang="ru-RU" sz="2000" b="1" dirty="0"/>
              <a:t>» (</a:t>
            </a:r>
            <a:r>
              <a:rPr lang="ru-RU" sz="2000" b="1" dirty="0" smtClean="0"/>
              <a:t>1926- </a:t>
            </a:r>
            <a:r>
              <a:rPr lang="ru-RU" sz="2000" b="1" dirty="0"/>
              <a:t>1927). </a:t>
            </a:r>
          </a:p>
        </p:txBody>
      </p:sp>
    </p:spTree>
  </p:cSld>
  <p:clrMapOvr>
    <a:masterClrMapping/>
  </p:clrMapOvr>
  <p:transition spd="slow" advTm="29837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58237" cy="30686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400" dirty="0" smtClean="0"/>
              <a:t>    </a:t>
            </a:r>
            <a:r>
              <a:rPr lang="uk-UA" sz="2400" b="1" dirty="0" smtClean="0"/>
              <a:t>Велике, щире й взаємне кохання поета до </a:t>
            </a:r>
            <a:r>
              <a:rPr lang="uk-UA" sz="2400" b="1" dirty="0" smtClean="0">
                <a:solidFill>
                  <a:srgbClr val="CC3300"/>
                </a:solidFill>
              </a:rPr>
              <a:t>Галини Коваленко</a:t>
            </a:r>
            <a:r>
              <a:rPr lang="uk-UA" sz="2400" b="1" dirty="0" smtClean="0"/>
              <a:t>, дружини митця, його </a:t>
            </a:r>
            <a:r>
              <a:rPr lang="uk-UA" sz="2400" b="1" dirty="0" err="1" smtClean="0"/>
              <a:t>однодумиці</a:t>
            </a:r>
            <a:r>
              <a:rPr lang="uk-UA" sz="2400" b="1" dirty="0" smtClean="0"/>
              <a:t> й надійної опори в житті, </a:t>
            </a:r>
            <a:r>
              <a:rPr lang="uk-UA" sz="2400" b="1" dirty="0" err="1" smtClean="0"/>
              <a:t>возвеличено</a:t>
            </a:r>
            <a:r>
              <a:rPr lang="uk-UA" sz="2400" b="1" dirty="0" smtClean="0"/>
              <a:t> у творчості Є.Плужника. Вона була справжньою красунею, і для тогочасного оточення її вибір був неочікуваним і незрозумілим, адже Євген Плужник був тяжко хворим на туберкульоз, фактично безперспективним... Проте для самої Галини це був цілковито усвідомлений вибір, продиктований велінням серця. </a:t>
            </a:r>
            <a:endParaRPr lang="ru-RU" sz="2400" b="1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3100"/>
            <a:ext cx="2624137" cy="345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1663"/>
            <a:ext cx="2490788" cy="352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114183_serdechko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005064"/>
            <a:ext cx="2226550" cy="2063269"/>
          </a:xfrm>
          <a:prstGeom prst="rect">
            <a:avLst/>
          </a:prstGeom>
        </p:spPr>
      </p:pic>
    </p:spTree>
  </p:cSld>
  <p:clrMapOvr>
    <a:masterClrMapping/>
  </p:clrMapOvr>
  <p:transition spd="slow" advTm="37456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1057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“Життя та творчість Євгена Плужника”</vt:lpstr>
      <vt:lpstr>Зміст</vt:lpstr>
      <vt:lpstr>Презентация PowerPoint</vt:lpstr>
      <vt:lpstr>Дитячі роки поета</vt:lpstr>
      <vt:lpstr>Презентация PowerPoint</vt:lpstr>
      <vt:lpstr>Презентация PowerPoint</vt:lpstr>
      <vt:lpstr>Риси творчої манери Є. Плужника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Усього 10 років тривала літературна творчість Є.Плужника, але це був період творчого горіння митця.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“Життя та творчість Євгена Плужника”</dc:title>
  <dc:creator>Роман</dc:creator>
  <cp:lastModifiedBy>User</cp:lastModifiedBy>
  <cp:revision>15</cp:revision>
  <dcterms:created xsi:type="dcterms:W3CDTF">2013-09-26T12:56:50Z</dcterms:created>
  <dcterms:modified xsi:type="dcterms:W3CDTF">2015-06-08T14:36:16Z</dcterms:modified>
</cp:coreProperties>
</file>