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6" y="0"/>
            <a:ext cx="9175656" cy="6881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72" y="1196752"/>
            <a:ext cx="7772400" cy="2478137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FF0000"/>
                </a:solidFill>
              </a:rPr>
              <a:t>Рильський </a:t>
            </a:r>
            <a:r>
              <a:rPr lang="en-GB" sz="6600" b="1" dirty="0" smtClean="0">
                <a:solidFill>
                  <a:srgbClr val="FF0000"/>
                </a:solidFill>
              </a:rPr>
              <a:t/>
            </a:r>
            <a:br>
              <a:rPr lang="en-GB" sz="6600" b="1" dirty="0" smtClean="0">
                <a:solidFill>
                  <a:srgbClr val="FF0000"/>
                </a:solidFill>
              </a:rPr>
            </a:br>
            <a:r>
              <a:rPr lang="uk-UA" sz="6600" b="1" dirty="0" smtClean="0">
                <a:solidFill>
                  <a:srgbClr val="FF0000"/>
                </a:solidFill>
              </a:rPr>
              <a:t>Максим </a:t>
            </a:r>
            <a:r>
              <a:rPr lang="uk-UA" sz="6600" b="1" dirty="0">
                <a:solidFill>
                  <a:srgbClr val="FF0000"/>
                </a:solidFill>
              </a:rPr>
              <a:t>Тадейович</a:t>
            </a:r>
            <a:r>
              <a:rPr lang="uk-UA" sz="6600" dirty="0">
                <a:solidFill>
                  <a:srgbClr val="FF0000"/>
                </a:solidFill>
              </a:rPr>
              <a:t/>
            </a:r>
            <a:br>
              <a:rPr lang="uk-UA" sz="6600" dirty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392" y="4365104"/>
            <a:ext cx="5072608" cy="23511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Презентація </a:t>
            </a:r>
          </a:p>
          <a:p>
            <a:r>
              <a:rPr lang="uk-UA" dirty="0" err="1">
                <a:solidFill>
                  <a:schemeClr val="tx1"/>
                </a:solidFill>
              </a:rPr>
              <a:t>л</a:t>
            </a:r>
            <a:r>
              <a:rPr lang="uk-UA" dirty="0" err="1" smtClean="0">
                <a:solidFill>
                  <a:schemeClr val="tx1"/>
                </a:solidFill>
              </a:rPr>
              <a:t>іцеїстки</a:t>
            </a:r>
            <a:r>
              <a:rPr lang="uk-UA" dirty="0" smtClean="0">
                <a:solidFill>
                  <a:schemeClr val="tx1"/>
                </a:solidFill>
              </a:rPr>
              <a:t> гр.ФМ-31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ТЛ НТУУ «КПІ»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Тарасенко Ольги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17190_html_m47dfe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92696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Помер Максим </a:t>
            </a:r>
            <a:r>
              <a:rPr lang="ru-RU" dirty="0" err="1"/>
              <a:t>Тадейович</a:t>
            </a:r>
            <a:r>
              <a:rPr lang="ru-RU" dirty="0"/>
              <a:t>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липня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1964 </a:t>
            </a:r>
            <a:r>
              <a:rPr lang="ru-RU" dirty="0"/>
              <a:t>року. </a:t>
            </a:r>
            <a:r>
              <a:rPr lang="ru-RU" dirty="0" err="1"/>
              <a:t>Поховано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, на Байковому </a:t>
            </a:r>
            <a:r>
              <a:rPr lang="ru-RU" dirty="0" err="1"/>
              <a:t>кладовищі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57" y="1479834"/>
            <a:ext cx="2232248" cy="315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205285" cy="212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3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.gdefon.com/wallpapers_original/wallpapers/408401_kniga_lenta_nadpis_1920x12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811493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238336"/>
            <a:ext cx="6192688" cy="6401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Максим </a:t>
            </a:r>
            <a:r>
              <a:rPr lang="ru-RU" sz="2400" dirty="0" err="1"/>
              <a:t>Тадейович</a:t>
            </a:r>
            <a:r>
              <a:rPr lang="ru-RU" sz="2400" dirty="0"/>
              <a:t> </a:t>
            </a:r>
            <a:r>
              <a:rPr lang="ru-RU" sz="2400" dirty="0" err="1"/>
              <a:t>Рильський</a:t>
            </a:r>
            <a:r>
              <a:rPr lang="ru-RU" sz="2400" dirty="0"/>
              <a:t> </a:t>
            </a:r>
            <a:r>
              <a:rPr lang="ru-RU" sz="2400" dirty="0" err="1"/>
              <a:t>народився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19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березня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1895</a:t>
            </a:r>
            <a:r>
              <a:rPr lang="ru-RU" sz="2400" dirty="0"/>
              <a:t> року в </a:t>
            </a:r>
            <a:r>
              <a:rPr lang="ru-RU" sz="2400" dirty="0" err="1"/>
              <a:t>Києві</a:t>
            </a:r>
            <a:r>
              <a:rPr lang="ru-RU" sz="2400" dirty="0"/>
              <a:t>.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</a:t>
            </a:r>
            <a:r>
              <a:rPr lang="ru-RU" sz="2400" dirty="0" err="1"/>
              <a:t>поета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Тадей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Рильський</a:t>
            </a:r>
            <a:r>
              <a:rPr lang="ru-RU" sz="2400" dirty="0"/>
              <a:t>, разом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Володимиром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Антоновичем </a:t>
            </a:r>
            <a:r>
              <a:rPr lang="ru-RU" sz="2400" dirty="0"/>
              <a:t>та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польських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</a:t>
            </a:r>
            <a:r>
              <a:rPr lang="ru-RU" sz="2400" dirty="0" err="1"/>
              <a:t>вирішили</a:t>
            </a:r>
            <a:r>
              <a:rPr lang="ru-RU" sz="2400" dirty="0"/>
              <a:t> </a:t>
            </a:r>
            <a:r>
              <a:rPr lang="ru-RU" sz="2400" dirty="0" err="1"/>
              <a:t>присвятити</a:t>
            </a:r>
            <a:r>
              <a:rPr lang="ru-RU" sz="2400" dirty="0"/>
              <a:t> себе </a:t>
            </a:r>
            <a:r>
              <a:rPr lang="ru-RU" sz="2400" dirty="0" err="1"/>
              <a:t>вивченню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й </a:t>
            </a:r>
            <a:r>
              <a:rPr lang="ru-RU" sz="2400" dirty="0" err="1"/>
              <a:t>віддати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народу,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жили.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як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хлопоманів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/>
              <a:t>Максима </a:t>
            </a:r>
            <a:r>
              <a:rPr lang="ru-RU" sz="2400" dirty="0" err="1"/>
              <a:t>Рильського</a:t>
            </a:r>
            <a:r>
              <a:rPr lang="ru-RU" sz="2400" dirty="0"/>
              <a:t>, </a:t>
            </a:r>
            <a:r>
              <a:rPr lang="ru-RU" sz="2400" dirty="0" err="1"/>
              <a:t>Меланія</a:t>
            </a:r>
            <a:r>
              <a:rPr lang="ru-RU" sz="2400" dirty="0"/>
              <a:t> </a:t>
            </a:r>
            <a:r>
              <a:rPr lang="ru-RU" sz="2400" dirty="0" err="1"/>
              <a:t>Федорівна</a:t>
            </a:r>
            <a:r>
              <a:rPr lang="ru-RU" sz="2400" dirty="0"/>
              <a:t>, </a:t>
            </a:r>
            <a:r>
              <a:rPr lang="ru-RU" sz="2400" dirty="0" err="1"/>
              <a:t>була</a:t>
            </a:r>
            <a:r>
              <a:rPr lang="ru-RU" sz="2400" dirty="0"/>
              <a:t> простою </a:t>
            </a:r>
            <a:r>
              <a:rPr lang="ru-RU" sz="2400" dirty="0" err="1"/>
              <a:t>селянкою</a:t>
            </a:r>
            <a:r>
              <a:rPr lang="ru-RU" sz="2400" dirty="0"/>
              <a:t> з села </a:t>
            </a:r>
            <a:r>
              <a:rPr lang="ru-RU" sz="2400" dirty="0" err="1"/>
              <a:t>Романівки</a:t>
            </a:r>
            <a:r>
              <a:rPr lang="ru-RU" sz="2400" dirty="0"/>
              <a:t> (</a:t>
            </a:r>
            <a:r>
              <a:rPr lang="ru-RU" sz="2400" dirty="0" err="1"/>
              <a:t>нині</a:t>
            </a:r>
            <a:r>
              <a:rPr lang="ru-RU" sz="2400" dirty="0"/>
              <a:t> </a:t>
            </a:r>
            <a:r>
              <a:rPr lang="ru-RU" sz="2400" dirty="0" err="1"/>
              <a:t>Попільнянського</a:t>
            </a:r>
            <a:r>
              <a:rPr lang="ru-RU" sz="2400" dirty="0"/>
              <a:t> району </a:t>
            </a:r>
            <a:r>
              <a:rPr lang="ru-RU" sz="2400" dirty="0" err="1"/>
              <a:t>Житомирської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). Вона передала </a:t>
            </a:r>
            <a:r>
              <a:rPr lang="ru-RU" sz="2400" dirty="0" err="1"/>
              <a:t>синові</a:t>
            </a:r>
            <a:r>
              <a:rPr lang="ru-RU" sz="2400" dirty="0"/>
              <a:t> </a:t>
            </a:r>
            <a:r>
              <a:rPr lang="ru-RU" sz="2400" dirty="0" err="1"/>
              <a:t>рідну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, </a:t>
            </a:r>
            <a:r>
              <a:rPr lang="ru-RU" sz="2400" dirty="0" err="1"/>
              <a:t>пісню</a:t>
            </a:r>
            <a:r>
              <a:rPr lang="ru-RU" sz="2400" dirty="0"/>
              <a:t>, той </a:t>
            </a:r>
            <a:r>
              <a:rPr lang="ru-RU" sz="2400" dirty="0" err="1"/>
              <a:t>особливий</a:t>
            </a:r>
            <a:r>
              <a:rPr lang="ru-RU" sz="2400" dirty="0"/>
              <a:t> </a:t>
            </a:r>
            <a:r>
              <a:rPr lang="ru-RU" sz="2400" dirty="0" err="1"/>
              <a:t>ліризм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пройнята</a:t>
            </a:r>
            <a:r>
              <a:rPr lang="ru-RU" sz="2400" dirty="0"/>
              <a:t> вся </a:t>
            </a:r>
            <a:r>
              <a:rPr lang="ru-RU" sz="2400" dirty="0" err="1"/>
              <a:t>творчість</a:t>
            </a:r>
            <a:r>
              <a:rPr lang="ru-RU" sz="2400" dirty="0"/>
              <a:t> </a:t>
            </a:r>
            <a:r>
              <a:rPr lang="ru-RU" sz="2400" dirty="0" err="1"/>
              <a:t>поета</a:t>
            </a:r>
            <a:r>
              <a:rPr lang="ru-RU" sz="24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36" y="476672"/>
            <a:ext cx="2160240" cy="3120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dorica\Desktop\presentation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0"/>
            <a:ext cx="9167976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8416" y="332656"/>
            <a:ext cx="4392488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Максим </a:t>
            </a:r>
            <a:r>
              <a:rPr lang="ru-RU" sz="2400" dirty="0" err="1"/>
              <a:t>спершу</a:t>
            </a:r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в </a:t>
            </a:r>
            <a:r>
              <a:rPr lang="ru-RU" sz="2400" dirty="0" err="1"/>
              <a:t>домашніх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dirty="0" err="1"/>
              <a:t>потім</a:t>
            </a:r>
            <a:r>
              <a:rPr lang="ru-RU" sz="2400" dirty="0"/>
              <a:t> — у </a:t>
            </a:r>
            <a:r>
              <a:rPr lang="ru-RU" sz="2400" dirty="0" err="1"/>
              <a:t>приватній</a:t>
            </a:r>
            <a:r>
              <a:rPr lang="ru-RU" sz="2400" dirty="0"/>
              <a:t> </a:t>
            </a:r>
            <a:r>
              <a:rPr lang="ru-RU" sz="2400" dirty="0" err="1"/>
              <a:t>гімназії</a:t>
            </a:r>
            <a:r>
              <a:rPr lang="ru-RU" sz="2400" dirty="0"/>
              <a:t> в </a:t>
            </a:r>
            <a:r>
              <a:rPr lang="ru-RU" sz="2400" dirty="0" err="1"/>
              <a:t>Києві</a:t>
            </a:r>
            <a:r>
              <a:rPr lang="ru-RU" sz="2400" dirty="0"/>
              <a:t>. </a:t>
            </a:r>
            <a:r>
              <a:rPr lang="ru-RU" sz="2400" dirty="0" err="1"/>
              <a:t>Змалку</a:t>
            </a:r>
            <a:r>
              <a:rPr lang="ru-RU" sz="2400" dirty="0"/>
              <a:t> </a:t>
            </a:r>
            <a:r>
              <a:rPr lang="ru-RU" sz="2400" dirty="0" err="1"/>
              <a:t>познайомився</a:t>
            </a:r>
            <a:r>
              <a:rPr lang="ru-RU" sz="2400" dirty="0"/>
              <a:t> з композитором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М. Лисенком</a:t>
            </a:r>
            <a:r>
              <a:rPr lang="ru-RU" sz="2400" dirty="0"/>
              <a:t>, </a:t>
            </a:r>
            <a:r>
              <a:rPr lang="ru-RU" sz="2400" dirty="0" err="1"/>
              <a:t>етнографом</a:t>
            </a:r>
            <a:r>
              <a:rPr lang="ru-RU" sz="2400" dirty="0"/>
              <a:t>, </a:t>
            </a:r>
            <a:r>
              <a:rPr lang="ru-RU" sz="2400" dirty="0" err="1"/>
              <a:t>дослідником</a:t>
            </a:r>
            <a:r>
              <a:rPr lang="ru-RU" sz="2400" dirty="0"/>
              <a:t> і </a:t>
            </a:r>
            <a:r>
              <a:rPr lang="ru-RU" sz="2400" dirty="0" err="1"/>
              <a:t>збирачем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народних</a:t>
            </a:r>
            <a:r>
              <a:rPr lang="ru-RU" sz="2400" dirty="0"/>
              <a:t> дум та </a:t>
            </a:r>
            <a:r>
              <a:rPr lang="ru-RU" sz="2400" dirty="0" err="1"/>
              <a:t>пісень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Ревуцьким</a:t>
            </a:r>
            <a:r>
              <a:rPr lang="ru-RU" sz="2400" dirty="0"/>
              <a:t>, </a:t>
            </a:r>
            <a:r>
              <a:rPr lang="ru-RU" sz="2400" dirty="0" err="1"/>
              <a:t>актором</a:t>
            </a:r>
            <a:r>
              <a:rPr lang="ru-RU" sz="2400" dirty="0"/>
              <a:t> і </a:t>
            </a:r>
            <a:r>
              <a:rPr lang="ru-RU" sz="2400" dirty="0" err="1" smtClean="0"/>
              <a:t>режисером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Саксаганським</a:t>
            </a:r>
            <a:r>
              <a:rPr lang="ru-RU" sz="2400" dirty="0"/>
              <a:t>, </a:t>
            </a:r>
            <a:r>
              <a:rPr lang="ru-RU" sz="2400" dirty="0" err="1"/>
              <a:t>етнографом</a:t>
            </a:r>
            <a:r>
              <a:rPr lang="ru-RU" sz="2400" dirty="0"/>
              <a:t> та фольклористом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Русовим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справили на </a:t>
            </a:r>
            <a:r>
              <a:rPr lang="ru-RU" sz="2400" dirty="0" err="1"/>
              <a:t>нього</a:t>
            </a:r>
            <a:r>
              <a:rPr lang="ru-RU" sz="2400" dirty="0"/>
              <a:t> великий </a:t>
            </a:r>
            <a:r>
              <a:rPr lang="ru-RU" sz="2400" dirty="0" err="1"/>
              <a:t>вплив</a:t>
            </a:r>
            <a:r>
              <a:rPr lang="ru-RU" sz="2400" dirty="0"/>
              <a:t>. </a:t>
            </a:r>
            <a:r>
              <a:rPr lang="ru-RU" sz="2400" dirty="0" err="1"/>
              <a:t>Деякий</a:t>
            </a:r>
            <a:r>
              <a:rPr lang="ru-RU" sz="2400" dirty="0"/>
              <a:t> час </a:t>
            </a:r>
            <a:r>
              <a:rPr lang="ru-RU" sz="2400" dirty="0" err="1"/>
              <a:t>він</a:t>
            </a:r>
            <a:r>
              <a:rPr lang="ru-RU" sz="2400" dirty="0"/>
              <a:t> жив і </a:t>
            </a:r>
            <a:r>
              <a:rPr lang="ru-RU" sz="2400" dirty="0" err="1"/>
              <a:t>виховувався</a:t>
            </a:r>
            <a:r>
              <a:rPr lang="ru-RU" sz="2400" dirty="0"/>
              <a:t> в родинах </a:t>
            </a:r>
            <a:r>
              <a:rPr lang="ru-RU" sz="2400" dirty="0" smtClean="0"/>
              <a:t>Лисенка </a:t>
            </a:r>
            <a:r>
              <a:rPr lang="ru-RU" sz="2400" dirty="0"/>
              <a:t>та О. </a:t>
            </a:r>
            <a:r>
              <a:rPr lang="ru-RU" sz="2400" dirty="0" err="1"/>
              <a:t>Русова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не знав </a:t>
            </a:r>
            <a:r>
              <a:rPr lang="ru-RU" sz="2400" dirty="0" err="1"/>
              <a:t>злиднів</a:t>
            </a:r>
            <a:r>
              <a:rPr lang="ru-RU" sz="2400" dirty="0"/>
              <a:t>, любив природу, </a:t>
            </a:r>
            <a:r>
              <a:rPr lang="ru-RU" sz="2400" dirty="0" err="1"/>
              <a:t>захоплювався</a:t>
            </a:r>
            <a:r>
              <a:rPr lang="ru-RU" sz="2400" dirty="0"/>
              <a:t> </a:t>
            </a:r>
            <a:r>
              <a:rPr lang="ru-RU" sz="2400" dirty="0" err="1"/>
              <a:t>мисливством</a:t>
            </a:r>
            <a:r>
              <a:rPr lang="ru-RU" sz="2400" dirty="0"/>
              <a:t>.</a:t>
            </a:r>
          </a:p>
        </p:txBody>
      </p:sp>
      <p:pic>
        <p:nvPicPr>
          <p:cNvPr id="3076" name="Picture 4" descr="http://nte.etnolog.org.ua/zmist/2003/N3/Art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355905" cy="492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ndorica\Desktop\presentation\17190_html_m47dfe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76672"/>
            <a:ext cx="4464496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Рильський</a:t>
            </a:r>
            <a:r>
              <a:rPr lang="ru-RU" dirty="0"/>
              <a:t> у 1915-1918 роках </a:t>
            </a:r>
            <a:r>
              <a:rPr lang="ru-RU" dirty="0" err="1"/>
              <a:t>навчався</a:t>
            </a:r>
            <a:r>
              <a:rPr lang="ru-RU" dirty="0"/>
              <a:t> на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Київського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університету</a:t>
            </a:r>
            <a:r>
              <a:rPr lang="ru-RU" dirty="0">
                <a:solidFill>
                  <a:srgbClr val="FF0000"/>
                </a:solidFill>
              </a:rPr>
              <a:t> Св. </a:t>
            </a:r>
            <a:r>
              <a:rPr lang="ru-RU" dirty="0" err="1">
                <a:solidFill>
                  <a:srgbClr val="FF0000"/>
                </a:solidFill>
              </a:rPr>
              <a:t>Володимира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— на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історико-філологічному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факультеті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Народного </a:t>
            </a:r>
            <a:r>
              <a:rPr lang="ru-RU" dirty="0" err="1">
                <a:solidFill>
                  <a:srgbClr val="FF0000"/>
                </a:solidFill>
              </a:rPr>
              <a:t>університету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Києві</a:t>
            </a:r>
            <a:r>
              <a:rPr lang="ru-RU" dirty="0"/>
              <a:t>, </a:t>
            </a:r>
            <a:r>
              <a:rPr lang="ru-RU" dirty="0" err="1"/>
              <a:t>заснованому</a:t>
            </a:r>
            <a:r>
              <a:rPr lang="ru-RU" dirty="0"/>
              <a:t> за </a:t>
            </a:r>
            <a:r>
              <a:rPr lang="ru-RU" dirty="0" err="1"/>
              <a:t>гетьмана</a:t>
            </a:r>
            <a:r>
              <a:rPr lang="ru-RU" dirty="0"/>
              <a:t> Павла </a:t>
            </a:r>
            <a:r>
              <a:rPr lang="ru-RU" dirty="0" err="1"/>
              <a:t>Скоропадського</a:t>
            </a:r>
            <a:r>
              <a:rPr lang="ru-RU" dirty="0"/>
              <a:t>, але </a:t>
            </a:r>
            <a:r>
              <a:rPr lang="ru-RU" dirty="0" err="1"/>
              <a:t>жодного</a:t>
            </a:r>
            <a:r>
              <a:rPr lang="ru-RU" dirty="0"/>
              <a:t> з них не </a:t>
            </a:r>
            <a:r>
              <a:rPr lang="ru-RU" dirty="0" err="1"/>
              <a:t>закінчив</a:t>
            </a:r>
            <a:r>
              <a:rPr lang="ru-RU" dirty="0"/>
              <a:t>.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самоосвітою</a:t>
            </a:r>
            <a:r>
              <a:rPr lang="ru-RU" dirty="0"/>
              <a:t>,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музикою</a:t>
            </a:r>
            <a:r>
              <a:rPr lang="ru-RU" dirty="0"/>
              <a:t>. З 1919 по 1929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вчителював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й у </a:t>
            </a:r>
            <a:r>
              <a:rPr lang="ru-RU" dirty="0" err="1"/>
              <a:t>Романівці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залізничній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на </a:t>
            </a:r>
            <a:r>
              <a:rPr lang="ru-RU" dirty="0" err="1"/>
              <a:t>робітфаці</a:t>
            </a:r>
            <a:r>
              <a:rPr lang="ru-RU" dirty="0"/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Київського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університету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/>
              <a:t>та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Українському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інституті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лінгвістичної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освіти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811493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білих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островах»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1910 року. У 1920-х роках </a:t>
            </a:r>
            <a:r>
              <a:rPr lang="ru-RU" dirty="0" err="1"/>
              <a:t>Рильський</a:t>
            </a:r>
            <a:r>
              <a:rPr lang="ru-RU" dirty="0"/>
              <a:t> належав до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«</a:t>
            </a:r>
            <a:r>
              <a:rPr lang="ru-RU" dirty="0" err="1"/>
              <a:t>неокласиків</a:t>
            </a:r>
            <a:r>
              <a:rPr lang="ru-RU" dirty="0"/>
              <a:t>», </a:t>
            </a:r>
            <a:r>
              <a:rPr lang="ru-RU" dirty="0" err="1"/>
              <a:t>переслідуваного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 за декадентство, </a:t>
            </a:r>
            <a:r>
              <a:rPr lang="ru-RU" dirty="0" err="1"/>
              <a:t>відірваність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потреб </a:t>
            </a:r>
            <a:r>
              <a:rPr lang="ru-RU" dirty="0" err="1"/>
              <a:t>соціалістичного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десять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та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поетичних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1927 року — переклад </a:t>
            </a:r>
            <a:r>
              <a:rPr lang="ru-RU" dirty="0" err="1"/>
              <a:t>поеми</a:t>
            </a:r>
            <a:r>
              <a:rPr lang="ru-RU" dirty="0"/>
              <a:t> Адама </a:t>
            </a:r>
            <a:r>
              <a:rPr lang="ru-RU" dirty="0" err="1"/>
              <a:t>Міцкевича</a:t>
            </a:r>
            <a:r>
              <a:rPr lang="ru-RU" dirty="0"/>
              <a:t> «Пан </a:t>
            </a:r>
            <a:r>
              <a:rPr lang="ru-RU" dirty="0" err="1"/>
              <a:t>Тадеуш</a:t>
            </a:r>
            <a:r>
              <a:rPr lang="ru-RU" dirty="0"/>
              <a:t>».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1344"/>
            <a:ext cx="2235662" cy="34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1150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dorica\Desktop\presentation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52" y="332656"/>
            <a:ext cx="4392488" cy="347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1931 року </a:t>
            </a:r>
            <a:r>
              <a:rPr lang="ru-RU" dirty="0" err="1"/>
              <a:t>Рильського</a:t>
            </a:r>
            <a:r>
              <a:rPr lang="ru-RU" dirty="0"/>
              <a:t> </a:t>
            </a:r>
            <a:r>
              <a:rPr lang="ru-RU" dirty="0" err="1"/>
              <a:t>заарештовує</a:t>
            </a:r>
            <a:r>
              <a:rPr lang="ru-RU" dirty="0"/>
              <a:t> НКВС, </a:t>
            </a:r>
            <a:r>
              <a:rPr lang="ru-RU" dirty="0" smtClean="0"/>
              <a:t>й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просидів</a:t>
            </a:r>
            <a:r>
              <a:rPr lang="ru-RU" dirty="0"/>
              <a:t> у </a:t>
            </a:r>
            <a:r>
              <a:rPr lang="ru-RU" dirty="0" err="1"/>
              <a:t>Лук'янівській</a:t>
            </a:r>
            <a:r>
              <a:rPr lang="ru-RU" dirty="0"/>
              <a:t> </a:t>
            </a:r>
            <a:r>
              <a:rPr lang="ru-RU" dirty="0" err="1"/>
              <a:t>тюрмі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96" y="332656"/>
            <a:ext cx="28925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2447"/>
            <a:ext cx="3790996" cy="252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ndorica\Desktop\presentation\17190_html_m47dfe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32656"/>
            <a:ext cx="4392488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товариші-неокласики</a:t>
            </a:r>
            <a:r>
              <a:rPr lang="ru-RU" dirty="0"/>
              <a:t> Д. Загул, М. Драй-</a:t>
            </a:r>
            <a:r>
              <a:rPr lang="ru-RU" dirty="0" err="1"/>
              <a:t>Хмара</a:t>
            </a:r>
            <a:r>
              <a:rPr lang="ru-RU" dirty="0"/>
              <a:t>, </a:t>
            </a:r>
            <a:r>
              <a:rPr lang="en-GB" smtClean="0"/>
              <a:t>    </a:t>
            </a:r>
            <a:r>
              <a:rPr lang="ru-RU" smtClean="0"/>
              <a:t>П</a:t>
            </a:r>
            <a:r>
              <a:rPr lang="ru-RU" dirty="0"/>
              <a:t>. </a:t>
            </a:r>
            <a:r>
              <a:rPr lang="ru-RU" dirty="0" err="1"/>
              <a:t>Филипович</a:t>
            </a:r>
            <a:r>
              <a:rPr lang="ru-RU" dirty="0"/>
              <a:t>, М. Зеров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репресовані</a:t>
            </a:r>
            <a:r>
              <a:rPr lang="ru-RU" dirty="0"/>
              <a:t> й </a:t>
            </a:r>
            <a:r>
              <a:rPr lang="ru-RU" dirty="0" err="1"/>
              <a:t>загинули</a:t>
            </a:r>
            <a:r>
              <a:rPr lang="ru-RU" dirty="0"/>
              <a:t> в </a:t>
            </a:r>
            <a:r>
              <a:rPr lang="ru-RU" dirty="0" err="1"/>
              <a:t>концтаборах</a:t>
            </a:r>
            <a:r>
              <a:rPr lang="ru-RU" dirty="0"/>
              <a:t>. З 1931 року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Рильського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режиму,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свою </a:t>
            </a:r>
            <a:r>
              <a:rPr lang="ru-RU" dirty="0" err="1"/>
              <a:t>поезію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службу.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два </a:t>
            </a:r>
            <a:r>
              <a:rPr lang="ru-RU" dirty="0" err="1"/>
              <a:t>річища</a:t>
            </a:r>
            <a:r>
              <a:rPr lang="ru-RU" dirty="0"/>
              <a:t> — </a:t>
            </a:r>
            <a:r>
              <a:rPr lang="ru-RU" dirty="0" err="1"/>
              <a:t>офіційне</a:t>
            </a:r>
            <a:r>
              <a:rPr lang="ru-RU" dirty="0"/>
              <a:t> та </a:t>
            </a:r>
            <a:r>
              <a:rPr lang="ru-RU" dirty="0" err="1"/>
              <a:t>ліричне</a:t>
            </a:r>
            <a:r>
              <a:rPr lang="ru-RU" dirty="0"/>
              <a:t>, 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вдавалося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мистецькі</a:t>
            </a:r>
            <a:r>
              <a:rPr lang="ru-RU" dirty="0"/>
              <a:t> твори, </a:t>
            </a:r>
            <a:r>
              <a:rPr lang="ru-RU" dirty="0" err="1"/>
              <a:t>які</a:t>
            </a:r>
            <a:r>
              <a:rPr lang="ru-RU" dirty="0"/>
              <a:t> пережили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59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811493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396876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Рильський</a:t>
            </a:r>
            <a:r>
              <a:rPr lang="ru-RU" dirty="0"/>
              <a:t> написав </a:t>
            </a:r>
            <a:r>
              <a:rPr lang="ru-RU" dirty="0" err="1"/>
              <a:t>тридцять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,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— </a:t>
            </a:r>
            <a:r>
              <a:rPr lang="ru-RU" dirty="0">
                <a:solidFill>
                  <a:srgbClr val="008A3E"/>
                </a:solidFill>
              </a:rPr>
              <a:t>«Знак </a:t>
            </a:r>
            <a:r>
              <a:rPr lang="ru-RU" dirty="0" err="1">
                <a:solidFill>
                  <a:srgbClr val="008A3E"/>
                </a:solidFill>
              </a:rPr>
              <a:t>терезів</a:t>
            </a:r>
            <a:r>
              <a:rPr lang="ru-RU" dirty="0">
                <a:solidFill>
                  <a:srgbClr val="008A3E"/>
                </a:solidFill>
              </a:rPr>
              <a:t>» </a:t>
            </a:r>
            <a:r>
              <a:rPr lang="ru-RU" dirty="0"/>
              <a:t>(1932), </a:t>
            </a:r>
            <a:r>
              <a:rPr lang="ru-RU" dirty="0">
                <a:solidFill>
                  <a:srgbClr val="008A3E"/>
                </a:solidFill>
              </a:rPr>
              <a:t>«</a:t>
            </a:r>
            <a:r>
              <a:rPr lang="ru-RU" dirty="0" err="1">
                <a:solidFill>
                  <a:srgbClr val="008A3E"/>
                </a:solidFill>
              </a:rPr>
              <a:t>Літо</a:t>
            </a:r>
            <a:r>
              <a:rPr lang="ru-RU" dirty="0">
                <a:solidFill>
                  <a:srgbClr val="008A3E"/>
                </a:solidFill>
              </a:rPr>
              <a:t>» </a:t>
            </a:r>
            <a:r>
              <a:rPr lang="ru-RU" dirty="0"/>
              <a:t>(1936), </a:t>
            </a:r>
            <a:r>
              <a:rPr lang="ru-RU" dirty="0">
                <a:solidFill>
                  <a:srgbClr val="008A3E"/>
                </a:solidFill>
              </a:rPr>
              <a:t>«</a:t>
            </a:r>
            <a:r>
              <a:rPr lang="ru-RU" dirty="0" err="1">
                <a:solidFill>
                  <a:srgbClr val="008A3E"/>
                </a:solidFill>
              </a:rPr>
              <a:t>Україна</a:t>
            </a:r>
            <a:r>
              <a:rPr lang="ru-RU" dirty="0">
                <a:solidFill>
                  <a:srgbClr val="008A3E"/>
                </a:solidFill>
              </a:rPr>
              <a:t>»</a:t>
            </a:r>
            <a:r>
              <a:rPr lang="ru-RU" dirty="0"/>
              <a:t>,</a:t>
            </a:r>
            <a:r>
              <a:rPr lang="ru-RU" dirty="0">
                <a:solidFill>
                  <a:srgbClr val="008A3E"/>
                </a:solidFill>
              </a:rPr>
              <a:t> «</a:t>
            </a:r>
            <a:r>
              <a:rPr lang="ru-RU" dirty="0" err="1">
                <a:solidFill>
                  <a:srgbClr val="008A3E"/>
                </a:solidFill>
              </a:rPr>
              <a:t>Збір</a:t>
            </a:r>
            <a:r>
              <a:rPr lang="ru-RU" dirty="0">
                <a:solidFill>
                  <a:srgbClr val="008A3E"/>
                </a:solidFill>
              </a:rPr>
              <a:t> винограду» </a:t>
            </a:r>
            <a:r>
              <a:rPr lang="ru-RU" dirty="0"/>
              <a:t>(1940), </a:t>
            </a:r>
            <a:r>
              <a:rPr lang="ru-RU" dirty="0">
                <a:solidFill>
                  <a:srgbClr val="008A3E"/>
                </a:solidFill>
              </a:rPr>
              <a:t>«Слово про </a:t>
            </a:r>
            <a:r>
              <a:rPr lang="ru-RU" dirty="0" err="1">
                <a:solidFill>
                  <a:srgbClr val="008A3E"/>
                </a:solidFill>
              </a:rPr>
              <a:t>рідну</a:t>
            </a:r>
            <a:r>
              <a:rPr lang="ru-RU" dirty="0">
                <a:solidFill>
                  <a:srgbClr val="008A3E"/>
                </a:solidFill>
              </a:rPr>
              <a:t> </a:t>
            </a:r>
            <a:r>
              <a:rPr lang="ru-RU" dirty="0" err="1">
                <a:solidFill>
                  <a:srgbClr val="008A3E"/>
                </a:solidFill>
              </a:rPr>
              <a:t>матір</a:t>
            </a:r>
            <a:r>
              <a:rPr lang="ru-RU" dirty="0">
                <a:solidFill>
                  <a:srgbClr val="008A3E"/>
                </a:solidFill>
              </a:rPr>
              <a:t>»</a:t>
            </a:r>
            <a:r>
              <a:rPr lang="ru-RU" dirty="0"/>
              <a:t>, </a:t>
            </a:r>
            <a:r>
              <a:rPr lang="ru-RU" dirty="0">
                <a:solidFill>
                  <a:srgbClr val="008A3E"/>
                </a:solidFill>
              </a:rPr>
              <a:t>«</a:t>
            </a:r>
            <a:r>
              <a:rPr lang="ru-RU" dirty="0" err="1">
                <a:solidFill>
                  <a:srgbClr val="008A3E"/>
                </a:solidFill>
              </a:rPr>
              <a:t>Троянди</a:t>
            </a:r>
            <a:r>
              <a:rPr lang="ru-RU" dirty="0">
                <a:solidFill>
                  <a:srgbClr val="008A3E"/>
                </a:solidFill>
              </a:rPr>
              <a:t> й виноград» </a:t>
            </a:r>
            <a:r>
              <a:rPr lang="ru-RU" dirty="0"/>
              <a:t>(1957), </a:t>
            </a:r>
            <a:r>
              <a:rPr lang="ru-RU" dirty="0">
                <a:solidFill>
                  <a:srgbClr val="008A3E"/>
                </a:solidFill>
              </a:rPr>
              <a:t>«</a:t>
            </a:r>
            <a:r>
              <a:rPr lang="ru-RU" dirty="0" err="1">
                <a:solidFill>
                  <a:srgbClr val="008A3E"/>
                </a:solidFill>
              </a:rPr>
              <a:t>Голосіївська</a:t>
            </a:r>
            <a:r>
              <a:rPr lang="ru-RU" dirty="0">
                <a:solidFill>
                  <a:srgbClr val="008A3E"/>
                </a:solidFill>
              </a:rPr>
              <a:t> </a:t>
            </a:r>
            <a:r>
              <a:rPr lang="ru-RU" dirty="0" err="1">
                <a:solidFill>
                  <a:srgbClr val="008A3E"/>
                </a:solidFill>
              </a:rPr>
              <a:t>осінь</a:t>
            </a:r>
            <a:r>
              <a:rPr lang="ru-RU" dirty="0">
                <a:solidFill>
                  <a:srgbClr val="008A3E"/>
                </a:solidFill>
              </a:rPr>
              <a:t>»</a:t>
            </a:r>
            <a:r>
              <a:rPr lang="ru-RU" dirty="0"/>
              <a:t>, </a:t>
            </a:r>
            <a:r>
              <a:rPr lang="ru-RU" dirty="0">
                <a:solidFill>
                  <a:srgbClr val="008A3E"/>
                </a:solidFill>
              </a:rPr>
              <a:t>«</a:t>
            </a:r>
            <a:r>
              <a:rPr lang="ru-RU" dirty="0" err="1">
                <a:solidFill>
                  <a:srgbClr val="008A3E"/>
                </a:solidFill>
              </a:rPr>
              <a:t>Зимові</a:t>
            </a:r>
            <a:r>
              <a:rPr lang="ru-RU" dirty="0">
                <a:solidFill>
                  <a:srgbClr val="008A3E"/>
                </a:solidFill>
              </a:rPr>
              <a:t> записи»</a:t>
            </a:r>
            <a:r>
              <a:rPr lang="ru-RU" dirty="0"/>
              <a:t> (1964); </a:t>
            </a:r>
            <a:r>
              <a:rPr lang="ru-RU" dirty="0" err="1"/>
              <a:t>чотири</a:t>
            </a:r>
            <a:r>
              <a:rPr lang="ru-RU" dirty="0"/>
              <a:t> книжки </a:t>
            </a:r>
            <a:r>
              <a:rPr lang="ru-RU" dirty="0" err="1"/>
              <a:t>ліро-епічних</a:t>
            </a:r>
            <a:r>
              <a:rPr lang="ru-RU" dirty="0"/>
              <a:t> поем,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та </a:t>
            </a:r>
            <a:r>
              <a:rPr lang="ru-RU" dirty="0" err="1"/>
              <a:t>західноєвропейських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мовознавства</a:t>
            </a:r>
            <a:r>
              <a:rPr lang="ru-RU" dirty="0"/>
              <a:t> та </a:t>
            </a:r>
            <a:r>
              <a:rPr lang="ru-RU" dirty="0" err="1"/>
              <a:t>літературознавства</a:t>
            </a:r>
            <a:r>
              <a:rPr lang="ru-RU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16771" cy="26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3812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3204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1943 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академіком</a:t>
            </a:r>
            <a:r>
              <a:rPr lang="ru-RU" dirty="0"/>
              <a:t>. У 1944-1964 роках Максим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директором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мистецтвознавства</a:t>
            </a:r>
            <a:r>
              <a:rPr lang="ru-RU" dirty="0"/>
              <a:t>, фольклору та </a:t>
            </a:r>
            <a:r>
              <a:rPr lang="ru-RU" dirty="0" err="1"/>
              <a:t>етнографії</a:t>
            </a:r>
            <a:r>
              <a:rPr lang="ru-RU" dirty="0"/>
              <a:t> АН </a:t>
            </a:r>
            <a:r>
              <a:rPr lang="ru-RU" dirty="0" err="1"/>
              <a:t>України</a:t>
            </a:r>
            <a:r>
              <a:rPr lang="ru-RU" dirty="0"/>
              <a:t>. 1960 року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Ленінську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, у 1943, 1950 —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СРСР.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5257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4484"/>
            <a:ext cx="20038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75" y="4014936"/>
            <a:ext cx="1905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Рильський  Максим Тадейович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Рильський Максим Тадейович </dc:title>
  <dc:creator>Pandorica</dc:creator>
  <cp:lastModifiedBy>Pandorica</cp:lastModifiedBy>
  <cp:revision>8</cp:revision>
  <dcterms:created xsi:type="dcterms:W3CDTF">2014-03-16T15:54:35Z</dcterms:created>
  <dcterms:modified xsi:type="dcterms:W3CDTF">2014-03-31T18:30:13Z</dcterms:modified>
</cp:coreProperties>
</file>