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4780B-B5EA-44CE-8047-AE4C2BC5AAD8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628ED-71C4-4B27-9C01-7145C0507D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9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97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35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4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76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30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5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5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864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31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92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74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03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07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5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7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0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7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86B50E-A1C6-4788-A2AA-F3F41EF3449C}" type="datetimeFigureOut">
              <a:rPr lang="ru-RU" smtClean="0"/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58BD5-7D92-4DD1-9F8E-2D3F8D211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5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2711" y="3572933"/>
            <a:ext cx="8574622" cy="2616199"/>
          </a:xfrm>
        </p:spPr>
        <p:txBody>
          <a:bodyPr/>
          <a:lstStyle/>
          <a:p>
            <a:pPr algn="ctr"/>
            <a:r>
              <a:rPr lang="ru-RU" b="1" i="1" dirty="0" smtClean="0"/>
              <a:t>Вуглеводи</a:t>
            </a:r>
            <a:endParaRPr lang="ru-RU" b="1" i="1" dirty="0"/>
          </a:p>
        </p:txBody>
      </p:sp>
      <p:pic>
        <p:nvPicPr>
          <p:cNvPr id="7178" name="Picture 10" descr="http://www.graycell.ru/picture/big/himi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2" y="11853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landofart.ru/wp-content/uploads/2012/08/4-560x373.jpg?9d7bd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88" y="553508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3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990" y="0"/>
            <a:ext cx="5426158" cy="13716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Дякую за увагу!!!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0724" y="1752599"/>
            <a:ext cx="5426158" cy="1828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dirty="0" smtClean="0"/>
              <a:t>Підготувала Мельникова Юлія</a:t>
            </a:r>
            <a:endParaRPr lang="ru-RU" sz="2800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r="10652"/>
          <a:stretch>
            <a:fillRect/>
          </a:stretch>
        </p:blipFill>
        <p:spPr>
          <a:xfrm>
            <a:off x="8356682" y="380999"/>
            <a:ext cx="3280974" cy="4572000"/>
          </a:xfrm>
        </p:spPr>
      </p:pic>
      <p:pic>
        <p:nvPicPr>
          <p:cNvPr id="8196" name="Picture 4" descr="http://img-fotki.yandex.ru/get/4412/56522409.7/0_63953_b2ab9d24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24" y="3962398"/>
            <a:ext cx="1905489" cy="1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46102" y="438912"/>
            <a:ext cx="5815584" cy="431596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Вуглеводи — органічні сполуки з емпіричною формулою Cm(H2O)n, до складу яких входять тільки Вуглець, Кисень та Водень. Вуглеводи є складовою частиною клітин усіх живих організмів.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http://nanoform.com.ua/wp-content/uploads/1c4d5c60-73e3-4e98-9d5a-93a0521cdf0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60" b="93773" l="2961" r="99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53" y="438912"/>
            <a:ext cx="41814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784414" y="3546158"/>
            <a:ext cx="5815584" cy="4315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Поряд </a:t>
            </a:r>
            <a:r>
              <a:rPr lang="ru-RU" sz="2400" dirty="0"/>
              <a:t>з білками і жирами, вуглеводи — важлива складова частина харчування людини і тварин, багато з них використовується як технічна продукція.</a:t>
            </a:r>
          </a:p>
          <a:p>
            <a:r>
              <a:rPr lang="ru-RU" sz="2400" dirty="0"/>
              <a:t>З хімічної точки зору це є полігідроксикарбонільні сполуки та їхні похідні із загальною формулою СnH2nOn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1028" name="Picture 4" descr="http://ol-te.com/wp-content/uploads/%D0%B2%D1%83%D0%B3%D0%BB%D0%B5%D0%B2%D0%BE%D0%B4%D0%B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4" b="96212" l="11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894" y="3546158"/>
            <a:ext cx="2400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2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67078" y="1132424"/>
            <a:ext cx="7571232" cy="59317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700" b="1" dirty="0"/>
              <a:t>Целюлоза</a:t>
            </a:r>
            <a:r>
              <a:rPr lang="ru-RU" sz="2700" dirty="0"/>
              <a:t> - полісахарид, волокниста речовина, головна складова частина оболонки рослинних </a:t>
            </a:r>
            <a:r>
              <a:rPr lang="ru-RU" sz="2700" dirty="0" smtClean="0"/>
              <a:t>клітин.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700" b="1" dirty="0" smtClean="0"/>
              <a:t>Крохмаль</a:t>
            </a:r>
            <a:r>
              <a:rPr lang="ru-RU" sz="2700" dirty="0" smtClean="0"/>
              <a:t> </a:t>
            </a:r>
            <a:r>
              <a:rPr lang="ru-RU" sz="2700" dirty="0"/>
              <a:t>- полісахарид рослинного походження, що нагромаджується в результаті фотосинтезу у </a:t>
            </a:r>
            <a:r>
              <a:rPr lang="ru-RU" sz="2700" dirty="0" smtClean="0"/>
              <a:t>рослин.</a:t>
            </a:r>
            <a:endParaRPr lang="ru-RU" sz="2700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700" b="1" dirty="0"/>
              <a:t>Глюкоза</a:t>
            </a:r>
            <a:r>
              <a:rPr lang="ru-RU" sz="2700" dirty="0"/>
              <a:t> -  виноградний цукор, або декстроза зустрічається в соку багатьох фруктів і ягід, у тому числі і винограду, від чого й пішла назва цього виду цукру.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uk-UA" sz="2700" dirty="0"/>
              <a:t> </a:t>
            </a:r>
            <a:r>
              <a:rPr lang="ru-RU" sz="2700" b="1" dirty="0"/>
              <a:t>Фруктоза</a:t>
            </a:r>
            <a:r>
              <a:rPr lang="ru-RU" sz="2700" dirty="0"/>
              <a:t>- моносахарид, який у вільному вигляді присутній майже у всіх солодких ягодах і </a:t>
            </a:r>
            <a:r>
              <a:rPr lang="ru-RU" sz="2700" dirty="0" smtClean="0"/>
              <a:t>плодах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700" b="1" dirty="0" smtClean="0"/>
              <a:t>Цукроза</a:t>
            </a:r>
            <a:r>
              <a:rPr lang="ru-RU" sz="2700" b="1" dirty="0"/>
              <a:t>, </a:t>
            </a:r>
            <a:r>
              <a:rPr lang="ru-RU" sz="2700" b="1" dirty="0" smtClean="0"/>
              <a:t>сахароза </a:t>
            </a:r>
            <a:r>
              <a:rPr lang="ru-RU" sz="2700" b="1" i="1" dirty="0"/>
              <a:t>(цукор)</a:t>
            </a:r>
            <a:r>
              <a:rPr lang="ru-RU" sz="2700" dirty="0"/>
              <a:t>, буряковий та тростинний цукор, важливий дисахарид.</a:t>
            </a:r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60207" y="357699"/>
            <a:ext cx="7532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Найвідомішими представниками вуглеводів є</a:t>
            </a:r>
            <a:r>
              <a:rPr lang="ru-RU" dirty="0"/>
              <a:t>:</a:t>
            </a:r>
          </a:p>
        </p:txBody>
      </p:sp>
      <p:pic>
        <p:nvPicPr>
          <p:cNvPr id="5" name="Picture 2" descr="http://www.ua.all.biz/img/ua/catalog/1423188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88" y="46696"/>
            <a:ext cx="253504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navolyni.com/modules/goods/images/524_kroh.hol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35" y="1700717"/>
            <a:ext cx="2218499" cy="14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diolla.ru/products_pictures/443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100000" l="0" r="100000">
                        <a14:backgroundMark x1="3000" y1="77000" x2="3000" y2="77000"/>
                        <a14:backgroundMark x1="3000" y1="37500" x2="3000" y2="37500"/>
                        <a14:backgroundMark x1="96500" y1="24000" x2="96500" y2="24000"/>
                        <a14:backgroundMark x1="99000" y1="21500" x2="99000" y2="2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35" y="3178238"/>
            <a:ext cx="2218499" cy="22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vredna.ru/files/imagecache/inpost/fruktoz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99" y="5096569"/>
            <a:ext cx="2545075" cy="17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probudilis.ru/veg/img/reWalls.com-282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98" y="5396737"/>
            <a:ext cx="2057869" cy="11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5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756" y="270933"/>
            <a:ext cx="9521823" cy="660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зараз детально поговоримо про характеристику деяких вуглеводів 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67167" y="739127"/>
            <a:ext cx="3308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Целюлоза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upload.wikimedia.org/wikipedia/commons/f/f9/Cellulose-Ibeta-from-xtal-2002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29" y="4738699"/>
            <a:ext cx="4241034" cy="15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6375" y="233275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Значення целюлози дуже велике. З целюлози виробляють папір і картон, а шляхом хімічної переробки — цілий ряд різноманітних продуктів: штучне волокно, пластичні маси, лаки, бездимний порох, етиловий спирт</a:t>
            </a:r>
          </a:p>
        </p:txBody>
      </p:sp>
      <p:pic>
        <p:nvPicPr>
          <p:cNvPr id="1028" name="Picture 4" descr="http://upload.wikimedia.org/wikipedia/commons/thumb/0/07/Cellulose_Sessel.svg/260px-Cellulose_Sesse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67" y="1894609"/>
            <a:ext cx="3320342" cy="15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214106" y="3846147"/>
            <a:ext cx="9521823" cy="660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Характеристика</a:t>
            </a:r>
            <a:endParaRPr lang="ru-RU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950867" y="4738699"/>
            <a:ext cx="51056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dirty="0">
                <a:latin typeface="+mn-lt"/>
              </a:rPr>
              <a:t>Целюлоза не розчиняється в воді і діетиловому ефірі і етиловому спирті. Вона не розчеплюється під дією розбавлених кислот, стійка до дії лугів і слабких окисників.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204561" y="1405187"/>
            <a:ext cx="9521823" cy="660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Застосування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81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200" y="289624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800" b="1" dirty="0"/>
              <a:t>Отримання крохмалю</a:t>
            </a:r>
            <a:endParaRPr lang="ru-RU" sz="2800" b="1" dirty="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24000" y="982666"/>
            <a:ext cx="502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ru-RU" sz="2000" dirty="0"/>
              <a:t>Крохмаль одержують з картоплі і рису, рідше — з інших зернових. Саго — крохмалистий продукт з деревини сагової пальми, а також деяких саговників.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19866" y="2774327"/>
            <a:ext cx="303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800" b="1" dirty="0"/>
              <a:t>Застосування</a:t>
            </a:r>
            <a:endParaRPr lang="ru-RU" sz="2800" b="1" dirty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524000" y="3633364"/>
            <a:ext cx="463126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sz="2000" dirty="0"/>
              <a:t>Крохмаль широко застосовується в харчовій галузі, при виробництві патоки різного вуглеводного складу, для одержання декстринів, глюкози, у медицині, у побуті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791200" y="4910637"/>
            <a:ext cx="6400800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ru-RU" sz="2000" dirty="0"/>
              <a:t>Крохмаль та декстрини (продукти неповного гідролізу лінійних полісахаридів) позитивно впливають на холестериновий обмін, поліпшують травлення. Він входить як важливий компонент практично до всіх дієт.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04579" y="351179"/>
            <a:ext cx="32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Крохмаль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 descr="http://images02.olx-st.com/ui/13/58/56/1299920419_155805256_1-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9" y="1680164"/>
            <a:ext cx="3129493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  <p:bldP spid="21514" grpId="0"/>
      <p:bldP spid="215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33" y="1437859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93333" y="537360"/>
            <a:ext cx="401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400" b="1" i="1" dirty="0"/>
              <a:t>Фізичні властивості</a:t>
            </a:r>
            <a:endParaRPr lang="ru-RU" sz="2400" b="1" i="1" dirty="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486575" y="1200835"/>
            <a:ext cx="46432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Безбарвна кристалічна речовина солодкого смаку, розчинна у воді і органічних розчинниках, розчинні у реактиве Швейцера: аміачному розчині гідроксиду міді - Cu (NH3) 4 (OH) 2, в концентрованому розчині хлориду цинку і концентрованому розчині сірчаної кислоти.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564448" y="4735789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400" b="1" i="1" dirty="0"/>
              <a:t>Застосування</a:t>
            </a:r>
            <a:endParaRPr lang="ru-RU" sz="2400" b="1" i="1" dirty="0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215467" y="5424380"/>
            <a:ext cx="50630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000" dirty="0" smtClean="0"/>
              <a:t>Глюкоза </a:t>
            </a:r>
            <a:r>
              <a:rPr lang="uk-UA" sz="2000" dirty="0"/>
              <a:t>широко використовується в медицині, фармації, побуті, у харчовій промисловості тощо.</a:t>
            </a:r>
            <a:endParaRPr lang="ru-RU" sz="2000" dirty="0"/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58" y="1383390"/>
            <a:ext cx="15652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38066" y="261664"/>
            <a:ext cx="272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Глюкоза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74" name="Picture 2" descr="http://neboley.dp.ua/public/upload/products/4f575b5d9add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92" y1="47308" x2="27692" y2="47308"/>
                        <a14:foregroundMark x1="26923" y1="56923" x2="26923" y2="56923"/>
                        <a14:foregroundMark x1="55385" y1="91923" x2="55385" y2="91923"/>
                        <a14:foregroundMark x1="55385" y1="93846" x2="55385" y2="93846"/>
                        <a14:foregroundMark x1="52692" y1="91154" x2="52692" y2="91154"/>
                        <a14:foregroundMark x1="71923" y1="37308" x2="71923" y2="37308"/>
                        <a14:foregroundMark x1="67692" y1="33846" x2="67692" y2="33846"/>
                        <a14:foregroundMark x1="73846" y1="46538" x2="73846" y2="4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57" y="3636184"/>
            <a:ext cx="3127904" cy="31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kar.info/pictures_ckfinder/images/Depositphotos_3788964_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3" b="930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13" y="2940128"/>
            <a:ext cx="4332221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2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22539" grpId="0"/>
      <p:bldP spid="2254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1768080"/>
            <a:ext cx="3209925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811868" y="410010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400" b="1" dirty="0"/>
              <a:t>Загальна характеристика</a:t>
            </a:r>
            <a:endParaRPr lang="ru-RU" sz="2400" b="1" dirty="0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811868" y="1042262"/>
            <a:ext cx="625368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sz="2000" dirty="0"/>
              <a:t>Побутова назва — цукор. Білі, солодкі на смак кристали, добре розчинні у воді, погано — в спиртах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Молекула цукрози складається з залишків молекул глюкози і фруктози. </a:t>
            </a:r>
          </a:p>
          <a:p>
            <a:r>
              <a:rPr lang="ru-RU" sz="2000" dirty="0"/>
              <a:t>Дуже поширена у природі: синтезується в клітинах усіх зелених рослин і нагромаджується в стеблах, коренях, плодах.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Також її використовують у харчовій та мікробіологічній промисловості для одержання спиртів, лимонної та молочної кислот, поверхнево-активних речовин. Ферментацією цукрози виробляєтся значний обсяг етилового спирту.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72236" y="414439"/>
            <a:ext cx="2791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Цукроза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100" name="Picture 4" descr="http://www.facenews.ua/images/doc/b/9/b930708-7797454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984">
            <a:off x="7968224" y="3993383"/>
            <a:ext cx="306676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5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87" y="381001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93558" y="1329654"/>
            <a:ext cx="54948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400" b="1" dirty="0"/>
              <a:t>Вуглеводи поділяються на:</a:t>
            </a:r>
          </a:p>
          <a:p>
            <a:pPr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636228" y="2084186"/>
            <a:ext cx="36462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1. </a:t>
            </a:r>
            <a:r>
              <a:rPr lang="ru-RU" sz="2000" dirty="0"/>
              <a:t>Моносахариди — прості вуглеводи, вони не піддаються гідролізу — не розщеплюються водою на простіші вуглеводи.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93558" y="3872955"/>
            <a:ext cx="41860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2. </a:t>
            </a:r>
            <a:r>
              <a:rPr lang="ru-RU" sz="2000" dirty="0"/>
              <a:t>Дисахариди — вуглеводи, які при нагріванні з водою в присутності мінеральних кислот чи під дією ферментів піддаються гідролізу.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225231" y="1706920"/>
            <a:ext cx="312631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3. </a:t>
            </a:r>
            <a:r>
              <a:rPr lang="ru-RU" sz="2000" dirty="0"/>
              <a:t>Полісахариди — це вуглеводи, які багато в чому відрізняються від моносахаридів і дисахаридів і не мають солодкого смаку, і майже не розчинні в воді.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398647" y="2599558"/>
            <a:ext cx="28830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4. </a:t>
            </a:r>
            <a:r>
              <a:rPr lang="ru-RU" sz="2000" dirty="0"/>
              <a:t>Олігосахариди — хімічні сполуки, в яких кілька залишків молекул моносахаридів з'єднані між собою ковалентними зв'язками.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3314" y="325280"/>
            <a:ext cx="773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Класифікація вуглеводів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122" name="Picture 2" descr="http://nakachka.org.ua/wp-content/uploads/%D0%92%D1%83%D0%B3%D0%BB%D0%B5%D0%B2%D0%BE%D0%B4%D0%B8-%D0%9A%D0%BE%D1%80%D0%B8%D1%81%D0%BD%D0%B0-%D1%96%D0%BD%D1%84%D0%BE%D1%80%D0%BC%D0%B0%D1%86%D1%96%D1%8F-300x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04" y="4330955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  <p:bldP spid="24585" grpId="0"/>
      <p:bldP spid="2458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81200" y="1015663"/>
            <a:ext cx="550292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sz="2000" dirty="0"/>
              <a:t>Вуглеводи є найпоширенішими органічними сполуками, що підтверджується тим фактом, що більше половини органічного вуглецю на Землі існує у формі вуглеводів.</a:t>
            </a:r>
          </a:p>
          <a:p>
            <a:endParaRPr lang="ru-RU" sz="2000" dirty="0"/>
          </a:p>
          <a:p>
            <a:r>
              <a:rPr lang="ru-RU" sz="2000" dirty="0"/>
              <a:t>Здебільшого вуглеводи є сполуками рослинного походження — це продукти фотосинтезу і таким чином вони є базовою ланкою у трансформації сонячної енергії у хімічну для забезпечення життя на Землі.</a:t>
            </a:r>
          </a:p>
          <a:p>
            <a:endParaRPr lang="uk-UA" sz="2000" dirty="0"/>
          </a:p>
          <a:p>
            <a:r>
              <a:rPr lang="ru-RU" sz="2000" dirty="0"/>
              <a:t>Поширена в природі група багатоатомних спиртів (цукрів, целюлози, крохмалю тощо).</a:t>
            </a:r>
          </a:p>
          <a:p>
            <a:endParaRPr lang="uk-UA" sz="2000" dirty="0"/>
          </a:p>
          <a:p>
            <a:r>
              <a:rPr lang="ru-RU" sz="2000" dirty="0"/>
              <a:t>Вуглеводи у великій кількості містяться в рослинних і тваринних організмах. У природі переважно поширені пентози і гексози.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22636" y="0"/>
            <a:ext cx="38699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Висновок :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146" name="Picture 2" descr="http://ua.barniworld.com/images/parents/dreamstime_2016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835">
            <a:off x="7826225" y="469824"/>
            <a:ext cx="4177863" cy="27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rive.ucoz.org/statti/xarchyvannja/vuglevodi_glikemichnij_in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333">
            <a:off x="7610331" y="3511063"/>
            <a:ext cx="2155426" cy="30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1.poltava.pl.ua/news/97/9619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4577">
            <a:off x="9496187" y="4208367"/>
            <a:ext cx="3031067" cy="19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0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125</TotalTime>
  <Words>658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Параллакс</vt:lpstr>
      <vt:lpstr>Вуглеводи</vt:lpstr>
      <vt:lpstr>Презентация PowerPoint</vt:lpstr>
      <vt:lpstr>Презентация PowerPoint</vt:lpstr>
      <vt:lpstr>А зараз детально поговоримо про характеристику деяких вуглеводів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</dc:title>
  <dc:creator>Юлианна</dc:creator>
  <cp:lastModifiedBy>Юлианна</cp:lastModifiedBy>
  <cp:revision>14</cp:revision>
  <dcterms:created xsi:type="dcterms:W3CDTF">2014-03-16T18:31:44Z</dcterms:created>
  <dcterms:modified xsi:type="dcterms:W3CDTF">2014-03-17T06:03:14Z</dcterms:modified>
</cp:coreProperties>
</file>