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2"/>
  </p:notesMasterIdLst>
  <p:sldIdLst>
    <p:sldId id="256" r:id="rId5"/>
    <p:sldId id="260" r:id="rId6"/>
    <p:sldId id="261" r:id="rId7"/>
    <p:sldId id="264" r:id="rId8"/>
    <p:sldId id="262" r:id="rId9"/>
    <p:sldId id="267" r:id="rId10"/>
    <p:sldId id="266" r:id="rId11"/>
    <p:sldId id="268" r:id="rId12"/>
    <p:sldId id="269" r:id="rId13"/>
    <p:sldId id="271" r:id="rId14"/>
    <p:sldId id="270" r:id="rId15"/>
    <p:sldId id="272" r:id="rId16"/>
    <p:sldId id="265" r:id="rId17"/>
    <p:sldId id="273" r:id="rId18"/>
    <p:sldId id="274" r:id="rId19"/>
    <p:sldId id="275" r:id="rId20"/>
    <p:sldId id="278" r:id="rId21"/>
    <p:sldId id="276" r:id="rId22"/>
    <p:sldId id="277" r:id="rId23"/>
    <p:sldId id="279" r:id="rId24"/>
    <p:sldId id="281" r:id="rId25"/>
    <p:sldId id="282" r:id="rId26"/>
    <p:sldId id="280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284" r:id="rId35"/>
    <p:sldId id="283" r:id="rId36"/>
    <p:sldId id="286" r:id="rId37"/>
    <p:sldId id="287" r:id="rId38"/>
    <p:sldId id="288" r:id="rId39"/>
    <p:sldId id="289" r:id="rId40"/>
    <p:sldId id="291" r:id="rId41"/>
    <p:sldId id="294" r:id="rId42"/>
    <p:sldId id="318" r:id="rId43"/>
    <p:sldId id="295" r:id="rId44"/>
    <p:sldId id="296" r:id="rId45"/>
    <p:sldId id="297" r:id="rId46"/>
    <p:sldId id="298" r:id="rId47"/>
    <p:sldId id="290" r:id="rId48"/>
    <p:sldId id="319" r:id="rId49"/>
    <p:sldId id="299" r:id="rId50"/>
    <p:sldId id="300" r:id="rId51"/>
    <p:sldId id="301" r:id="rId52"/>
    <p:sldId id="302" r:id="rId53"/>
    <p:sldId id="303" r:id="rId54"/>
    <p:sldId id="311" r:id="rId55"/>
    <p:sldId id="312" r:id="rId56"/>
    <p:sldId id="313" r:id="rId57"/>
    <p:sldId id="314" r:id="rId58"/>
    <p:sldId id="315" r:id="rId59"/>
    <p:sldId id="316" r:id="rId60"/>
    <p:sldId id="317" r:id="rId6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179" autoAdjust="0"/>
    <p:restoredTop sz="94660"/>
  </p:normalViewPr>
  <p:slideViewPr>
    <p:cSldViewPr>
      <p:cViewPr varScale="1">
        <p:scale>
          <a:sx n="55" d="100"/>
          <a:sy n="55" d="100"/>
        </p:scale>
        <p:origin x="-73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6C591-4670-4FC4-B254-9FF06791E65B}" type="datetimeFigureOut">
              <a:rPr lang="ru-RU" smtClean="0"/>
              <a:pPr/>
              <a:t>19.11.2013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C704D-7225-47DD-A420-9C3B36EA5E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4A2539-98C4-4E33-B5F5-1F2545AC722E}" type="slidenum">
              <a:rPr lang="uk-UA" smtClean="0"/>
              <a:pPr/>
              <a:t>32</a:t>
            </a:fld>
            <a:endParaRPr lang="uk-UA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6EEB4-2D36-4381-9BBA-0969F0EC9708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C2B3F-38ED-47C2-A6D1-DF710328C8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156F35-E461-4AED-8D95-6362F02BD617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AB17C-82FF-4D9F-9160-5E8E30E0AD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9F13D-4857-4A67-841F-99E48A17ADAE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68EE0-6DD8-4E77-A18B-264636C62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CD34A-823A-439C-85BA-80FBE4FED84E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31EE0-F067-4C95-B78D-8AC5AF6E5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7ED95-C44E-4FB1-B7F1-534EE52E994E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F726D-7E6B-422B-959E-970AC2B2AC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2BE79-DFA2-450D-969E-1CCB5D6E7681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FF259-1612-470B-9DE2-82B804597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3B198-BACC-4AAE-9D98-60D862229A41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617B7-0120-4E93-AED1-2F347EAF9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040A5-438C-4F9E-B19A-C087527653EE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E05A7-F12E-4936-8FFF-01780D5A57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06CF0-4162-4D88-A524-76A948D36138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9F3E0-CAF4-49F2-ACA6-BAB050DE48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9A460-D9ED-4093-87E3-92CFA211EED9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B26941-8A74-4FC3-A2B2-763EDF45EB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DB723-6B0B-4A8E-B4F6-B425BA726CD9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22E0D-E8CE-481E-BDCA-0FF3210BD5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8" Target="../slideLayouts/slideLayout8.xml" Type="http://schemas.openxmlformats.org/officeDocument/2006/relationships/slideLayout"/><Relationship Id="rId13" Target="../media/image1.jpeg" Type="http://schemas.openxmlformats.org/officeDocument/2006/relationships/image"/><Relationship Id="rId3" Target="../slideLayouts/slideLayout3.xml" Type="http://schemas.openxmlformats.org/officeDocument/2006/relationships/slideLayout"/><Relationship Id="rId7" Target="../slideLayouts/slideLayout7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1" Target="../slideLayouts/slideLayout1.xml" Type="http://schemas.openxmlformats.org/officeDocument/2006/relationships/slideLayout"/><Relationship Id="rId6" Target="../slideLayouts/slideLayout6.xml" Type="http://schemas.openxmlformats.org/officeDocument/2006/relationships/slideLayout"/><Relationship Id="rId11" Target="../slideLayouts/slideLayout11.xml" Type="http://schemas.openxmlformats.org/officeDocument/2006/relationships/slideLayout"/><Relationship Id="rId5" Target="../slideLayouts/slideLayout5.xml" Type="http://schemas.openxmlformats.org/officeDocument/2006/relationships/slideLayout"/><Relationship Id="rId10" Target="../slideLayouts/slideLayout10.xml" Type="http://schemas.openxmlformats.org/officeDocument/2006/relationships/slideLayout"/><Relationship Id="rId4" Target="../slideLayouts/slideLayout4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4D8D72-6AC3-4B64-B934-600F9CAF91C4}" type="datetimeFigureOut">
              <a:rPr lang="en-US"/>
              <a:pPr>
                <a:defRPr/>
              </a:pPr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ADE3BC-1064-4981-AD76-08A08A144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pPr eaLnBrk="1" hangingPunct="1"/>
            <a:r>
              <a:rPr lang="uk-UA" sz="6600" smtClean="0"/>
              <a:t>Тема</a:t>
            </a:r>
            <a:endParaRPr lang="ru-RU" sz="66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1785938"/>
            <a:ext cx="6400800" cy="3929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FF00"/>
                </a:solidFill>
                <a:latin typeface="Cambria" pitchFamily="18" charset="0"/>
              </a:rPr>
              <a:t>ЖИТ</a:t>
            </a:r>
            <a:r>
              <a:rPr lang="uk-UA" sz="4000" dirty="0" smtClean="0">
                <a:solidFill>
                  <a:srgbClr val="FFFF00"/>
                </a:solidFill>
                <a:latin typeface="Cambria" pitchFamily="18" charset="0"/>
              </a:rPr>
              <a:t>ТЄВИЙ  </a:t>
            </a:r>
            <a:r>
              <a:rPr lang="ru-RU" sz="4000" dirty="0" smtClean="0">
                <a:solidFill>
                  <a:srgbClr val="FFFF00"/>
                </a:solidFill>
                <a:latin typeface="Cambria" pitchFamily="18" charset="0"/>
              </a:rPr>
              <a:t>І ТВОРЧ</a:t>
            </a:r>
            <a:r>
              <a:rPr lang="uk-UA" sz="4000" dirty="0" smtClean="0">
                <a:solidFill>
                  <a:srgbClr val="FFFF00"/>
                </a:solidFill>
                <a:latin typeface="Cambria" pitchFamily="18" charset="0"/>
              </a:rPr>
              <a:t>ИЙ ШЛЯХ  </a:t>
            </a:r>
            <a:r>
              <a:rPr lang="ru-RU" sz="4000" dirty="0" smtClean="0">
                <a:solidFill>
                  <a:srgbClr val="FFFF00"/>
                </a:solidFill>
                <a:latin typeface="Cambria" pitchFamily="18" charset="0"/>
              </a:rPr>
              <a:t>ОСТАПА ВИШНІ</a:t>
            </a:r>
            <a:r>
              <a:rPr lang="uk-UA" sz="4000" dirty="0" smtClean="0">
                <a:solidFill>
                  <a:srgbClr val="FFFF00"/>
                </a:solidFill>
                <a:latin typeface="Cambria" pitchFamily="18" charset="0"/>
              </a:rPr>
              <a:t> – одного з найвидатніших українських письменників </a:t>
            </a:r>
            <a:r>
              <a:rPr lang="uk-UA" sz="4000" dirty="0" smtClean="0">
                <a:latin typeface="Cambria" pitchFamily="18" charset="0"/>
              </a:rPr>
              <a:t>- гумористів</a:t>
            </a:r>
            <a:endParaRPr lang="en-US" sz="4000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Содержимое 4" descr="2008_10_25-02_50_17-pi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34" y="214290"/>
            <a:ext cx="8215370" cy="6357982"/>
          </a:xfrm>
        </p:spPr>
      </p:pic>
      <p:pic>
        <p:nvPicPr>
          <p:cNvPr id="16386" name="Заголовок 2"/>
          <p:cNvPicPr>
            <a:picLocks noGrp="1" noChangeArrowheads="1"/>
          </p:cNvPicPr>
          <p:nvPr>
            <p:ph type="title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88013" y="-6350"/>
            <a:ext cx="3462337" cy="512763"/>
          </a:xfrm>
        </p:spPr>
      </p:pic>
    </p:spTree>
  </p:cSld>
  <p:clrMapOvr>
    <a:masterClrMapping/>
  </p:clrMapOvr>
  <p:transition>
    <p:dissolv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bg1"/>
                </a:solidFill>
              </a:rPr>
              <a:t>До 1917 р. </a:t>
            </a:r>
            <a:r>
              <a:rPr lang="ru-RU" sz="4000" dirty="0" err="1" smtClean="0">
                <a:solidFill>
                  <a:schemeClr val="bg1"/>
                </a:solidFill>
              </a:rPr>
              <a:t>працював</a:t>
            </a:r>
            <a:r>
              <a:rPr lang="ru-RU" sz="4000" dirty="0" smtClean="0">
                <a:solidFill>
                  <a:schemeClr val="bg1"/>
                </a:solidFill>
              </a:rPr>
              <a:t> фельдшером у </a:t>
            </a:r>
            <a:r>
              <a:rPr lang="ru-RU" sz="4000" dirty="0" err="1" smtClean="0">
                <a:solidFill>
                  <a:schemeClr val="bg1"/>
                </a:solidFill>
              </a:rPr>
              <a:t>Київській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залізничній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лікарні</a:t>
            </a:r>
            <a:r>
              <a:rPr lang="ru-RU" sz="4000" dirty="0" smtClean="0">
                <a:solidFill>
                  <a:schemeClr val="bg1"/>
                </a:solidFill>
              </a:rPr>
              <a:t>. Там </a:t>
            </a:r>
            <a:r>
              <a:rPr lang="ru-RU" sz="4000" dirty="0" err="1" smtClean="0">
                <a:solidFill>
                  <a:schemeClr val="bg1"/>
                </a:solidFill>
              </a:rPr>
              <a:t>його</a:t>
            </a:r>
            <a:r>
              <a:rPr lang="ru-RU" sz="4000" dirty="0" smtClean="0">
                <a:solidFill>
                  <a:schemeClr val="bg1"/>
                </a:solidFill>
              </a:rPr>
              <a:t> полюбили </a:t>
            </a:r>
            <a:r>
              <a:rPr lang="ru-RU" sz="4000" dirty="0" err="1" smtClean="0">
                <a:solidFill>
                  <a:schemeClr val="bg1"/>
                </a:solidFill>
              </a:rPr>
              <a:t>всі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Від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природи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був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талановитою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</a:rPr>
              <a:t>людиною</a:t>
            </a:r>
            <a:r>
              <a:rPr lang="ru-RU" sz="4000" dirty="0" smtClean="0">
                <a:solidFill>
                  <a:schemeClr val="bg1"/>
                </a:solidFill>
              </a:rPr>
              <a:t>.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ki.ill.in.ua/m/300x225/12860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872875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err="1" smtClean="0">
                <a:solidFill>
                  <a:schemeClr val="bg1"/>
                </a:solidFill>
              </a:rPr>
              <a:t>Офіційно</a:t>
            </a:r>
            <a:r>
              <a:rPr lang="ru-RU" sz="3600" dirty="0" smtClean="0">
                <a:solidFill>
                  <a:schemeClr val="bg1"/>
                </a:solidFill>
              </a:rPr>
              <a:t> Остап Вишня </a:t>
            </a:r>
            <a:r>
              <a:rPr lang="ru-RU" sz="3600" dirty="0" err="1" smtClean="0">
                <a:solidFill>
                  <a:schemeClr val="bg1"/>
                </a:solidFill>
              </a:rPr>
              <a:t>тривалий</a:t>
            </a:r>
            <a:r>
              <a:rPr lang="ru-RU" sz="3600" dirty="0" smtClean="0">
                <a:solidFill>
                  <a:schemeClr val="bg1"/>
                </a:solidFill>
              </a:rPr>
              <a:t> час не </a:t>
            </a:r>
            <a:r>
              <a:rPr lang="ru-RU" sz="3600" dirty="0" err="1" smtClean="0">
                <a:solidFill>
                  <a:schemeClr val="bg1"/>
                </a:solidFill>
              </a:rPr>
              <a:t>був</a:t>
            </a:r>
            <a:r>
              <a:rPr lang="ru-RU" sz="3600" dirty="0" smtClean="0">
                <a:solidFill>
                  <a:schemeClr val="bg1"/>
                </a:solidFill>
              </a:rPr>
              <a:t> членом </a:t>
            </a:r>
            <a:r>
              <a:rPr lang="ru-RU" sz="3600" dirty="0" err="1" smtClean="0">
                <a:solidFill>
                  <a:schemeClr val="bg1"/>
                </a:solidFill>
              </a:rPr>
              <a:t>письменницьких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організацій</a:t>
            </a:r>
            <a:r>
              <a:rPr lang="ru-RU" sz="3600" dirty="0" smtClean="0">
                <a:solidFill>
                  <a:schemeClr val="bg1"/>
                </a:solidFill>
              </a:rPr>
              <a:t>. </a:t>
            </a:r>
            <a:r>
              <a:rPr lang="ru-RU" sz="3600" dirty="0" err="1" smtClean="0">
                <a:solidFill>
                  <a:schemeClr val="bg1"/>
                </a:solidFill>
              </a:rPr>
              <a:t>Лише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наприкінці</a:t>
            </a:r>
            <a:r>
              <a:rPr lang="ru-RU" sz="3600" dirty="0" smtClean="0">
                <a:solidFill>
                  <a:schemeClr val="bg1"/>
                </a:solidFill>
              </a:rPr>
              <a:t> 20-х </a:t>
            </a:r>
            <a:r>
              <a:rPr lang="ru-RU" sz="3600" dirty="0" err="1" smtClean="0">
                <a:solidFill>
                  <a:schemeClr val="bg1"/>
                </a:solidFill>
              </a:rPr>
              <a:t>рр</a:t>
            </a:r>
            <a:r>
              <a:rPr lang="ru-RU" sz="3600" dirty="0" smtClean="0">
                <a:solidFill>
                  <a:schemeClr val="bg1"/>
                </a:solidFill>
              </a:rPr>
              <a:t>., </a:t>
            </a:r>
            <a:r>
              <a:rPr lang="ru-RU" sz="3600" dirty="0" err="1" smtClean="0">
                <a:solidFill>
                  <a:schemeClr val="bg1"/>
                </a:solidFill>
              </a:rPr>
              <a:t>після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ліквідації</a:t>
            </a:r>
            <a:r>
              <a:rPr lang="ru-RU" sz="3600" dirty="0" smtClean="0">
                <a:solidFill>
                  <a:schemeClr val="bg1"/>
                </a:solidFill>
              </a:rPr>
              <a:t> ВАПЛІТЕ, став одним </a:t>
            </a:r>
            <a:r>
              <a:rPr lang="ru-RU" sz="3600" dirty="0" err="1" smtClean="0">
                <a:solidFill>
                  <a:schemeClr val="bg1"/>
                </a:solidFill>
              </a:rPr>
              <a:t>із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організаторів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Пролітфронту</a:t>
            </a:r>
            <a:r>
              <a:rPr lang="ru-RU" sz="3600" dirty="0" smtClean="0">
                <a:solidFill>
                  <a:schemeClr val="bg1"/>
                </a:solidFill>
              </a:rPr>
              <a:t>. На той час </a:t>
            </a:r>
            <a:r>
              <a:rPr lang="ru-RU" sz="3600" dirty="0" err="1" smtClean="0">
                <a:solidFill>
                  <a:schemeClr val="bg1"/>
                </a:solidFill>
              </a:rPr>
              <a:t>приятелював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  <a:r>
              <a:rPr lang="ru-RU" sz="3600" dirty="0" err="1" smtClean="0">
                <a:solidFill>
                  <a:schemeClr val="bg1"/>
                </a:solidFill>
              </a:rPr>
              <a:t>із</a:t>
            </a:r>
            <a:r>
              <a:rPr lang="ru-RU" sz="3600" dirty="0" smtClean="0">
                <a:solidFill>
                  <a:schemeClr val="bg1"/>
                </a:solidFill>
              </a:rPr>
              <a:t> М. </a:t>
            </a:r>
            <a:r>
              <a:rPr lang="ru-RU" sz="3600" dirty="0" err="1" smtClean="0">
                <a:solidFill>
                  <a:schemeClr val="bg1"/>
                </a:solidFill>
              </a:rPr>
              <a:t>Хвильовим</a:t>
            </a:r>
            <a:r>
              <a:rPr lang="ru-RU" sz="3600" dirty="0" smtClean="0">
                <a:solidFill>
                  <a:schemeClr val="bg1"/>
                </a:solidFill>
              </a:rPr>
              <a:t> та М. </a:t>
            </a:r>
            <a:r>
              <a:rPr lang="ru-RU" sz="3600" dirty="0" err="1" smtClean="0">
                <a:solidFill>
                  <a:schemeClr val="bg1"/>
                </a:solidFill>
              </a:rPr>
              <a:t>Кулішем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litopys.net/img/thisday/November/11/Ostap_vishn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95252"/>
            <a:ext cx="7358114" cy="63484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Остап Вишня, </a:t>
            </a:r>
            <a:r>
              <a:rPr lang="ru-RU" dirty="0" err="1" smtClean="0">
                <a:solidFill>
                  <a:srgbClr val="FFFF00"/>
                </a:solidFill>
              </a:rPr>
              <a:t>широковідомий</a:t>
            </a:r>
            <a:r>
              <a:rPr lang="ru-RU" dirty="0" smtClean="0">
                <a:solidFill>
                  <a:srgbClr val="FFFF00"/>
                </a:solidFill>
              </a:rPr>
              <a:t> сатирик </a:t>
            </a:r>
            <a:r>
              <a:rPr lang="ru-RU" dirty="0" err="1" smtClean="0">
                <a:solidFill>
                  <a:srgbClr val="FFFF00"/>
                </a:solidFill>
              </a:rPr>
              <a:t>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гуморист</a:t>
            </a:r>
            <a:r>
              <a:rPr lang="ru-RU" dirty="0" smtClean="0">
                <a:solidFill>
                  <a:srgbClr val="FFFF00"/>
                </a:solidFill>
              </a:rPr>
              <a:t>, член </a:t>
            </a:r>
            <a:r>
              <a:rPr lang="ru-RU" dirty="0" err="1" smtClean="0">
                <a:solidFill>
                  <a:srgbClr val="FFFF00"/>
                </a:solidFill>
              </a:rPr>
              <a:t>Пролітфронту</a:t>
            </a:r>
            <a:r>
              <a:rPr lang="ru-RU" dirty="0" smtClean="0">
                <a:solidFill>
                  <a:srgbClr val="FFFF00"/>
                </a:solidFill>
              </a:rPr>
              <a:t>, друг </a:t>
            </a:r>
            <a:r>
              <a:rPr lang="ru-RU" dirty="0" err="1" smtClean="0">
                <a:solidFill>
                  <a:srgbClr val="FFFF00"/>
                </a:solidFill>
              </a:rPr>
              <a:t>Хвильового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Куліша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потрапив</a:t>
            </a:r>
            <a:r>
              <a:rPr lang="ru-RU" dirty="0" smtClean="0">
                <a:solidFill>
                  <a:srgbClr val="FFFF00"/>
                </a:solidFill>
              </a:rPr>
              <a:t> одним </a:t>
            </a:r>
            <a:r>
              <a:rPr lang="ru-RU" dirty="0" err="1" smtClean="0">
                <a:solidFill>
                  <a:srgbClr val="FFFF00"/>
                </a:solidFill>
              </a:rPr>
              <a:t>із</a:t>
            </a:r>
            <a:r>
              <a:rPr lang="ru-RU" dirty="0" smtClean="0">
                <a:solidFill>
                  <a:srgbClr val="FFFF00"/>
                </a:solidFill>
              </a:rPr>
              <a:t> перших </a:t>
            </a:r>
            <a:r>
              <a:rPr lang="ru-RU" dirty="0" err="1" smtClean="0">
                <a:solidFill>
                  <a:srgbClr val="FFFF00"/>
                </a:solidFill>
              </a:rPr>
              <a:t>під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репресії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. </a:t>
            </a:r>
            <a:r>
              <a:rPr lang="ru-RU" dirty="0" err="1" smtClean="0">
                <a:solidFill>
                  <a:srgbClr val="FFFF00"/>
                </a:solidFill>
              </a:rPr>
              <a:t>Його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арештували</a:t>
            </a:r>
            <a:r>
              <a:rPr lang="ru-RU" dirty="0" smtClean="0">
                <a:solidFill>
                  <a:srgbClr val="FFFF00"/>
                </a:solidFill>
              </a:rPr>
              <a:t> 26 </a:t>
            </a:r>
            <a:r>
              <a:rPr lang="ru-RU" dirty="0" err="1" smtClean="0">
                <a:solidFill>
                  <a:srgbClr val="FFFF00"/>
                </a:solidFill>
              </a:rPr>
              <a:t>грудня</a:t>
            </a:r>
            <a:r>
              <a:rPr lang="ru-RU" dirty="0" smtClean="0">
                <a:solidFill>
                  <a:srgbClr val="FFFF00"/>
                </a:solidFill>
              </a:rPr>
              <a:t> 1933 р., </a:t>
            </a:r>
            <a:r>
              <a:rPr lang="ru-RU" dirty="0" err="1" smtClean="0">
                <a:solidFill>
                  <a:srgbClr val="FFFF00"/>
                </a:solidFill>
              </a:rPr>
              <a:t>звинувативши</a:t>
            </a:r>
            <a:r>
              <a:rPr lang="ru-RU" dirty="0" smtClean="0">
                <a:solidFill>
                  <a:srgbClr val="FFFF00"/>
                </a:solidFill>
              </a:rPr>
              <a:t> в </a:t>
            </a:r>
            <a:r>
              <a:rPr lang="ru-RU" dirty="0" err="1" smtClean="0">
                <a:solidFill>
                  <a:srgbClr val="FFFF00"/>
                </a:solidFill>
              </a:rPr>
              <a:t>контрреволюційній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діяльності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тероризмі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92D050"/>
                </a:solidFill>
              </a:rPr>
              <a:t>Під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слідством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перебував</a:t>
            </a:r>
            <a:r>
              <a:rPr lang="ru-RU" dirty="0" smtClean="0">
                <a:solidFill>
                  <a:srgbClr val="92D050"/>
                </a:solidFill>
              </a:rPr>
              <a:t> до 4 </a:t>
            </a:r>
            <a:r>
              <a:rPr lang="ru-RU" dirty="0" err="1" smtClean="0">
                <a:solidFill>
                  <a:srgbClr val="92D050"/>
                </a:solidFill>
              </a:rPr>
              <a:t>квітня</a:t>
            </a:r>
            <a:r>
              <a:rPr lang="ru-RU" dirty="0" smtClean="0">
                <a:solidFill>
                  <a:srgbClr val="92D050"/>
                </a:solidFill>
              </a:rPr>
              <a:t> 1934 р., </a:t>
            </a:r>
            <a:r>
              <a:rPr lang="ru-RU" dirty="0" err="1" smtClean="0">
                <a:solidFill>
                  <a:srgbClr val="92D050"/>
                </a:solidFill>
              </a:rPr>
              <a:t>зазнав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численних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тортур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і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допитів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нарешті</a:t>
            </a:r>
            <a:r>
              <a:rPr lang="ru-RU" dirty="0" smtClean="0">
                <a:solidFill>
                  <a:srgbClr val="92D050"/>
                </a:solidFill>
              </a:rPr>
              <a:t> не </a:t>
            </a:r>
            <a:r>
              <a:rPr lang="ru-RU" dirty="0" err="1" smtClean="0">
                <a:solidFill>
                  <a:srgbClr val="92D050"/>
                </a:solidFill>
              </a:rPr>
              <a:t>витримав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і</a:t>
            </a:r>
            <a:r>
              <a:rPr lang="ru-RU" dirty="0" smtClean="0">
                <a:solidFill>
                  <a:srgbClr val="92D050"/>
                </a:solidFill>
              </a:rPr>
              <a:t> «</a:t>
            </a:r>
            <a:r>
              <a:rPr lang="ru-RU" dirty="0" err="1" smtClean="0">
                <a:solidFill>
                  <a:srgbClr val="92D050"/>
                </a:solidFill>
              </a:rPr>
              <a:t>зізнався</a:t>
            </a:r>
            <a:r>
              <a:rPr lang="ru-RU" dirty="0" smtClean="0">
                <a:solidFill>
                  <a:srgbClr val="92D050"/>
                </a:solidFill>
              </a:rPr>
              <a:t>» в </a:t>
            </a:r>
            <a:r>
              <a:rPr lang="ru-RU" dirty="0" err="1" smtClean="0">
                <a:solidFill>
                  <a:srgbClr val="92D050"/>
                </a:solidFill>
              </a:rPr>
              <a:t>усьому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чого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домагалися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від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нього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слідчі</a:t>
            </a:r>
            <a:r>
              <a:rPr lang="ru-RU" dirty="0" smtClean="0">
                <a:solidFill>
                  <a:srgbClr val="92D050"/>
                </a:solidFill>
              </a:rPr>
              <a:t>. </a:t>
            </a:r>
            <a:r>
              <a:rPr lang="ru-RU" dirty="0" err="1" smtClean="0">
                <a:solidFill>
                  <a:srgbClr val="92D050"/>
                </a:solidFill>
              </a:rPr>
              <a:t>Його</a:t>
            </a:r>
            <a:r>
              <a:rPr lang="ru-RU" dirty="0" smtClean="0">
                <a:solidFill>
                  <a:srgbClr val="92D050"/>
                </a:solidFill>
              </a:rPr>
              <a:t> засудили до </a:t>
            </a:r>
            <a:r>
              <a:rPr lang="ru-RU" dirty="0" err="1" smtClean="0">
                <a:solidFill>
                  <a:srgbClr val="92D050"/>
                </a:solidFill>
              </a:rPr>
              <a:t>розстрілу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одначе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вирок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замінили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десятирічним</a:t>
            </a:r>
            <a:r>
              <a:rPr lang="ru-RU" dirty="0" smtClean="0">
                <a:solidFill>
                  <a:srgbClr val="92D050"/>
                </a:solidFill>
              </a:rPr>
              <a:t> </a:t>
            </a:r>
            <a:r>
              <a:rPr lang="ru-RU" dirty="0" err="1" smtClean="0">
                <a:solidFill>
                  <a:srgbClr val="92D050"/>
                </a:solidFill>
              </a:rPr>
              <a:t>ув'язненням</a:t>
            </a:r>
            <a:r>
              <a:rPr lang="ru-RU" dirty="0" smtClean="0">
                <a:solidFill>
                  <a:srgbClr val="92D050"/>
                </a:solidFill>
              </a:rPr>
              <a:t> у </a:t>
            </a:r>
            <a:r>
              <a:rPr lang="ru-RU" dirty="0" err="1" smtClean="0">
                <a:solidFill>
                  <a:srgbClr val="92D050"/>
                </a:solidFill>
              </a:rPr>
              <a:t>північних</a:t>
            </a:r>
            <a:r>
              <a:rPr lang="ru-RU" dirty="0" smtClean="0">
                <a:solidFill>
                  <a:srgbClr val="92D050"/>
                </a:solidFill>
              </a:rPr>
              <a:t> таборах.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topgorod.com/images/news-sumy/arts/art-ostap-vish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7610028" cy="5073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Дружина Варвара </a:t>
            </a:r>
            <a:r>
              <a:rPr lang="ru-RU" dirty="0" err="1" smtClean="0">
                <a:solidFill>
                  <a:srgbClr val="00B0F0"/>
                </a:solidFill>
              </a:rPr>
              <a:t>Олексіївна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sz="4000" dirty="0" smtClean="0">
                <a:solidFill>
                  <a:srgbClr val="00B050"/>
                </a:solidFill>
              </a:rPr>
              <a:t>До </a:t>
            </a:r>
            <a:r>
              <a:rPr lang="ru-RU" sz="4000" dirty="0" err="1" smtClean="0">
                <a:solidFill>
                  <a:srgbClr val="00B050"/>
                </a:solidFill>
              </a:rPr>
              <a:t>арешту</a:t>
            </a:r>
            <a:r>
              <a:rPr lang="ru-RU" sz="4000" dirty="0" smtClean="0">
                <a:solidFill>
                  <a:srgbClr val="00B050"/>
                </a:solidFill>
              </a:rPr>
              <a:t> вона </a:t>
            </a:r>
            <a:r>
              <a:rPr lang="ru-RU" sz="4000" dirty="0" err="1" smtClean="0">
                <a:solidFill>
                  <a:srgbClr val="00B050"/>
                </a:solidFill>
              </a:rPr>
              <a:t>була</a:t>
            </a:r>
            <a:r>
              <a:rPr lang="ru-RU" sz="4000" dirty="0" smtClean="0">
                <a:solidFill>
                  <a:srgbClr val="00B050"/>
                </a:solidFill>
              </a:rPr>
              <a:t> актрисою. Разом </a:t>
            </a:r>
            <a:r>
              <a:rPr lang="ru-RU" sz="4000" dirty="0" err="1" smtClean="0">
                <a:solidFill>
                  <a:srgbClr val="00B050"/>
                </a:solidFill>
              </a:rPr>
              <a:t>із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сином</a:t>
            </a:r>
            <a:r>
              <a:rPr lang="ru-RU" sz="4000" dirty="0" smtClean="0">
                <a:solidFill>
                  <a:srgbClr val="00B050"/>
                </a:solidFill>
              </a:rPr>
              <a:t> Остапа </a:t>
            </a:r>
            <a:r>
              <a:rPr lang="ru-RU" sz="4000" dirty="0" err="1" smtClean="0">
                <a:solidFill>
                  <a:srgbClr val="00B050"/>
                </a:solidFill>
              </a:rPr>
              <a:t>Вишні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від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першої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дружини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В'ячеком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і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власною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донькою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Марією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її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вислали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з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України</a:t>
            </a:r>
            <a:r>
              <a:rPr lang="ru-RU" sz="4000" dirty="0" smtClean="0">
                <a:solidFill>
                  <a:srgbClr val="00B050"/>
                </a:solidFill>
              </a:rPr>
              <a:t>. </a:t>
            </a:r>
          </a:p>
          <a:p>
            <a:r>
              <a:rPr lang="ru-RU" sz="4000" dirty="0" err="1" smtClean="0">
                <a:solidFill>
                  <a:srgbClr val="00B050"/>
                </a:solidFill>
              </a:rPr>
              <a:t>Велике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значення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мали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її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теплі</a:t>
            </a:r>
            <a:r>
              <a:rPr lang="ru-RU" sz="4000" dirty="0" smtClean="0">
                <a:solidFill>
                  <a:srgbClr val="00B050"/>
                </a:solidFill>
              </a:rPr>
              <a:t>, </a:t>
            </a:r>
            <a:r>
              <a:rPr lang="ru-RU" sz="4000" dirty="0" err="1" smtClean="0">
                <a:solidFill>
                  <a:srgbClr val="00B050"/>
                </a:solidFill>
              </a:rPr>
              <a:t>щирі</a:t>
            </a:r>
            <a:r>
              <a:rPr lang="ru-RU" sz="4000" dirty="0" smtClean="0">
                <a:solidFill>
                  <a:srgbClr val="00B050"/>
                </a:solidFill>
              </a:rPr>
              <a:t> </a:t>
            </a:r>
            <a:r>
              <a:rPr lang="ru-RU" sz="4000" dirty="0" err="1" smtClean="0">
                <a:solidFill>
                  <a:srgbClr val="00B050"/>
                </a:solidFill>
              </a:rPr>
              <a:t>листи</a:t>
            </a:r>
            <a:r>
              <a:rPr lang="ru-RU" sz="4000" dirty="0" smtClean="0">
                <a:solidFill>
                  <a:srgbClr val="00B05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айл:Маслюченко Варвара Олексіїв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620688"/>
            <a:ext cx="7212376" cy="57699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pPr eaLnBrk="1" hangingPunct="1"/>
            <a:r>
              <a:rPr lang="uk-UA" sz="6600" smtClean="0"/>
              <a:t>Знати:</a:t>
            </a:r>
            <a:endParaRPr lang="ru-RU" sz="6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1785938"/>
            <a:ext cx="6400800" cy="4786312"/>
          </a:xfrm>
        </p:spPr>
        <p:txBody>
          <a:bodyPr/>
          <a:lstStyle/>
          <a:p>
            <a:pPr eaLnBrk="1" hangingPunct="1">
              <a:defRPr/>
            </a:pPr>
            <a:r>
              <a:rPr lang="uk-UA" dirty="0" smtClean="0">
                <a:solidFill>
                  <a:srgbClr val="FFFF00"/>
                </a:solidFill>
              </a:rPr>
              <a:t>основні етапи біографії Остапа Вишні; історичні умови </a:t>
            </a:r>
            <a:r>
              <a:rPr lang="ru-RU" dirty="0" smtClean="0">
                <a:solidFill>
                  <a:srgbClr val="FFFF00"/>
                </a:solidFill>
              </a:rPr>
              <a:t>та </a:t>
            </a:r>
            <a:r>
              <a:rPr lang="ru-RU" dirty="0" err="1" smtClean="0">
                <a:solidFill>
                  <a:srgbClr val="FFFF00"/>
                </a:solidFill>
              </a:rPr>
              <a:t>чинники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які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мали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визначальний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вплив</a:t>
            </a:r>
            <a:r>
              <a:rPr lang="ru-RU" dirty="0" smtClean="0">
                <a:solidFill>
                  <a:srgbClr val="FFFF00"/>
                </a:solidFill>
              </a:rPr>
              <a:t> на </a:t>
            </a:r>
            <a:r>
              <a:rPr lang="ru-RU" dirty="0" err="1" smtClean="0">
                <a:solidFill>
                  <a:srgbClr val="FFFF00"/>
                </a:solidFill>
              </a:rPr>
              <a:t>творчість</a:t>
            </a:r>
            <a:r>
              <a:rPr lang="ru-RU" dirty="0" smtClean="0">
                <a:solidFill>
                  <a:srgbClr val="FFFF00"/>
                </a:solidFill>
              </a:rPr>
              <a:t> та </a:t>
            </a:r>
            <a:r>
              <a:rPr lang="ru-RU" dirty="0" err="1" smtClean="0">
                <a:solidFill>
                  <a:srgbClr val="FFFF00"/>
                </a:solidFill>
              </a:rPr>
              <a:t>світогляд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письменника</a:t>
            </a:r>
            <a:r>
              <a:rPr lang="ru-RU" dirty="0" smtClean="0">
                <a:solidFill>
                  <a:srgbClr val="FFFF00"/>
                </a:solidFill>
              </a:rPr>
              <a:t>; </a:t>
            </a:r>
            <a:r>
              <a:rPr lang="ru-RU" dirty="0" err="1" smtClean="0">
                <a:solidFill>
                  <a:srgbClr val="FFFF00"/>
                </a:solidFill>
              </a:rPr>
              <a:t>конкретно-історичне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загальнолюдське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значення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його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творчості</a:t>
            </a:r>
            <a:r>
              <a:rPr lang="ru-RU" dirty="0" smtClean="0">
                <a:solidFill>
                  <a:srgbClr val="FFFF00"/>
                </a:solidFill>
              </a:rPr>
              <a:t>; знати про </a:t>
            </a:r>
            <a:r>
              <a:rPr lang="ru-RU" dirty="0" err="1" smtClean="0">
                <a:solidFill>
                  <a:srgbClr val="FFFF00"/>
                </a:solidFill>
              </a:rPr>
              <a:t>гумористичну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сатирично-викривальну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традицію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української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літератури</a:t>
            </a:r>
            <a:r>
              <a:rPr lang="ru-RU" dirty="0" smtClean="0"/>
              <a:t>.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2285992"/>
            <a:ext cx="7715304" cy="3840171"/>
          </a:xfrm>
        </p:spPr>
        <p:txBody>
          <a:bodyPr/>
          <a:lstStyle/>
          <a:p>
            <a:r>
              <a:rPr lang="uk-UA" dirty="0" smtClean="0"/>
              <a:t>Любов</a:t>
            </a:r>
            <a:r>
              <a:rPr lang="uk-UA" b="1" dirty="0" smtClean="0"/>
              <a:t> Остапа Вишні</a:t>
            </a:r>
            <a:r>
              <a:rPr lang="uk-UA" dirty="0" smtClean="0"/>
              <a:t> до всього живого, до світу природи є незаперечною ознакою його натури. Тож рибалити і полювати він ходив скоріше для того, щоб назбирати побільше смішних історій, щоб побути в колі друзів.</a:t>
            </a:r>
            <a:endParaRPr lang="ru-RU" dirty="0"/>
          </a:p>
        </p:txBody>
      </p:sp>
      <p:pic>
        <p:nvPicPr>
          <p:cNvPr id="4" name="Содержимое 17" descr="9577682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214290"/>
            <a:ext cx="1643063" cy="211931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i="1" dirty="0" smtClean="0">
                <a:solidFill>
                  <a:srgbClr val="002060"/>
                </a:solidFill>
              </a:rPr>
              <a:t>Остап Вишня и Максим Рильський на охоті.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6" descr="a1e8afd-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32000" y="1964531"/>
            <a:ext cx="5080000" cy="3797300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У 1955 р. </a:t>
            </a:r>
            <a:r>
              <a:rPr lang="ru-RU" sz="4400" dirty="0" err="1" smtClean="0">
                <a:solidFill>
                  <a:schemeClr val="bg1"/>
                </a:solidFill>
              </a:rPr>
              <a:t>був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реабілітований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судовими</a:t>
            </a:r>
            <a:r>
              <a:rPr lang="ru-RU" sz="4400" dirty="0" smtClean="0">
                <a:solidFill>
                  <a:schemeClr val="bg1"/>
                </a:solidFill>
              </a:rPr>
              <a:t> органами. </a:t>
            </a:r>
            <a:r>
              <a:rPr lang="ru-RU" sz="4400" dirty="0" err="1" smtClean="0">
                <a:solidFill>
                  <a:schemeClr val="bg1"/>
                </a:solidFill>
              </a:rPr>
              <a:t>Невдовзі</a:t>
            </a:r>
            <a:r>
              <a:rPr lang="ru-RU" sz="4400" dirty="0" smtClean="0">
                <a:solidFill>
                  <a:schemeClr val="bg1"/>
                </a:solidFill>
              </a:rPr>
              <a:t>, 28 </a:t>
            </a:r>
            <a:r>
              <a:rPr lang="ru-RU" sz="4400" dirty="0" err="1" smtClean="0">
                <a:solidFill>
                  <a:schemeClr val="bg1"/>
                </a:solidFill>
              </a:rPr>
              <a:t>вересня</a:t>
            </a:r>
            <a:r>
              <a:rPr lang="ru-RU" sz="4400" dirty="0" smtClean="0">
                <a:solidFill>
                  <a:schemeClr val="bg1"/>
                </a:solidFill>
              </a:rPr>
              <a:t> 1956 р., — смерть, </a:t>
            </a:r>
            <a:r>
              <a:rPr lang="ru-RU" sz="4400" dirty="0" err="1" smtClean="0">
                <a:solidFill>
                  <a:schemeClr val="bg1"/>
                </a:solidFill>
              </a:rPr>
              <a:t>що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постійно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чатувала</a:t>
            </a:r>
            <a:r>
              <a:rPr lang="ru-RU" sz="4400" dirty="0" smtClean="0">
                <a:solidFill>
                  <a:schemeClr val="bg1"/>
                </a:solidFill>
              </a:rPr>
              <a:t> на </a:t>
            </a:r>
            <a:r>
              <a:rPr lang="ru-RU" sz="4400" dirty="0" err="1" smtClean="0">
                <a:solidFill>
                  <a:schemeClr val="bg1"/>
                </a:solidFill>
              </a:rPr>
              <a:t>нього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на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півночі</a:t>
            </a:r>
            <a:r>
              <a:rPr lang="ru-RU" sz="4400" dirty="0" smtClean="0">
                <a:solidFill>
                  <a:schemeClr val="bg1"/>
                </a:solidFill>
              </a:rPr>
              <a:t>, </a:t>
            </a:r>
            <a:r>
              <a:rPr lang="ru-RU" sz="4400" dirty="0" err="1" smtClean="0">
                <a:solidFill>
                  <a:schemeClr val="bg1"/>
                </a:solidFill>
              </a:rPr>
              <a:t>наздогнала</a:t>
            </a:r>
            <a:r>
              <a:rPr lang="ru-RU" sz="4400" dirty="0" smtClean="0">
                <a:solidFill>
                  <a:schemeClr val="bg1"/>
                </a:solidFill>
              </a:rPr>
              <a:t>.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Вшанування </a:t>
            </a:r>
            <a:r>
              <a:rPr lang="uk-UA" dirty="0" err="1" smtClean="0"/>
              <a:t>пам</a:t>
            </a:r>
            <a:r>
              <a:rPr lang="en-US" smtClean="0"/>
              <a:t>’</a:t>
            </a:r>
            <a:r>
              <a:rPr lang="uk-UA" smtClean="0"/>
              <a:t>яті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ishny_Osta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785925"/>
            <a:ext cx="5643562" cy="4143405"/>
          </a:xfrm>
          <a:prstGeom prst="rect">
            <a:avLst/>
          </a:prstGeom>
          <a:solidFill>
            <a:srgbClr val="CC6600">
              <a:alpha val="14902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Тести</a:t>
            </a:r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1. Справжнє ім’я та прізвище Остапа Вишні: </a:t>
            </a:r>
            <a:endParaRPr lang="ru-RU" smtClean="0"/>
          </a:p>
          <a:p>
            <a:pPr eaLnBrk="1" hangingPunct="1"/>
            <a:r>
              <a:rPr lang="uk-UA" smtClean="0"/>
              <a:t>А) Павло Гробовський </a:t>
            </a:r>
            <a:endParaRPr lang="ru-RU" smtClean="0"/>
          </a:p>
          <a:p>
            <a:pPr eaLnBrk="1" hangingPunct="1"/>
            <a:r>
              <a:rPr lang="uk-UA" smtClean="0"/>
              <a:t>Б) Олег Ольжич </a:t>
            </a:r>
            <a:endParaRPr lang="ru-RU" smtClean="0"/>
          </a:p>
          <a:p>
            <a:pPr eaLnBrk="1" hangingPunct="1"/>
            <a:r>
              <a:rPr lang="uk-UA" smtClean="0"/>
              <a:t>В) Павло Губенко 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2. Остап Вишня народився: </a:t>
            </a:r>
            <a:endParaRPr lang="ru-RU" smtClean="0"/>
          </a:p>
          <a:p>
            <a:pPr eaLnBrk="1" hangingPunct="1"/>
            <a:r>
              <a:rPr lang="uk-UA" smtClean="0"/>
              <a:t>А) в с. Чаплинка на Херсонщині </a:t>
            </a:r>
            <a:endParaRPr lang="ru-RU" smtClean="0"/>
          </a:p>
          <a:p>
            <a:pPr eaLnBrk="1" hangingPunct="1"/>
            <a:r>
              <a:rPr lang="uk-UA" smtClean="0"/>
              <a:t>Б) в м. Носівка на Чернігівщині </a:t>
            </a:r>
            <a:endParaRPr lang="ru-RU" smtClean="0"/>
          </a:p>
          <a:p>
            <a:pPr eaLnBrk="1" hangingPunct="1"/>
            <a:r>
              <a:rPr lang="uk-UA" smtClean="0"/>
              <a:t>В) на Полтавщині в хуторі Чечва 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3. Початкову освіту здобув у: </a:t>
            </a:r>
            <a:endParaRPr lang="ru-RU" smtClean="0"/>
          </a:p>
          <a:p>
            <a:pPr eaLnBrk="1" hangingPunct="1"/>
            <a:r>
              <a:rPr lang="uk-UA" smtClean="0"/>
              <a:t>А)сільській школі </a:t>
            </a:r>
            <a:endParaRPr lang="ru-RU" smtClean="0"/>
          </a:p>
          <a:p>
            <a:pPr eaLnBrk="1" hangingPunct="1"/>
            <a:r>
              <a:rPr lang="uk-UA" smtClean="0"/>
              <a:t>Б)в Полтаві </a:t>
            </a:r>
            <a:endParaRPr lang="ru-RU" smtClean="0"/>
          </a:p>
          <a:p>
            <a:pPr eaLnBrk="1" hangingPunct="1"/>
            <a:r>
              <a:rPr lang="uk-UA" smtClean="0"/>
              <a:t>В)в м. Грунь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4. В якому році підліток був зарахований на казенне навчання до Києва: </a:t>
            </a:r>
            <a:endParaRPr lang="ru-RU" smtClean="0"/>
          </a:p>
          <a:p>
            <a:pPr eaLnBrk="1" hangingPunct="1"/>
            <a:r>
              <a:rPr lang="uk-UA" smtClean="0"/>
              <a:t>А)1901 </a:t>
            </a:r>
            <a:endParaRPr lang="ru-RU" smtClean="0"/>
          </a:p>
          <a:p>
            <a:pPr eaLnBrk="1" hangingPunct="1"/>
            <a:r>
              <a:rPr lang="uk-UA" smtClean="0"/>
              <a:t>Б) 1903 </a:t>
            </a:r>
            <a:endParaRPr lang="ru-RU" smtClean="0"/>
          </a:p>
          <a:p>
            <a:pPr eaLnBrk="1" hangingPunct="1"/>
            <a:r>
              <a:rPr lang="uk-UA" smtClean="0"/>
              <a:t>В) 1905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5. Яку професію він тут здобув? </a:t>
            </a:r>
            <a:endParaRPr lang="ru-RU" smtClean="0"/>
          </a:p>
          <a:p>
            <a:pPr eaLnBrk="1" hangingPunct="1"/>
            <a:r>
              <a:rPr lang="uk-UA" smtClean="0"/>
              <a:t>А) юриста </a:t>
            </a:r>
            <a:endParaRPr lang="ru-RU" smtClean="0"/>
          </a:p>
          <a:p>
            <a:pPr eaLnBrk="1" hangingPunct="1"/>
            <a:r>
              <a:rPr lang="uk-UA" smtClean="0"/>
              <a:t>Б) бухгалтера </a:t>
            </a:r>
            <a:endParaRPr lang="ru-RU" smtClean="0"/>
          </a:p>
          <a:p>
            <a:pPr eaLnBrk="1" hangingPunct="1"/>
            <a:r>
              <a:rPr lang="uk-UA" smtClean="0"/>
              <a:t>В) хірурга </a:t>
            </a:r>
            <a:endParaRPr lang="ru-RU" smtClean="0"/>
          </a:p>
          <a:p>
            <a:pPr eaLnBrk="1" hangingPunct="1"/>
            <a:r>
              <a:rPr lang="uk-UA" smtClean="0"/>
              <a:t>Г) фельдшера  </a:t>
            </a:r>
            <a:endParaRPr lang="ru-RU" smtClean="0"/>
          </a:p>
          <a:p>
            <a:pPr eaLnBrk="1" hangingPunct="1"/>
            <a:r>
              <a:rPr lang="uk-UA" smtClean="0"/>
              <a:t>Д) вчителя 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6. Що стало на перешкоді до закінчення Київського університету? </a:t>
            </a:r>
            <a:endParaRPr lang="ru-RU" smtClean="0"/>
          </a:p>
          <a:p>
            <a:pPr eaLnBrk="1" hangingPunct="1"/>
            <a:r>
              <a:rPr lang="uk-UA" smtClean="0"/>
              <a:t>А)відданість літературі   </a:t>
            </a:r>
            <a:endParaRPr lang="ru-RU" smtClean="0"/>
          </a:p>
          <a:p>
            <a:pPr eaLnBrk="1" hangingPunct="1"/>
            <a:r>
              <a:rPr lang="uk-UA" smtClean="0"/>
              <a:t>Б)смерть батька </a:t>
            </a:r>
            <a:endParaRPr lang="ru-RU" smtClean="0"/>
          </a:p>
          <a:p>
            <a:pPr eaLnBrk="1" hangingPunct="1"/>
            <a:r>
              <a:rPr lang="uk-UA" smtClean="0"/>
              <a:t>В)нестача коштів</a:t>
            </a:r>
            <a:br>
              <a:rPr lang="uk-UA" smtClean="0"/>
            </a:br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pPr eaLnBrk="1" hangingPunct="1"/>
            <a:r>
              <a:rPr lang="uk-UA" sz="6600" smtClean="0"/>
              <a:t>Вміти:</a:t>
            </a:r>
            <a:endParaRPr lang="ru-RU" sz="660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1785938"/>
            <a:ext cx="8286750" cy="471487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err="1" smtClean="0">
                <a:solidFill>
                  <a:srgbClr val="FFFF00"/>
                </a:solidFill>
              </a:rPr>
              <a:t>аналізувати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етапи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життєвого</a:t>
            </a:r>
            <a:r>
              <a:rPr lang="ru-RU" dirty="0" smtClean="0">
                <a:solidFill>
                  <a:srgbClr val="FFFF00"/>
                </a:solidFill>
              </a:rPr>
              <a:t> та </a:t>
            </a:r>
            <a:r>
              <a:rPr lang="ru-RU" dirty="0" err="1" smtClean="0">
                <a:solidFill>
                  <a:srgbClr val="FFFF00"/>
                </a:solidFill>
              </a:rPr>
              <a:t>творчого</a:t>
            </a:r>
            <a:r>
              <a:rPr lang="ru-RU" dirty="0" smtClean="0">
                <a:solidFill>
                  <a:srgbClr val="FFFF00"/>
                </a:solidFill>
              </a:rPr>
              <a:t> шляху </a:t>
            </a:r>
            <a:r>
              <a:rPr lang="ru-RU" dirty="0" err="1" smtClean="0">
                <a:solidFill>
                  <a:srgbClr val="FFFF00"/>
                </a:solidFill>
              </a:rPr>
              <a:t>письменника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аналізувати</a:t>
            </a:r>
            <a:r>
              <a:rPr lang="uk-UA" dirty="0" smtClean="0">
                <a:solidFill>
                  <a:srgbClr val="FFFF00"/>
                </a:solidFill>
              </a:rPr>
              <a:t> щоденник;</a:t>
            </a:r>
          </a:p>
          <a:p>
            <a:pPr eaLnBrk="1" hangingPunct="1">
              <a:defRPr/>
            </a:pPr>
            <a:r>
              <a:rPr lang="ru-RU" dirty="0" err="1" smtClean="0">
                <a:solidFill>
                  <a:srgbClr val="FFFF00"/>
                </a:solidFill>
              </a:rPr>
              <a:t>виявляти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здатність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аргументувати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свої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твердження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власну</a:t>
            </a:r>
            <a:r>
              <a:rPr lang="ru-RU" dirty="0" smtClean="0">
                <a:solidFill>
                  <a:srgbClr val="FFFF00"/>
                </a:solidFill>
              </a:rPr>
              <a:t> думку;</a:t>
            </a:r>
          </a:p>
          <a:p>
            <a:pPr eaLnBrk="1" hangingPunct="1">
              <a:defRPr/>
            </a:pPr>
            <a:r>
              <a:rPr lang="ru-RU" dirty="0" err="1" smtClean="0">
                <a:solidFill>
                  <a:srgbClr val="FFFF00"/>
                </a:solidFill>
              </a:rPr>
              <a:t>користуватися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підручником</a:t>
            </a:r>
            <a:r>
              <a:rPr lang="ru-RU" dirty="0" smtClean="0">
                <a:solidFill>
                  <a:srgbClr val="FFFF00"/>
                </a:solidFill>
              </a:rPr>
              <a:t>, </a:t>
            </a:r>
            <a:r>
              <a:rPr lang="ru-RU" dirty="0" err="1" smtClean="0">
                <a:solidFill>
                  <a:srgbClr val="FFFF00"/>
                </a:solidFill>
              </a:rPr>
              <a:t>довідниковими</a:t>
            </a:r>
            <a:r>
              <a:rPr lang="ru-RU" dirty="0" smtClean="0">
                <a:solidFill>
                  <a:srgbClr val="FFFF00"/>
                </a:solidFill>
              </a:rPr>
              <a:t> та </a:t>
            </a:r>
            <a:r>
              <a:rPr lang="ru-RU" dirty="0" err="1" smtClean="0">
                <a:solidFill>
                  <a:srgbClr val="FFFF00"/>
                </a:solidFill>
              </a:rPr>
              <a:t>додатковими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джерелами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Самоперевірка</a:t>
            </a:r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1-  В</a:t>
            </a:r>
          </a:p>
          <a:p>
            <a:pPr eaLnBrk="1" hangingPunct="1"/>
            <a:r>
              <a:rPr lang="uk-UA" smtClean="0"/>
              <a:t>2-  В</a:t>
            </a:r>
          </a:p>
          <a:p>
            <a:pPr eaLnBrk="1" hangingPunct="1"/>
            <a:r>
              <a:rPr lang="uk-UA" smtClean="0"/>
              <a:t>3- А</a:t>
            </a:r>
          </a:p>
          <a:p>
            <a:pPr eaLnBrk="1" hangingPunct="1"/>
            <a:r>
              <a:rPr lang="uk-UA" smtClean="0"/>
              <a:t>4- Б</a:t>
            </a:r>
          </a:p>
          <a:p>
            <a:pPr eaLnBrk="1" hangingPunct="1"/>
            <a:r>
              <a:rPr lang="uk-UA" smtClean="0"/>
              <a:t>5-  Г</a:t>
            </a:r>
          </a:p>
          <a:p>
            <a:pPr eaLnBrk="1" hangingPunct="1"/>
            <a:r>
              <a:rPr lang="uk-UA" smtClean="0"/>
              <a:t>6- А</a:t>
            </a:r>
            <a:endParaRPr lang="ru-RU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/>
          <a:lstStyle/>
          <a:p>
            <a:r>
              <a:rPr lang="uk-UA" sz="5400" dirty="0" smtClean="0">
                <a:solidFill>
                  <a:srgbClr val="FF0000"/>
                </a:solidFill>
              </a:rPr>
              <a:t>Творчість Остапа Вишні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0"/>
            <a:ext cx="4943475" cy="2349500"/>
          </a:xfrm>
        </p:spPr>
        <p:txBody>
          <a:bodyPr/>
          <a:lstStyle/>
          <a:p>
            <a:pPr>
              <a:defRPr/>
            </a:pPr>
            <a:r>
              <a:rPr lang="uk-UA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Остап Вишня – чародій сміху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Вишня Остап. Фото. Портр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325" y="914400"/>
            <a:ext cx="38766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250825" y="2492375"/>
            <a:ext cx="4897438" cy="489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uk-UA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Остап Вишня, хто він для нас? Країна веселої мудрості.</a:t>
            </a:r>
            <a:br>
              <a:rPr lang="uk-UA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Слава України, її невмируща краса.</a:t>
            </a:r>
            <a:r>
              <a:rPr lang="uk-UA" sz="32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32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Олесь Гончар</a:t>
            </a:r>
          </a:p>
          <a:p>
            <a:pPr>
              <a:defRPr/>
            </a:pPr>
            <a:endParaRPr lang="uk-UA" sz="2000" dirty="0"/>
          </a:p>
          <a:p>
            <a:pPr>
              <a:defRPr/>
            </a:pPr>
            <a:endParaRPr lang="uk-UA" sz="2000" dirty="0"/>
          </a:p>
          <a:p>
            <a:pPr>
              <a:defRPr/>
            </a:pPr>
            <a:endParaRPr lang="uk-UA" sz="2000" dirty="0"/>
          </a:p>
          <a:p>
            <a:pPr>
              <a:defRPr/>
            </a:pPr>
            <a:endParaRPr lang="uk-UA" sz="2000" dirty="0"/>
          </a:p>
          <a:p>
            <a:pPr>
              <a:defRPr/>
            </a:pPr>
            <a:endParaRPr lang="uk-UA" sz="2000" dirty="0"/>
          </a:p>
          <a:p>
            <a:pPr>
              <a:defRPr/>
            </a:pP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56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Важливо!</a:t>
            </a:r>
            <a:b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uk-UA" sz="2400" dirty="0" smtClean="0">
                <a:solidFill>
                  <a:schemeClr val="bg2">
                    <a:lumMod val="10000"/>
                  </a:schemeClr>
                </a:solidFill>
              </a:rPr>
              <a:t>Крім власного жанру усмішки й фейлетону, Вишня започаткував власний тип гумористичного нарису, оповідання й навіть новели</a:t>
            </a:r>
            <a:endParaRPr lang="ru-RU" sz="24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0" y="1785938"/>
            <a:ext cx="6400800" cy="45958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err="1">
                <a:solidFill>
                  <a:srgbClr val="FFFF00"/>
                </a:solidFill>
              </a:rPr>
              <a:t>Літературна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спадщина</a:t>
            </a:r>
            <a:r>
              <a:rPr lang="ru-RU" sz="2800" dirty="0">
                <a:solidFill>
                  <a:srgbClr val="FFFF00"/>
                </a:solidFill>
              </a:rPr>
              <a:t> Остапа </a:t>
            </a:r>
            <a:r>
              <a:rPr lang="ru-RU" sz="2800" dirty="0" err="1">
                <a:solidFill>
                  <a:srgbClr val="FFFF00"/>
                </a:solidFill>
              </a:rPr>
              <a:t>Вишні</a:t>
            </a:r>
            <a:r>
              <a:rPr lang="ru-RU" sz="2800" dirty="0">
                <a:solidFill>
                  <a:srgbClr val="FFFF00"/>
                </a:solidFill>
              </a:rPr>
              <a:t> — </a:t>
            </a:r>
            <a:r>
              <a:rPr lang="ru-RU" sz="2800" dirty="0" err="1">
                <a:solidFill>
                  <a:srgbClr val="FFFF00"/>
                </a:solidFill>
              </a:rPr>
              <a:t>це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тисячі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гуморесок-усмішок</a:t>
            </a:r>
            <a:r>
              <a:rPr lang="ru-RU" sz="2800" dirty="0">
                <a:solidFill>
                  <a:srgbClr val="FFFF00"/>
                </a:solidFill>
              </a:rPr>
              <a:t> у </a:t>
            </a:r>
            <a:r>
              <a:rPr lang="ru-RU" sz="2800" dirty="0" err="1">
                <a:solidFill>
                  <a:srgbClr val="FFFF00"/>
                </a:solidFill>
              </a:rPr>
              <a:t>пресі</a:t>
            </a:r>
            <a:r>
              <a:rPr lang="ru-RU" sz="2800" dirty="0">
                <a:solidFill>
                  <a:srgbClr val="FFFF00"/>
                </a:solidFill>
              </a:rPr>
              <a:t> на </a:t>
            </a:r>
            <a:r>
              <a:rPr lang="ru-RU" sz="2800" dirty="0" err="1">
                <a:solidFill>
                  <a:srgbClr val="FFFF00"/>
                </a:solidFill>
              </a:rPr>
              <a:t>злободенні</a:t>
            </a:r>
            <a:r>
              <a:rPr lang="ru-RU" sz="2800" dirty="0">
                <a:solidFill>
                  <a:srgbClr val="FFFF00"/>
                </a:solidFill>
              </a:rPr>
              <a:t> теми дня. На </a:t>
            </a:r>
            <a:r>
              <a:rPr lang="ru-RU" sz="2800" dirty="0" err="1">
                <a:solidFill>
                  <a:srgbClr val="FFFF00"/>
                </a:solidFill>
              </a:rPr>
              <a:t>вимоги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читачів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значна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частина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газетних</a:t>
            </a:r>
            <a:r>
              <a:rPr lang="ru-RU" sz="2800" dirty="0">
                <a:solidFill>
                  <a:srgbClr val="FFFF00"/>
                </a:solidFill>
              </a:rPr>
              <a:t> «</a:t>
            </a:r>
            <a:r>
              <a:rPr lang="ru-RU" sz="2800" dirty="0" err="1">
                <a:solidFill>
                  <a:srgbClr val="FFFF00"/>
                </a:solidFill>
              </a:rPr>
              <a:t>усмішок</a:t>
            </a:r>
            <a:r>
              <a:rPr lang="ru-RU" sz="2800" dirty="0">
                <a:solidFill>
                  <a:srgbClr val="FFFF00"/>
                </a:solidFill>
              </a:rPr>
              <a:t>» </a:t>
            </a:r>
            <a:r>
              <a:rPr lang="ru-RU" sz="2800" dirty="0" err="1">
                <a:solidFill>
                  <a:srgbClr val="FFFF00"/>
                </a:solidFill>
              </a:rPr>
              <a:t>Вишні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видавалась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окремими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збірками</a:t>
            </a:r>
            <a:r>
              <a:rPr lang="ru-RU" sz="2800" dirty="0">
                <a:solidFill>
                  <a:srgbClr val="FFFF00"/>
                </a:solidFill>
              </a:rPr>
              <a:t> великими тиражами і по </a:t>
            </a:r>
            <a:r>
              <a:rPr lang="ru-RU" sz="2800" dirty="0" err="1">
                <a:solidFill>
                  <a:srgbClr val="FFFF00"/>
                </a:solidFill>
              </a:rPr>
              <a:t>кілька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разів</a:t>
            </a:r>
            <a:r>
              <a:rPr lang="ru-RU" sz="2800" dirty="0">
                <a:solidFill>
                  <a:srgbClr val="FFFF00"/>
                </a:solidFill>
              </a:rPr>
              <a:t>. Лише в 1928 р. </a:t>
            </a:r>
            <a:r>
              <a:rPr lang="ru-RU" sz="2800" dirty="0" err="1">
                <a:solidFill>
                  <a:srgbClr val="FFFF00"/>
                </a:solidFill>
              </a:rPr>
              <a:t>вийшло</a:t>
            </a:r>
            <a:r>
              <a:rPr lang="ru-RU" sz="2800" dirty="0">
                <a:solidFill>
                  <a:srgbClr val="FFFF00"/>
                </a:solidFill>
              </a:rPr>
              <a:t> коло 25 </a:t>
            </a:r>
            <a:r>
              <a:rPr lang="ru-RU" sz="2800" dirty="0" err="1">
                <a:solidFill>
                  <a:srgbClr val="FFFF00"/>
                </a:solidFill>
              </a:rPr>
              <a:t>збірок</a:t>
            </a:r>
            <a:r>
              <a:rPr lang="ru-RU" sz="2800" dirty="0">
                <a:solidFill>
                  <a:srgbClr val="FFFF00"/>
                </a:solidFill>
              </a:rPr>
              <a:t> «</a:t>
            </a:r>
            <a:r>
              <a:rPr lang="ru-RU" sz="2800" dirty="0" err="1">
                <a:solidFill>
                  <a:srgbClr val="FFFF00"/>
                </a:solidFill>
              </a:rPr>
              <a:t>Вишневих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усмішок</a:t>
            </a:r>
            <a:r>
              <a:rPr lang="ru-RU" sz="2800" dirty="0">
                <a:solidFill>
                  <a:srgbClr val="FFFF00"/>
                </a:solidFill>
              </a:rPr>
              <a:t>», а 1928 р. — </a:t>
            </a:r>
            <a:r>
              <a:rPr lang="ru-RU" sz="2800" dirty="0" err="1">
                <a:solidFill>
                  <a:srgbClr val="FFFF00"/>
                </a:solidFill>
              </a:rPr>
              <a:t>було</a:t>
            </a:r>
            <a:r>
              <a:rPr lang="ru-RU" sz="2800" dirty="0">
                <a:solidFill>
                  <a:srgbClr val="FFFF00"/>
                </a:solidFill>
              </a:rPr>
              <a:t> видано </a:t>
            </a:r>
            <a:r>
              <a:rPr lang="ru-RU" sz="2800" dirty="0" err="1">
                <a:solidFill>
                  <a:srgbClr val="FFFF00"/>
                </a:solidFill>
              </a:rPr>
              <a:t>чотирьохтомне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видання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вибраних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  <a:r>
              <a:rPr lang="ru-RU" sz="2800" dirty="0" err="1">
                <a:solidFill>
                  <a:srgbClr val="FFFF00"/>
                </a:solidFill>
              </a:rPr>
              <a:t>усмішок</a:t>
            </a:r>
            <a:r>
              <a:rPr lang="ru-RU" sz="2800" dirty="0">
                <a:solidFill>
                  <a:srgbClr val="FFFF00"/>
                </a:solidFill>
              </a:rPr>
              <a:t>. 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127125"/>
          </a:xfrm>
          <a:gradFill>
            <a:lin/>
          </a:gradFill>
        </p:spPr>
        <p:txBody>
          <a:bodyPr/>
          <a:lstStyle/>
          <a:p>
            <a:r>
              <a:rPr lang="uk-UA" smtClean="0"/>
              <a:t>Перші кроки в творчості:</a:t>
            </a:r>
            <a:endParaRPr lang="ru-RU" smtClean="0"/>
          </a:p>
        </p:txBody>
      </p:sp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>
          <a:xfrm>
            <a:off x="323850" y="1785938"/>
            <a:ext cx="8496300" cy="45227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4000" dirty="0" smtClean="0">
                <a:solidFill>
                  <a:srgbClr val="FF3300"/>
                </a:solidFill>
              </a:rPr>
              <a:t>У листопаді 1919 року на сторінках кам'янець-подільських газет "Народна воля" і "Трудова громада" були надруковані твори </a:t>
            </a:r>
            <a:r>
              <a:rPr lang="uk-UA" sz="4000" dirty="0" smtClean="0">
                <a:solidFill>
                  <a:srgbClr val="FF3300"/>
                </a:solidFill>
              </a:rPr>
              <a:t>Губенка</a:t>
            </a:r>
            <a:endParaRPr lang="uk-UA" sz="4000" dirty="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270000"/>
          </a:xfrm>
          <a:gradFill>
            <a:lin/>
          </a:gradFill>
        </p:spPr>
        <p:txBody>
          <a:bodyPr/>
          <a:lstStyle/>
          <a:p>
            <a:r>
              <a:rPr lang="uk-UA" i="1" smtClean="0">
                <a:solidFill>
                  <a:srgbClr val="003366"/>
                </a:solidFill>
              </a:rPr>
              <a:t>Псевдонім:</a:t>
            </a:r>
            <a:endParaRPr lang="ru-RU" i="1" smtClean="0">
              <a:solidFill>
                <a:srgbClr val="0033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1341438"/>
            <a:ext cx="6480175" cy="48958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>
                <a:solidFill>
                  <a:srgbClr val="FFC000"/>
                </a:solidFill>
              </a:rPr>
              <a:t>У 1921 році письменник став працівником республіканської </a:t>
            </a:r>
            <a:r>
              <a:rPr lang="uk-UA" dirty="0" err="1" smtClean="0">
                <a:solidFill>
                  <a:srgbClr val="FFC000"/>
                </a:solidFill>
              </a:rPr>
              <a:t>газе-</a:t>
            </a:r>
            <a:endParaRPr lang="uk-UA" dirty="0" smtClean="0">
              <a:solidFill>
                <a:srgbClr val="FFC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solidFill>
                  <a:srgbClr val="FFC000"/>
                </a:solidFill>
              </a:rPr>
              <a:t>ти </a:t>
            </a:r>
            <a:r>
              <a:rPr lang="uk-UA" dirty="0">
                <a:solidFill>
                  <a:srgbClr val="FFC000"/>
                </a:solidFill>
              </a:rPr>
              <a:t>"Вісті ВУЦВК". З цього часу розпочинається період його активної творчості </a:t>
            </a:r>
            <a:r>
              <a:rPr lang="uk-UA" dirty="0" smtClean="0">
                <a:solidFill>
                  <a:srgbClr val="92D050"/>
                </a:solidFill>
              </a:rPr>
              <a:t>(</a:t>
            </a:r>
            <a:r>
              <a:rPr lang="uk-UA" dirty="0">
                <a:solidFill>
                  <a:srgbClr val="92D050"/>
                </a:solidFill>
              </a:rPr>
              <a:t>псевдонім Остап Вишня вперше з'явився 22 липня 1921 р. в "Селянській правді" під фейлетоном "Чудака, їй-богу!").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  <p:pic>
        <p:nvPicPr>
          <p:cNvPr id="5" name="Picture 4" descr="Остап Виш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9925" y="188913"/>
            <a:ext cx="1944688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gradFill>
            <a:lin/>
          </a:gradFill>
        </p:spPr>
        <p:txBody>
          <a:bodyPr/>
          <a:lstStyle/>
          <a:p>
            <a:r>
              <a:rPr lang="uk-UA" i="1" smtClean="0">
                <a:latin typeface="Times New Roman" pitchFamily="18" charset="0"/>
                <a:cs typeface="Times New Roman" pitchFamily="18" charset="0"/>
              </a:rPr>
              <a:t>Творчість:</a:t>
            </a:r>
            <a:endParaRPr lang="ru-RU" i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1923 році </a:t>
            </a:r>
            <a:r>
              <a:rPr lang="uk-UA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-близько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трьохсот творів на найрізноманітніші теми. Збірки усмішок  — "Діти небесні" (1923), "Кому веселе, а кому й сумне", "Реп'яшки", "Вишневі усмішки сільські" (1924), "Вишневі усмішки кримські" (1925), "Вишневі усмішки кооперативні" (1927), "Вишневі усмішки закордонні" (1930). 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есять 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років 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близько 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 книжок </a:t>
            </a:r>
            <a:r>
              <a:rPr lang="uk-UA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вишнівської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сатири і гумору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Мисливські усмішки: “</a:t>
            </a:r>
            <a:r>
              <a:rPr lang="uk-UA" dirty="0" err="1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Ружжо</a:t>
            </a:r>
            <a:r>
              <a:rPr lang="uk-UA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”, “Екіпіровка мисливця”,“Мисливство”</a:t>
            </a:r>
          </a:p>
          <a:p>
            <a:pPr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endParaRPr lang="ru-R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650" y="1928802"/>
            <a:ext cx="7704138" cy="435771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000" dirty="0">
                <a:solidFill>
                  <a:srgbClr val="FFFF00"/>
                </a:solidFill>
              </a:rPr>
              <a:t>Робота в пресі стала своєрідним продовженням  громадської зрілості</a:t>
            </a:r>
            <a:r>
              <a:rPr lang="uk-UA" sz="4000" dirty="0" smtClean="0">
                <a:solidFill>
                  <a:srgbClr val="FFFF00"/>
                </a:solidFill>
              </a:rPr>
              <a:t>. </a:t>
            </a:r>
            <a:r>
              <a:rPr lang="uk-UA" sz="4000" dirty="0" smtClean="0">
                <a:solidFill>
                  <a:srgbClr val="FFFF00"/>
                </a:solidFill>
              </a:rPr>
              <a:t>В</a:t>
            </a:r>
            <a:r>
              <a:rPr lang="uk-UA" sz="4000" dirty="0" smtClean="0">
                <a:solidFill>
                  <a:srgbClr val="FFFF00"/>
                </a:solidFill>
              </a:rPr>
              <a:t>иступав  </a:t>
            </a:r>
            <a:r>
              <a:rPr lang="uk-UA" sz="4000" dirty="0">
                <a:solidFill>
                  <a:srgbClr val="FFFF00"/>
                </a:solidFill>
              </a:rPr>
              <a:t>на сторінках “Вістей”,”Селянської </a:t>
            </a:r>
            <a:r>
              <a:rPr lang="uk-UA" sz="4000" dirty="0" err="1">
                <a:solidFill>
                  <a:srgbClr val="FFFF00"/>
                </a:solidFill>
              </a:rPr>
              <a:t>правди</a:t>
            </a:r>
            <a:r>
              <a:rPr lang="uk-UA" sz="4000" dirty="0" err="1" smtClean="0">
                <a:solidFill>
                  <a:srgbClr val="FFFF00"/>
                </a:solidFill>
              </a:rPr>
              <a:t>”</a:t>
            </a:r>
            <a:r>
              <a:rPr lang="uk-UA" sz="4000" dirty="0" smtClean="0">
                <a:solidFill>
                  <a:srgbClr val="FFFF00"/>
                </a:solidFill>
              </a:rPr>
              <a:t>.</a:t>
            </a:r>
            <a:endParaRPr lang="ru-RU" sz="4000" dirty="0">
              <a:solidFill>
                <a:srgbClr val="FFFF00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4643447"/>
          </a:xfrm>
          <a:gradFill>
            <a:lin/>
          </a:gradFill>
        </p:spPr>
        <p:txBody>
          <a:bodyPr/>
          <a:lstStyle/>
          <a:p>
            <a:r>
              <a:rPr lang="uk-UA" sz="32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уморист 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працює над перекладами творів російської та світової </a:t>
            </a:r>
            <a:r>
              <a:rPr lang="uk-UA" sz="3200" b="1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класики-М.Гоголя</a:t>
            </a:r>
            <a:r>
              <a:rPr lang="uk-UA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А.Чехова, Марка Твена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  <a:t/>
            </a:r>
            <a:b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Constantia" pitchFamily="18" charset="0"/>
              </a:rPr>
            </a:br>
            <a:endParaRPr lang="ru-RU" sz="16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291" name="Subtitle 2"/>
          <p:cNvSpPr>
            <a:spLocks noGrp="1"/>
          </p:cNvSpPr>
          <p:nvPr>
            <p:ph type="subTitle" idx="1"/>
          </p:nvPr>
        </p:nvSpPr>
        <p:spPr>
          <a:xfrm>
            <a:off x="684213" y="5286388"/>
            <a:ext cx="7848600" cy="879462"/>
          </a:xfrm>
        </p:spPr>
        <p:txBody>
          <a:bodyPr/>
          <a:lstStyle/>
          <a:p>
            <a:endParaRPr lang="en-US" sz="40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Остап Вишня</a:t>
            </a:r>
            <a:br>
              <a:rPr lang="uk-UA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uk-UA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продовжив </a:t>
            </a:r>
            <a:r>
              <a:rPr lang="uk-UA" sz="36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літературні традиції С.Руданського,Л.Глібова,І.Нечуя-Левицького,І.Карпенка-Карого,В.Самійленка</a:t>
            </a:r>
            <a:endParaRPr lang="ru-RU" sz="36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r>
              <a:rPr lang="uk-UA" smtClean="0"/>
              <a:t>Урок - презентація</a:t>
            </a:r>
            <a:endParaRPr lang="ru-RU" smtClean="0"/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785938"/>
            <a:ext cx="7929562" cy="4786312"/>
          </a:xfrm>
        </p:spPr>
        <p:txBody>
          <a:bodyPr/>
          <a:lstStyle/>
          <a:p>
            <a:pPr eaLnBrk="1" hangingPunct="1"/>
            <a:r>
              <a:rPr lang="uk-UA" sz="4000" smtClean="0">
                <a:solidFill>
                  <a:srgbClr val="00B0F0"/>
                </a:solidFill>
              </a:rPr>
              <a:t>Групи:</a:t>
            </a:r>
          </a:p>
          <a:p>
            <a:pPr eaLnBrk="1" hangingPunct="1"/>
            <a:r>
              <a:rPr lang="uk-UA" sz="4000" b="1" i="1" smtClean="0">
                <a:solidFill>
                  <a:srgbClr val="00B0F0"/>
                </a:solidFill>
              </a:rPr>
              <a:t>1. Бібліографи</a:t>
            </a:r>
          </a:p>
          <a:p>
            <a:pPr eaLnBrk="1" hangingPunct="1"/>
            <a:r>
              <a:rPr lang="uk-UA" sz="4000" b="1" i="1" smtClean="0">
                <a:solidFill>
                  <a:srgbClr val="00B0F0"/>
                </a:solidFill>
              </a:rPr>
              <a:t>2. Літературознавці</a:t>
            </a:r>
          </a:p>
          <a:p>
            <a:pPr eaLnBrk="1" hangingPunct="1"/>
            <a:r>
              <a:rPr lang="uk-UA" sz="4000" b="1" i="1" smtClean="0">
                <a:solidFill>
                  <a:srgbClr val="00B0F0"/>
                </a:solidFill>
              </a:rPr>
              <a:t>3. Дослідники</a:t>
            </a:r>
          </a:p>
          <a:p>
            <a:pPr eaLnBrk="1" hangingPunct="1"/>
            <a:r>
              <a:rPr lang="uk-UA" sz="4000" b="1" i="1" smtClean="0">
                <a:solidFill>
                  <a:srgbClr val="00B0F0"/>
                </a:solidFill>
              </a:rPr>
              <a:t>4. Літературні теоретики</a:t>
            </a:r>
          </a:p>
          <a:p>
            <a:pPr eaLnBrk="1" hangingPunct="1"/>
            <a:r>
              <a:rPr lang="uk-UA" sz="4000" b="1" smtClean="0">
                <a:solidFill>
                  <a:srgbClr val="00B0F0"/>
                </a:solidFill>
              </a:rPr>
              <a:t> 5.</a:t>
            </a:r>
            <a:r>
              <a:rPr lang="uk-UA" sz="4000" b="1" i="1" smtClean="0">
                <a:solidFill>
                  <a:srgbClr val="00B0F0"/>
                </a:solidFill>
              </a:rPr>
              <a:t> Літературні критики</a:t>
            </a:r>
            <a:endParaRPr lang="ru-RU" sz="4000" smtClean="0">
              <a:solidFill>
                <a:srgbClr val="00B0F0"/>
              </a:solidFill>
            </a:endParaRPr>
          </a:p>
          <a:p>
            <a:endParaRPr lang="ru-RU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75"/>
          </a:xfrm>
          <a:gradFill>
            <a:lin/>
          </a:gradFill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686800" cy="59055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uk-UA" sz="4000" b="1" dirty="0" smtClean="0">
              <a:solidFill>
                <a:srgbClr val="FFC000"/>
              </a:solidFill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4000" dirty="0" smtClean="0">
                <a:solidFill>
                  <a:srgbClr val="92D050"/>
                </a:solidFill>
              </a:rPr>
              <a:t>У</a:t>
            </a:r>
            <a:r>
              <a:rPr lang="uk-UA" sz="4000" dirty="0" smtClean="0">
                <a:solidFill>
                  <a:srgbClr val="92D050"/>
                </a:solidFill>
              </a:rPr>
              <a:t> </a:t>
            </a:r>
            <a:r>
              <a:rPr lang="uk-UA" sz="4000" dirty="0" smtClean="0">
                <a:solidFill>
                  <a:srgbClr val="92D050"/>
                </a:solidFill>
              </a:rPr>
              <a:t>газеті </a:t>
            </a:r>
            <a:r>
              <a:rPr lang="uk-UA" sz="4000" dirty="0" err="1" smtClean="0">
                <a:solidFill>
                  <a:srgbClr val="92D050"/>
                </a:solidFill>
              </a:rPr>
              <a:t>„Вісті”</a:t>
            </a:r>
            <a:r>
              <a:rPr lang="uk-UA" sz="4000" dirty="0" smtClean="0">
                <a:solidFill>
                  <a:srgbClr val="92D050"/>
                </a:solidFill>
              </a:rPr>
              <a:t> малював карикатури молодий Олександр Довженко. І постійним героєм дружніх шаржів Сашка став Остап Вишня.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4000" dirty="0" err="1" smtClean="0">
                <a:solidFill>
                  <a:srgbClr val="92D050"/>
                </a:solidFill>
              </a:rPr>
              <a:t>„Народ</a:t>
            </a:r>
            <a:r>
              <a:rPr lang="uk-UA" sz="4000" dirty="0" smtClean="0">
                <a:solidFill>
                  <a:srgbClr val="92D050"/>
                </a:solidFill>
              </a:rPr>
              <a:t> має бачити справжнє обличчя того, чиїми фейлетонами так </a:t>
            </a:r>
            <a:r>
              <a:rPr lang="uk-UA" sz="4000" dirty="0" err="1" smtClean="0">
                <a:solidFill>
                  <a:srgbClr val="92D050"/>
                </a:solidFill>
              </a:rPr>
              <a:t>захоплюється”</a:t>
            </a:r>
            <a:r>
              <a:rPr lang="uk-UA" sz="4000" dirty="0" smtClean="0">
                <a:solidFill>
                  <a:srgbClr val="92D050"/>
                </a:solidFill>
              </a:rPr>
              <a:t>, - жартував Довженко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827088" y="227013"/>
            <a:ext cx="5040312" cy="766762"/>
          </a:xfrm>
          <a:gradFill>
            <a:lin/>
          </a:gradFill>
        </p:spPr>
        <p:txBody>
          <a:bodyPr/>
          <a:lstStyle/>
          <a:p>
            <a:r>
              <a:rPr lang="uk-UA" smtClean="0"/>
              <a:t>Дружба</a:t>
            </a:r>
            <a:endParaRPr lang="ru-R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8" y="1196975"/>
            <a:ext cx="6843712" cy="5184775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7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стап Вишня, Микола Хвильовий, Майк </a:t>
            </a:r>
            <a:r>
              <a:rPr lang="uk-UA" sz="7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Йогансен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, Микола Куліш – це покоління згодом назвуть </a:t>
            </a:r>
            <a:r>
              <a:rPr lang="uk-UA" sz="7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„першими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хоробрими”. Молоді й </a:t>
            </a:r>
            <a:r>
              <a:rPr lang="uk-UA" sz="7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зухвалі,  за 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кілька років вони створили в червоній столиці нове літературне середовище. </a:t>
            </a:r>
            <a:r>
              <a:rPr lang="uk-UA" sz="7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„Плуг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uk-UA" sz="7000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„Гарт</a:t>
            </a:r>
            <a:r>
              <a:rPr lang="uk-UA" sz="7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uk-UA" sz="7000" i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ВАПЛІТЕ </a:t>
            </a:r>
            <a:endParaRPr lang="uk-UA" sz="7000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uk-UA" sz="4000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sz="62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en-US" dirty="0"/>
          </a:p>
        </p:txBody>
      </p:sp>
      <p:sp>
        <p:nvSpPr>
          <p:cNvPr id="14340" name="Title 1"/>
          <p:cNvSpPr txBox="1">
            <a:spLocks/>
          </p:cNvSpPr>
          <p:nvPr/>
        </p:nvSpPr>
        <p:spPr bwMode="auto">
          <a:xfrm>
            <a:off x="684213" y="188913"/>
            <a:ext cx="6048375" cy="766762"/>
          </a:xfrm>
          <a:prstGeom prst="rect">
            <a:avLst/>
          </a:prstGeom>
          <a:gradFill rotWithShape="0"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/>
          </a:gra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uk-UA" sz="4400">
                <a:latin typeface="Calibri" pitchFamily="34" charset="0"/>
              </a:rPr>
              <a:t>Дружба</a:t>
            </a:r>
            <a:endParaRPr lang="ru-RU" sz="4400">
              <a:latin typeface="Calibri" pitchFamily="34" charset="0"/>
            </a:endParaRPr>
          </a:p>
        </p:txBody>
      </p:sp>
      <p:pic>
        <p:nvPicPr>
          <p:cNvPr id="5" name="photo1" descr="6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21955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179388" y="333375"/>
            <a:ext cx="5472112" cy="1054100"/>
          </a:xfrm>
          <a:gradFill>
            <a:lin/>
          </a:gradFill>
        </p:spPr>
        <p:txBody>
          <a:bodyPr/>
          <a:lstStyle/>
          <a:p>
            <a:r>
              <a:rPr lang="uk-UA" smtClean="0"/>
              <a:t>1932-1933 роки</a:t>
            </a:r>
            <a:endParaRPr lang="ru-R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188" y="1785938"/>
            <a:ext cx="8064500" cy="46672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4000" b="1" dirty="0">
                <a:solidFill>
                  <a:srgbClr val="00FFCC"/>
                </a:solidFill>
              </a:rPr>
              <a:t>О</a:t>
            </a:r>
            <a:r>
              <a:rPr lang="uk-UA" sz="4000" dirty="0">
                <a:solidFill>
                  <a:srgbClr val="00FFCC"/>
                </a:solidFill>
              </a:rPr>
              <a:t>стапа Вишню перестають </a:t>
            </a:r>
            <a:r>
              <a:rPr lang="uk-UA" sz="4000" dirty="0" err="1" smtClean="0">
                <a:solidFill>
                  <a:srgbClr val="00FFCC"/>
                </a:solidFill>
              </a:rPr>
              <a:t>друку-</a:t>
            </a:r>
            <a:endParaRPr lang="uk-UA" sz="4000" dirty="0" smtClean="0">
              <a:solidFill>
                <a:srgbClr val="00FFCC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uk-UA" sz="4000" dirty="0" smtClean="0">
                <a:solidFill>
                  <a:srgbClr val="00FFCC"/>
                </a:solidFill>
              </a:rPr>
              <a:t>вати</a:t>
            </a:r>
            <a:r>
              <a:rPr lang="uk-UA" sz="4000" dirty="0">
                <a:solidFill>
                  <a:srgbClr val="00FFCC"/>
                </a:solidFill>
              </a:rPr>
              <a:t>. Аби заробити на життя, він перекладає з російської п’єси для харківських театрів</a:t>
            </a:r>
            <a:r>
              <a:rPr lang="uk-UA" dirty="0">
                <a:solidFill>
                  <a:srgbClr val="00FFCC"/>
                </a:solidFill>
              </a:rPr>
              <a:t>. </a:t>
            </a:r>
            <a:endParaRPr lang="en-US" dirty="0">
              <a:solidFill>
                <a:srgbClr val="006666"/>
              </a:solidFill>
            </a:endParaRPr>
          </a:p>
        </p:txBody>
      </p:sp>
      <p:pic>
        <p:nvPicPr>
          <p:cNvPr id="4" name="photo1" descr="7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488" y="0"/>
            <a:ext cx="1800225" cy="191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982662"/>
          </a:xfrm>
          <a:gradFill>
            <a:lin/>
          </a:gradFill>
        </p:spPr>
        <p:txBody>
          <a:bodyPr/>
          <a:lstStyle/>
          <a:p>
            <a:r>
              <a:rPr lang="uk-UA" smtClean="0"/>
              <a:t>1932-1933 роки</a:t>
            </a:r>
            <a:endParaRPr lang="ru-R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3" y="1785938"/>
            <a:ext cx="7920037" cy="4522787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uk-UA" dirty="0" smtClean="0">
                <a:solidFill>
                  <a:srgbClr val="00FFCC"/>
                </a:solidFill>
              </a:rPr>
              <a:t> </a:t>
            </a:r>
            <a:r>
              <a:rPr lang="uk-UA" dirty="0" smtClean="0">
                <a:solidFill>
                  <a:srgbClr val="92D050"/>
                </a:solidFill>
              </a:rPr>
              <a:t>Втрата друга Миколи Хвильового. </a:t>
            </a:r>
            <a:r>
              <a:rPr lang="uk-UA" dirty="0">
                <a:solidFill>
                  <a:srgbClr val="92D050"/>
                </a:solidFill>
              </a:rPr>
              <a:t>Три дні і три ночі Остап Вишня не виходив зі своєї кімнати. Найвеселіший письменник України – гірко плакав і безпорадно бив кулаками в стіну. Дружина навіть побоювалася, що він збожеволів від горя.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gradFill>
            <a:lin/>
          </a:gradFill>
        </p:spPr>
        <p:txBody>
          <a:bodyPr/>
          <a:lstStyle/>
          <a:p>
            <a:r>
              <a:rPr lang="uk-UA" sz="3600" smtClean="0">
                <a:solidFill>
                  <a:srgbClr val="FF3300"/>
                </a:solidFill>
              </a:rPr>
              <a:t>Другий період творчості після заслання:</a:t>
            </a:r>
            <a:endParaRPr lang="ru-RU" sz="3600" smtClean="0">
              <a:solidFill>
                <a:srgbClr val="FF3300"/>
              </a:solidFill>
            </a:endParaRPr>
          </a:p>
        </p:txBody>
      </p:sp>
      <p:sp>
        <p:nvSpPr>
          <p:cNvPr id="8195" name="Объект 2"/>
          <p:cNvSpPr>
            <a:spLocks noGrp="1"/>
          </p:cNvSpPr>
          <p:nvPr>
            <p:ph idx="1"/>
          </p:nvPr>
        </p:nvSpPr>
        <p:spPr>
          <a:xfrm>
            <a:off x="0" y="1125538"/>
            <a:ext cx="9036050" cy="5399087"/>
          </a:xfrm>
        </p:spPr>
        <p:txBody>
          <a:bodyPr/>
          <a:lstStyle/>
          <a:p>
            <a:r>
              <a:rPr lang="uk-UA" dirty="0" smtClean="0">
                <a:solidFill>
                  <a:srgbClr val="FFC000"/>
                </a:solidFill>
              </a:rPr>
              <a:t>Г</a:t>
            </a:r>
            <a:r>
              <a:rPr lang="uk-UA" dirty="0" smtClean="0">
                <a:solidFill>
                  <a:srgbClr val="FFC000"/>
                </a:solidFill>
              </a:rPr>
              <a:t>азета </a:t>
            </a:r>
            <a:r>
              <a:rPr lang="uk-UA" dirty="0" smtClean="0">
                <a:solidFill>
                  <a:srgbClr val="FFC000"/>
                </a:solidFill>
              </a:rPr>
              <a:t>"Радянська Україна" (26 лютого 1944 р</a:t>
            </a:r>
            <a:r>
              <a:rPr lang="uk-UA" dirty="0" smtClean="0">
                <a:solidFill>
                  <a:srgbClr val="FFC000"/>
                </a:solidFill>
              </a:rPr>
              <a:t>.)- усмішка </a:t>
            </a:r>
            <a:r>
              <a:rPr lang="uk-UA" dirty="0" smtClean="0">
                <a:solidFill>
                  <a:srgbClr val="FFC000"/>
                </a:solidFill>
              </a:rPr>
              <a:t>"Зенітка", що ознаменувала початок другого періоду його літературної діяльності. Незабаром одна за одною виходять нові книжки письменника — "Самостійна дірка" (1945), "Зенітка" ( 1947), "Весна-красна" 0949), "Вишневі усмішки" (1950), "Мудрість колгоспна" (1952), "Великі ростіть" (1955). У 1956 році виходять твори Остапа Вишні у двох томах.</a:t>
            </a:r>
          </a:p>
          <a:p>
            <a:r>
              <a:rPr lang="ru-RU" dirty="0" smtClean="0">
                <a:solidFill>
                  <a:srgbClr val="FFC000"/>
                </a:solidFill>
                <a:latin typeface="Arial" charset="0"/>
              </a:rPr>
              <a:t> Остап Вишня-</a:t>
            </a:r>
            <a:r>
              <a:rPr lang="uk-UA" dirty="0" smtClean="0">
                <a:solidFill>
                  <a:srgbClr val="FFC000"/>
                </a:solidFill>
                <a:latin typeface="Arial" charset="0"/>
              </a:rPr>
              <a:t> </a:t>
            </a:r>
            <a:r>
              <a:rPr lang="uk-UA" dirty="0" err="1" smtClean="0">
                <a:solidFill>
                  <a:srgbClr val="FFC000"/>
                </a:solidFill>
                <a:latin typeface="Arial" charset="0"/>
              </a:rPr>
              <a:t>“король</a:t>
            </a:r>
            <a:r>
              <a:rPr lang="uk-UA" dirty="0" smtClean="0">
                <a:solidFill>
                  <a:srgbClr val="FFC000"/>
                </a:solidFill>
                <a:latin typeface="Arial" charset="0"/>
              </a:rPr>
              <a:t> українського </a:t>
            </a:r>
            <a:r>
              <a:rPr lang="uk-UA" dirty="0" err="1" smtClean="0">
                <a:solidFill>
                  <a:srgbClr val="FFC000"/>
                </a:solidFill>
                <a:latin typeface="Arial" charset="0"/>
              </a:rPr>
              <a:t>тиражу</a:t>
            </a:r>
            <a:r>
              <a:rPr lang="uk-UA" dirty="0" err="1" smtClean="0">
                <a:solidFill>
                  <a:srgbClr val="808000"/>
                </a:solidFill>
                <a:latin typeface="Arial" charset="0"/>
              </a:rPr>
              <a:t>”</a:t>
            </a:r>
            <a:endParaRPr lang="ru-RU" dirty="0" smtClean="0">
              <a:solidFill>
                <a:srgbClr val="808000"/>
              </a:solidFill>
              <a:latin typeface="Arial" charset="0"/>
            </a:endParaRPr>
          </a:p>
          <a:p>
            <a:endParaRPr lang="uk-UA" dirty="0" smtClean="0">
              <a:solidFill>
                <a:srgbClr val="CC660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FF00"/>
                </a:solidFill>
              </a:rPr>
              <a:t>Після Великої Вітчизняної війни Остап Вишня – член редколегії журналу «Перець» і один із найактивніших його співробітників, член правління Спілки письменників України</a:t>
            </a:r>
            <a:endParaRPr lang="en-US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ctrTitle"/>
          </p:nvPr>
        </p:nvSpPr>
        <p:spPr>
          <a:xfrm>
            <a:off x="684213" y="188913"/>
            <a:ext cx="7772400" cy="1125537"/>
          </a:xfrm>
        </p:spPr>
        <p:txBody>
          <a:bodyPr/>
          <a:lstStyle/>
          <a:p>
            <a:pPr>
              <a:defRPr/>
            </a:pPr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Жанрова своєрідність творів:</a:t>
            </a:r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750" y="1785938"/>
            <a:ext cx="8208963" cy="4522787"/>
          </a:xfrm>
        </p:spPr>
        <p:txBody>
          <a:bodyPr rtlCol="0">
            <a:normAutofit fontScale="92500"/>
          </a:bodyPr>
          <a:lstStyle/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rgbClr val="FF99CC"/>
                </a:solidFill>
              </a:rPr>
              <a:t>- </a:t>
            </a:r>
            <a:r>
              <a:rPr lang="ru-RU" dirty="0" err="1">
                <a:solidFill>
                  <a:srgbClr val="FF99CC"/>
                </a:solidFill>
              </a:rPr>
              <a:t>письменник</a:t>
            </a:r>
            <a:r>
              <a:rPr lang="ru-RU" dirty="0">
                <a:solidFill>
                  <a:srgbClr val="FF99CC"/>
                </a:solidFill>
              </a:rPr>
              <a:t>-новатор 20-х </a:t>
            </a:r>
            <a:r>
              <a:rPr lang="ru-RU" dirty="0" err="1">
                <a:solidFill>
                  <a:srgbClr val="FF99CC"/>
                </a:solidFill>
              </a:rPr>
              <a:t>рокiв</a:t>
            </a:r>
            <a:r>
              <a:rPr lang="ru-RU" dirty="0">
                <a:solidFill>
                  <a:srgbClr val="FF99CC"/>
                </a:solidFill>
              </a:rPr>
              <a:t> XX </a:t>
            </a:r>
            <a:r>
              <a:rPr lang="ru-RU" dirty="0" err="1">
                <a:solidFill>
                  <a:srgbClr val="FF99CC"/>
                </a:solidFill>
              </a:rPr>
              <a:t>столiття</a:t>
            </a:r>
            <a:r>
              <a:rPr lang="ru-RU" dirty="0">
                <a:solidFill>
                  <a:srgbClr val="FF99CC"/>
                </a:solidFill>
              </a:rPr>
              <a:t>, один </a:t>
            </a:r>
            <a:r>
              <a:rPr lang="ru-RU" dirty="0" err="1">
                <a:solidFill>
                  <a:srgbClr val="FF99CC"/>
                </a:solidFill>
              </a:rPr>
              <a:t>iз</a:t>
            </a:r>
            <a:r>
              <a:rPr lang="ru-RU" dirty="0">
                <a:solidFill>
                  <a:srgbClr val="FF99CC"/>
                </a:solidFill>
              </a:rPr>
              <a:t> </a:t>
            </a:r>
            <a:r>
              <a:rPr lang="ru-RU" dirty="0" err="1">
                <a:solidFill>
                  <a:srgbClr val="FF99CC"/>
                </a:solidFill>
              </a:rPr>
              <a:t>корифеïв</a:t>
            </a:r>
            <a:r>
              <a:rPr lang="ru-RU" dirty="0">
                <a:solidFill>
                  <a:srgbClr val="FF99CC"/>
                </a:solidFill>
              </a:rPr>
              <a:t> </a:t>
            </a:r>
            <a:br>
              <a:rPr lang="ru-RU" dirty="0">
                <a:solidFill>
                  <a:srgbClr val="FF99CC"/>
                </a:solidFill>
              </a:rPr>
            </a:br>
            <a:r>
              <a:rPr lang="ru-RU" dirty="0" err="1">
                <a:solidFill>
                  <a:srgbClr val="FF99CC"/>
                </a:solidFill>
              </a:rPr>
              <a:t>украïнськоï</a:t>
            </a:r>
            <a:r>
              <a:rPr lang="ru-RU" dirty="0">
                <a:solidFill>
                  <a:srgbClr val="FF99CC"/>
                </a:solidFill>
              </a:rPr>
              <a:t> сатирично-</a:t>
            </a:r>
            <a:r>
              <a:rPr lang="ru-RU" dirty="0" err="1">
                <a:solidFill>
                  <a:srgbClr val="FF99CC"/>
                </a:solidFill>
              </a:rPr>
              <a:t>гумористичноï</a:t>
            </a:r>
            <a:r>
              <a:rPr lang="ru-RU" dirty="0">
                <a:solidFill>
                  <a:srgbClr val="FF99CC"/>
                </a:solidFill>
              </a:rPr>
              <a:t> </a:t>
            </a:r>
            <a:r>
              <a:rPr lang="ru-RU" dirty="0" err="1">
                <a:solidFill>
                  <a:srgbClr val="FF99CC"/>
                </a:solidFill>
              </a:rPr>
              <a:t>лiтератури</a:t>
            </a:r>
            <a:r>
              <a:rPr lang="ru-RU" dirty="0">
                <a:solidFill>
                  <a:srgbClr val="FF99CC"/>
                </a:solidFill>
              </a:rPr>
              <a:t> </a:t>
            </a:r>
          </a:p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rgbClr val="FF99CC"/>
                </a:solidFill>
              </a:rPr>
              <a:t>-</a:t>
            </a:r>
            <a:r>
              <a:rPr lang="ru-RU" dirty="0" err="1">
                <a:solidFill>
                  <a:srgbClr val="FF99CC"/>
                </a:solidFill>
              </a:rPr>
              <a:t>збагатив</a:t>
            </a:r>
            <a:r>
              <a:rPr lang="ru-RU" dirty="0">
                <a:solidFill>
                  <a:srgbClr val="FF99CC"/>
                </a:solidFill>
              </a:rPr>
              <a:t> i </a:t>
            </a:r>
            <a:r>
              <a:rPr lang="ru-RU" dirty="0" err="1">
                <a:solidFill>
                  <a:srgbClr val="FF99CC"/>
                </a:solidFill>
              </a:rPr>
              <a:t>жанровi</a:t>
            </a:r>
            <a:r>
              <a:rPr lang="ru-RU" dirty="0">
                <a:solidFill>
                  <a:srgbClr val="FF99CC"/>
                </a:solidFill>
              </a:rPr>
              <a:t> </a:t>
            </a:r>
            <a:r>
              <a:rPr lang="ru-RU" dirty="0" err="1">
                <a:solidFill>
                  <a:srgbClr val="FF99CC"/>
                </a:solidFill>
              </a:rPr>
              <a:t>рiзновиди</a:t>
            </a:r>
            <a:r>
              <a:rPr lang="ru-RU" dirty="0">
                <a:solidFill>
                  <a:srgbClr val="FF99CC"/>
                </a:solidFill>
              </a:rPr>
              <a:t> </a:t>
            </a:r>
            <a:br>
              <a:rPr lang="ru-RU" dirty="0">
                <a:solidFill>
                  <a:srgbClr val="FF99CC"/>
                </a:solidFill>
              </a:rPr>
            </a:br>
            <a:r>
              <a:rPr lang="ru-RU" dirty="0">
                <a:solidFill>
                  <a:srgbClr val="FF99CC"/>
                </a:solidFill>
              </a:rPr>
              <a:t>памфлета, </a:t>
            </a:r>
            <a:r>
              <a:rPr lang="ru-RU" dirty="0" err="1">
                <a:solidFill>
                  <a:srgbClr val="FF99CC"/>
                </a:solidFill>
              </a:rPr>
              <a:t>фейлетону</a:t>
            </a:r>
            <a:r>
              <a:rPr lang="ru-RU" dirty="0">
                <a:solidFill>
                  <a:srgbClr val="FF99CC"/>
                </a:solidFill>
              </a:rPr>
              <a:t>, </a:t>
            </a:r>
            <a:r>
              <a:rPr lang="ru-RU" dirty="0" err="1">
                <a:solidFill>
                  <a:srgbClr val="FF99CC"/>
                </a:solidFill>
              </a:rPr>
              <a:t>гуморески</a:t>
            </a:r>
            <a:r>
              <a:rPr lang="ru-RU" dirty="0">
                <a:solidFill>
                  <a:srgbClr val="FF99CC"/>
                </a:solidFill>
              </a:rPr>
              <a:t>, </a:t>
            </a:r>
            <a:r>
              <a:rPr lang="ru-RU" dirty="0" err="1">
                <a:solidFill>
                  <a:srgbClr val="FF99CC"/>
                </a:solidFill>
              </a:rPr>
              <a:t>нарису</a:t>
            </a:r>
            <a:r>
              <a:rPr lang="ru-RU" dirty="0">
                <a:solidFill>
                  <a:srgbClr val="FF99CC"/>
                </a:solidFill>
              </a:rPr>
              <a:t>,</a:t>
            </a:r>
          </a:p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rgbClr val="9966FF"/>
                </a:solidFill>
              </a:rPr>
              <a:t>-створив </a:t>
            </a:r>
            <a:r>
              <a:rPr lang="ru-RU" dirty="0" err="1">
                <a:solidFill>
                  <a:srgbClr val="9966FF"/>
                </a:solidFill>
              </a:rPr>
              <a:t>новий</a:t>
            </a:r>
            <a:r>
              <a:rPr lang="ru-RU" dirty="0">
                <a:solidFill>
                  <a:srgbClr val="9966FF"/>
                </a:solidFill>
              </a:rPr>
              <a:t> жанр </a:t>
            </a:r>
            <a:r>
              <a:rPr lang="ru-RU" dirty="0" err="1">
                <a:solidFill>
                  <a:srgbClr val="9966FF"/>
                </a:solidFill>
              </a:rPr>
              <a:t>сатири</a:t>
            </a:r>
            <a:r>
              <a:rPr lang="ru-RU" dirty="0">
                <a:solidFill>
                  <a:srgbClr val="9966FF"/>
                </a:solidFill>
              </a:rPr>
              <a:t> </a:t>
            </a:r>
          </a:p>
          <a:p>
            <a:pPr>
              <a:lnSpc>
                <a:spcPct val="90000"/>
              </a:lnSpc>
              <a:defRPr/>
            </a:pPr>
            <a:r>
              <a:rPr lang="ru-RU" dirty="0">
                <a:solidFill>
                  <a:srgbClr val="9966FF"/>
                </a:solidFill>
              </a:rPr>
              <a:t>- </a:t>
            </a:r>
            <a:r>
              <a:rPr lang="ru-RU" dirty="0" err="1">
                <a:solidFill>
                  <a:srgbClr val="9966FF"/>
                </a:solidFill>
              </a:rPr>
              <a:t>усмiшку</a:t>
            </a:r>
            <a:r>
              <a:rPr lang="ru-RU" dirty="0">
                <a:solidFill>
                  <a:srgbClr val="9966FF"/>
                </a:solidFill>
              </a:rPr>
              <a:t> (</a:t>
            </a:r>
            <a:r>
              <a:rPr lang="ru-RU" dirty="0" err="1">
                <a:solidFill>
                  <a:srgbClr val="9966FF"/>
                </a:solidFill>
              </a:rPr>
              <a:t>рiзновид</a:t>
            </a:r>
            <a:r>
              <a:rPr lang="ru-RU" dirty="0">
                <a:solidFill>
                  <a:srgbClr val="9966FF"/>
                </a:solidFill>
              </a:rPr>
              <a:t> </a:t>
            </a:r>
            <a:r>
              <a:rPr lang="ru-RU" dirty="0" err="1">
                <a:solidFill>
                  <a:srgbClr val="9966FF"/>
                </a:solidFill>
              </a:rPr>
              <a:t>гумористичного</a:t>
            </a:r>
            <a:r>
              <a:rPr lang="ru-RU" dirty="0">
                <a:solidFill>
                  <a:srgbClr val="9966FF"/>
                </a:solidFill>
              </a:rPr>
              <a:t> </a:t>
            </a:r>
            <a:r>
              <a:rPr lang="ru-RU" dirty="0" err="1">
                <a:solidFill>
                  <a:srgbClr val="9966FF"/>
                </a:solidFill>
              </a:rPr>
              <a:t>оповiдання</a:t>
            </a:r>
            <a:r>
              <a:rPr lang="ru-RU" dirty="0">
                <a:solidFill>
                  <a:srgbClr val="9966FF"/>
                </a:solidFill>
              </a:rPr>
              <a:t>, для </a:t>
            </a:r>
            <a:r>
              <a:rPr lang="ru-RU" dirty="0" err="1">
                <a:solidFill>
                  <a:srgbClr val="9966FF"/>
                </a:solidFill>
              </a:rPr>
              <a:t>якого</a:t>
            </a:r>
            <a:r>
              <a:rPr lang="ru-RU" dirty="0">
                <a:solidFill>
                  <a:srgbClr val="9966FF"/>
                </a:solidFill>
              </a:rPr>
              <a:t> </a:t>
            </a:r>
            <a:r>
              <a:rPr lang="ru-RU" dirty="0" err="1">
                <a:solidFill>
                  <a:srgbClr val="9966FF"/>
                </a:solidFill>
              </a:rPr>
              <a:t>характернi</a:t>
            </a:r>
            <a:r>
              <a:rPr lang="ru-RU" dirty="0">
                <a:solidFill>
                  <a:srgbClr val="9966FF"/>
                </a:solidFill>
              </a:rPr>
              <a:t> </a:t>
            </a:r>
            <a:r>
              <a:rPr lang="ru-RU" dirty="0" err="1">
                <a:solidFill>
                  <a:srgbClr val="9966FF"/>
                </a:solidFill>
              </a:rPr>
              <a:t>лаконiзм</a:t>
            </a:r>
            <a:r>
              <a:rPr lang="ru-RU" dirty="0">
                <a:solidFill>
                  <a:srgbClr val="9966FF"/>
                </a:solidFill>
              </a:rPr>
              <a:t>, </a:t>
            </a:r>
            <a:r>
              <a:rPr lang="ru-RU" dirty="0" err="1">
                <a:solidFill>
                  <a:srgbClr val="9966FF"/>
                </a:solidFill>
              </a:rPr>
              <a:t>влучнiсть</a:t>
            </a:r>
            <a:r>
              <a:rPr lang="ru-RU" dirty="0">
                <a:solidFill>
                  <a:srgbClr val="9966FF"/>
                </a:solidFill>
              </a:rPr>
              <a:t>, </a:t>
            </a:r>
            <a:br>
              <a:rPr lang="ru-RU" dirty="0">
                <a:solidFill>
                  <a:srgbClr val="9966FF"/>
                </a:solidFill>
              </a:rPr>
            </a:br>
            <a:r>
              <a:rPr lang="ru-RU" dirty="0" err="1">
                <a:solidFill>
                  <a:srgbClr val="9966FF"/>
                </a:solidFill>
              </a:rPr>
              <a:t>дотепнiсть</a:t>
            </a:r>
            <a:r>
              <a:rPr lang="ru-RU" dirty="0">
                <a:solidFill>
                  <a:srgbClr val="9966FF"/>
                </a:solidFill>
              </a:rPr>
              <a:t>, </a:t>
            </a:r>
            <a:r>
              <a:rPr lang="ru-RU" dirty="0" err="1">
                <a:solidFill>
                  <a:srgbClr val="9966FF"/>
                </a:solidFill>
              </a:rPr>
              <a:t>iронiчнiсть</a:t>
            </a:r>
            <a:r>
              <a:rPr lang="ru-RU" dirty="0">
                <a:solidFill>
                  <a:srgbClr val="9966FF"/>
                </a:solidFill>
              </a:rPr>
              <a:t> )</a:t>
            </a:r>
            <a:endParaRPr lang="uk-UA" dirty="0">
              <a:solidFill>
                <a:srgbClr val="9966FF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849313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>
                <a:solidFill>
                  <a:schemeClr val="tx2">
                    <a:lumMod val="75000"/>
                  </a:schemeClr>
                </a:solidFill>
              </a:rPr>
              <a:t>Тематика творів:</a:t>
            </a:r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smtClean="0">
                <a:solidFill>
                  <a:srgbClr val="9999FF"/>
                </a:solidFill>
              </a:rPr>
              <a:t>- українське село у віковічних злиднях;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-доля</a:t>
            </a:r>
            <a:r>
              <a:rPr lang="uk-UA" b="1" dirty="0" smtClean="0">
                <a:solidFill>
                  <a:srgbClr val="9999FF"/>
                </a:solidFill>
              </a:rPr>
              <a:t> інших народів;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-розвиток</a:t>
            </a:r>
            <a:r>
              <a:rPr lang="uk-UA" b="1" dirty="0" smtClean="0">
                <a:solidFill>
                  <a:srgbClr val="9999FF"/>
                </a:solidFill>
              </a:rPr>
              <a:t> української культури;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-потяг</a:t>
            </a:r>
            <a:r>
              <a:rPr lang="uk-UA" b="1" dirty="0" smtClean="0">
                <a:solidFill>
                  <a:srgbClr val="9999FF"/>
                </a:solidFill>
              </a:rPr>
              <a:t> неосвічених людей до нового життя;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-партійна</a:t>
            </a:r>
            <a:r>
              <a:rPr lang="uk-UA" b="1" dirty="0" smtClean="0">
                <a:solidFill>
                  <a:srgbClr val="9999FF"/>
                </a:solidFill>
              </a:rPr>
              <a:t> ідеологія;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-проблеми</a:t>
            </a:r>
            <a:r>
              <a:rPr lang="uk-UA" b="1" dirty="0" smtClean="0">
                <a:solidFill>
                  <a:srgbClr val="9999FF"/>
                </a:solidFill>
              </a:rPr>
              <a:t> розвитку національної мови;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-відродження</a:t>
            </a:r>
            <a:r>
              <a:rPr lang="uk-UA" b="1" dirty="0" smtClean="0">
                <a:solidFill>
                  <a:srgbClr val="9999FF"/>
                </a:solidFill>
              </a:rPr>
              <a:t> національної гідності українського народу;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b="1" dirty="0" err="1" smtClean="0">
                <a:solidFill>
                  <a:srgbClr val="9999FF"/>
                </a:solidFill>
              </a:rPr>
              <a:t>-природа</a:t>
            </a:r>
            <a:r>
              <a:rPr lang="uk-UA" b="1" dirty="0" smtClean="0">
                <a:solidFill>
                  <a:srgbClr val="9999FF"/>
                </a:solidFill>
              </a:rPr>
              <a:t> як джерело краси й натхнення.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ctrTitle"/>
          </p:nvPr>
        </p:nvSpPr>
        <p:spPr>
          <a:xfrm>
            <a:off x="827088" y="227013"/>
            <a:ext cx="7705725" cy="393700"/>
          </a:xfrm>
          <a:gradFill>
            <a:lin/>
          </a:gradFill>
        </p:spPr>
        <p:txBody>
          <a:bodyPr/>
          <a:lstStyle/>
          <a:p>
            <a:endParaRPr lang="ru-RU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8" y="1196975"/>
            <a:ext cx="8137525" cy="5184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Пройнятi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любов'ю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природи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Мисливськi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усмiшки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".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Є в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гумориста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i </a:t>
            </a:r>
            <a:b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усмiшки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дитинство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письменника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i людей,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якi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були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поруч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iз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ним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3300"/>
                </a:solidFill>
              </a:rPr>
              <a:t> </a:t>
            </a:r>
            <a:r>
              <a:rPr lang="ru-RU" dirty="0">
                <a:solidFill>
                  <a:srgbClr val="003300"/>
                </a:solidFill>
              </a:rPr>
              <a:t>У </a:t>
            </a:r>
            <a:r>
              <a:rPr lang="ru-RU" dirty="0">
                <a:solidFill>
                  <a:srgbClr val="FFC000"/>
                </a:solidFill>
              </a:rPr>
              <a:t>"</a:t>
            </a:r>
            <a:r>
              <a:rPr lang="ru-RU" dirty="0" err="1">
                <a:solidFill>
                  <a:srgbClr val="FFC000"/>
                </a:solidFill>
              </a:rPr>
              <a:t>Вишневих</a:t>
            </a:r>
            <a:r>
              <a:rPr lang="ru-RU" dirty="0">
                <a:solidFill>
                  <a:srgbClr val="FFC000"/>
                </a:solidFill>
              </a:rPr>
              <a:t> 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усмішках</a:t>
            </a:r>
            <a:r>
              <a:rPr lang="ru-RU" dirty="0" smtClean="0">
                <a:solidFill>
                  <a:srgbClr val="FFC000"/>
                </a:solidFill>
              </a:rPr>
              <a:t>»</a:t>
            </a:r>
            <a:r>
              <a:rPr lang="ru-RU" dirty="0">
                <a:solidFill>
                  <a:schemeClr val="tx2"/>
                </a:solidFill>
              </a:rPr>
              <a:t/>
            </a:r>
            <a:br>
              <a:rPr lang="ru-RU" dirty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сатирик </a:t>
            </a:r>
            <a:r>
              <a:rPr lang="ru-RU" dirty="0" err="1">
                <a:solidFill>
                  <a:srgbClr val="00B050"/>
                </a:solidFill>
              </a:rPr>
              <a:t>розкриває</a:t>
            </a:r>
            <a:r>
              <a:rPr lang="ru-RU" dirty="0">
                <a:solidFill>
                  <a:srgbClr val="00B050"/>
                </a:solidFill>
              </a:rPr>
              <a:t> тему </a:t>
            </a:r>
            <a:r>
              <a:rPr lang="ru-RU" dirty="0" err="1">
                <a:solidFill>
                  <a:srgbClr val="00B050"/>
                </a:solidFill>
              </a:rPr>
              <a:t>мужностi</a:t>
            </a:r>
            <a:r>
              <a:rPr lang="ru-RU" dirty="0">
                <a:solidFill>
                  <a:srgbClr val="00B050"/>
                </a:solidFill>
              </a:rPr>
              <a:t> i </a:t>
            </a:r>
            <a:r>
              <a:rPr lang="ru-RU" dirty="0" err="1">
                <a:solidFill>
                  <a:srgbClr val="00B050"/>
                </a:solidFill>
              </a:rPr>
              <a:t>нескореностi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нашого</a:t>
            </a:r>
            <a:r>
              <a:rPr lang="ru-RU" dirty="0">
                <a:solidFill>
                  <a:srgbClr val="00B050"/>
                </a:solidFill>
              </a:rPr>
              <a:t> народу в роки </a:t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dirty="0" err="1">
                <a:solidFill>
                  <a:srgbClr val="00B050"/>
                </a:solidFill>
              </a:rPr>
              <a:t>Великоï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Вiтчизняноï</a:t>
            </a:r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dirty="0" err="1">
                <a:solidFill>
                  <a:srgbClr val="00B050"/>
                </a:solidFill>
              </a:rPr>
              <a:t>вiйни</a:t>
            </a:r>
            <a:r>
              <a:rPr lang="ru-RU" dirty="0">
                <a:solidFill>
                  <a:schemeClr val="bg2">
                    <a:lumMod val="10000"/>
                  </a:schemeClr>
                </a:solidFill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  <a:gradFill>
            <a:lin/>
          </a:gradFill>
        </p:spPr>
        <p:txBody>
          <a:bodyPr/>
          <a:lstStyle/>
          <a:p>
            <a:r>
              <a:rPr lang="ru-RU" sz="2800" b="1" smtClean="0"/>
              <a:t/>
            </a:r>
            <a:br>
              <a:rPr lang="ru-RU" sz="2800" b="1" smtClean="0"/>
            </a:br>
            <a:r>
              <a:rPr lang="ru-RU" sz="2800" b="1" smtClean="0">
                <a:solidFill>
                  <a:srgbClr val="002060"/>
                </a:solidFill>
              </a:rPr>
              <a:t>„</a:t>
            </a:r>
            <a:r>
              <a:rPr lang="uk-UA" sz="2800" b="1" smtClean="0">
                <a:solidFill>
                  <a:srgbClr val="002060"/>
                </a:solidFill>
              </a:rPr>
              <a:t>У</a:t>
            </a:r>
            <a:r>
              <a:rPr lang="uk-UA" sz="2800" smtClean="0">
                <a:solidFill>
                  <a:srgbClr val="002060"/>
                </a:solidFill>
              </a:rPr>
              <a:t>се життя гумористом! Господи! Збожеволіти можна від суму!” – написав Остап Вишня в щоденнику незадовго до смерті. В його драматичному житті справді було від чого збожеволіти. І було більше приводів плакати, ніж сміятися. Але Вишня не міг бачити печальних облич – і робив усе, щоб змусити читача всміхнутись. А народ платив йому любов’ю, бо розумів: так сміятися з людини міг тільки той, хто щиро її любив. </a:t>
            </a:r>
            <a:r>
              <a:rPr lang="uk-UA" smtClean="0"/>
              <a:t/>
            </a:r>
            <a:br>
              <a:rPr lang="uk-UA" smtClean="0"/>
            </a:br>
            <a:endParaRPr lang="ru-RU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>
          <a:xfrm>
            <a:off x="457200" y="6143644"/>
            <a:ext cx="8229600" cy="454006"/>
          </a:xfrm>
        </p:spPr>
        <p:txBody>
          <a:bodyPr/>
          <a:lstStyle/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714375" y="214313"/>
            <a:ext cx="7772400" cy="1470025"/>
          </a:xfrm>
          <a:gradFill>
            <a:lin/>
          </a:gradFill>
        </p:spPr>
        <p:txBody>
          <a:bodyPr/>
          <a:lstStyle/>
          <a:p>
            <a:r>
              <a:rPr lang="uk-UA" smtClean="0"/>
              <a:t>План уроку</a:t>
            </a:r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785938"/>
            <a:ext cx="8143932" cy="4786334"/>
          </a:xfrm>
        </p:spPr>
        <p:txBody>
          <a:bodyPr/>
          <a:lstStyle/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1.Життєпис Остапа Вишні.</a:t>
            </a:r>
          </a:p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2. Творча спадщина .</a:t>
            </a:r>
          </a:p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3. Аналіз щоденника « </a:t>
            </a:r>
            <a:r>
              <a:rPr lang="uk-UA" dirty="0" err="1" smtClean="0">
                <a:solidFill>
                  <a:srgbClr val="FFC000"/>
                </a:solidFill>
              </a:rPr>
              <a:t>Чиб</a:t>
            </a:r>
            <a:r>
              <a:rPr lang="ru-RU" dirty="0" smtClean="0">
                <a:solidFill>
                  <a:srgbClr val="FFC000"/>
                </a:solidFill>
              </a:rPr>
              <a:t>’</a:t>
            </a:r>
            <a:r>
              <a:rPr lang="uk-UA" dirty="0" smtClean="0">
                <a:solidFill>
                  <a:srgbClr val="FFC000"/>
                </a:solidFill>
              </a:rPr>
              <a:t>ю.1934».</a:t>
            </a:r>
          </a:p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4. Теорія літератури.</a:t>
            </a:r>
            <a:endParaRPr lang="ru-RU" dirty="0" smtClean="0">
              <a:solidFill>
                <a:srgbClr val="FFC000"/>
              </a:solidFill>
            </a:endParaRPr>
          </a:p>
          <a:p>
            <a:pPr eaLnBrk="1" hangingPunct="1"/>
            <a:r>
              <a:rPr lang="uk-UA" dirty="0" smtClean="0">
                <a:solidFill>
                  <a:srgbClr val="FFC000"/>
                </a:solidFill>
              </a:rPr>
              <a:t>5. Спадщина Остапа Вишні  в оцінці видатних діячів мистецтва.</a:t>
            </a:r>
            <a:endParaRPr lang="ru-RU" dirty="0" smtClean="0">
              <a:solidFill>
                <a:srgbClr val="FFC000"/>
              </a:solidFill>
            </a:endParaRPr>
          </a:p>
          <a:p>
            <a:pPr>
              <a:defRPr/>
            </a:pP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ctrTitle"/>
          </p:nvPr>
        </p:nvSpPr>
        <p:spPr>
          <a:xfrm>
            <a:off x="827088" y="227013"/>
            <a:ext cx="7416800" cy="766762"/>
          </a:xfrm>
          <a:gradFill>
            <a:lin/>
          </a:gradFill>
        </p:spPr>
        <p:txBody>
          <a:bodyPr/>
          <a:lstStyle/>
          <a:p>
            <a:r>
              <a:rPr lang="uk-UA" smtClean="0">
                <a:solidFill>
                  <a:srgbClr val="C00000"/>
                </a:solidFill>
              </a:rPr>
              <a:t>Висновок:</a:t>
            </a:r>
            <a:endParaRPr lang="ru-RU" smtClean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288" y="1196975"/>
            <a:ext cx="8137525" cy="51847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FF99CC"/>
                </a:solidFill>
                <a:latin typeface="Arial" charset="0"/>
              </a:rPr>
              <a:t>Простота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викладу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 </a:t>
            </a:r>
            <a:br>
              <a:rPr lang="ru-RU" dirty="0">
                <a:solidFill>
                  <a:srgbClr val="FF99CC"/>
                </a:solidFill>
                <a:latin typeface="Arial" charset="0"/>
              </a:rPr>
            </a:br>
            <a:r>
              <a:rPr lang="ru-RU" dirty="0">
                <a:solidFill>
                  <a:srgbClr val="FF99CC"/>
                </a:solidFill>
                <a:latin typeface="Arial" charset="0"/>
              </a:rPr>
              <a:t>i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задушевний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тон,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несподiванi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висновки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характери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героïв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iз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нацiональним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 </a:t>
            </a:r>
            <a:br>
              <a:rPr lang="ru-RU" dirty="0">
                <a:solidFill>
                  <a:srgbClr val="FF99CC"/>
                </a:solidFill>
                <a:latin typeface="Arial" charset="0"/>
              </a:rPr>
            </a:br>
            <a:r>
              <a:rPr lang="ru-RU" dirty="0" err="1">
                <a:solidFill>
                  <a:srgbClr val="FF99CC"/>
                </a:solidFill>
                <a:latin typeface="Arial" charset="0"/>
              </a:rPr>
              <a:t>пiдAрунтям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творiв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Остапа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Вишнi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викликали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доброзичливий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смiх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який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не </a:t>
            </a:r>
            <a:r>
              <a:rPr lang="ru-RU" dirty="0" err="1">
                <a:solidFill>
                  <a:srgbClr val="FF00FF"/>
                </a:solidFill>
                <a:latin typeface="Arial" charset="0"/>
              </a:rPr>
              <a:t>ображав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 </a:t>
            </a:r>
            <a:br>
              <a:rPr lang="ru-RU" dirty="0">
                <a:solidFill>
                  <a:srgbClr val="FF99CC"/>
                </a:solidFill>
                <a:latin typeface="Arial" charset="0"/>
              </a:rPr>
            </a:br>
            <a:r>
              <a:rPr lang="ru-RU" dirty="0">
                <a:solidFill>
                  <a:srgbClr val="FF99CC"/>
                </a:solidFill>
                <a:latin typeface="Arial" charset="0"/>
              </a:rPr>
              <a:t>людей, 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а </a:t>
            </a:r>
            <a:r>
              <a:rPr lang="ru-RU" dirty="0" err="1">
                <a:solidFill>
                  <a:srgbClr val="FF00FF"/>
                </a:solidFill>
                <a:latin typeface="Arial" charset="0"/>
              </a:rPr>
              <a:t>змушував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00FF"/>
                </a:solidFill>
                <a:latin typeface="Arial" charset="0"/>
              </a:rPr>
              <a:t>замислюватися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лiкував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, </a:t>
            </a:r>
            <a:r>
              <a:rPr lang="ru-RU" dirty="0" err="1">
                <a:solidFill>
                  <a:srgbClr val="FF00FF"/>
                </a:solidFill>
                <a:latin typeface="Arial" charset="0"/>
              </a:rPr>
              <a:t>виховував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. А тому твори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цi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</a:t>
            </a:r>
            <a:r>
              <a:rPr lang="ru-RU" dirty="0" err="1">
                <a:solidFill>
                  <a:srgbClr val="FF99CC"/>
                </a:solidFill>
                <a:latin typeface="Arial" charset="0"/>
              </a:rPr>
              <a:t>були</a:t>
            </a:r>
            <a:r>
              <a:rPr lang="ru-RU" dirty="0">
                <a:solidFill>
                  <a:srgbClr val="FF99CC"/>
                </a:solidFill>
                <a:latin typeface="Arial" charset="0"/>
              </a:rPr>
              <a:t> i 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є </a:t>
            </a:r>
            <a:br>
              <a:rPr lang="ru-RU" dirty="0">
                <a:solidFill>
                  <a:srgbClr val="FF00FF"/>
                </a:solidFill>
                <a:latin typeface="Arial" charset="0"/>
              </a:rPr>
            </a:br>
            <a:r>
              <a:rPr lang="ru-RU" dirty="0" err="1">
                <a:solidFill>
                  <a:srgbClr val="FF00FF"/>
                </a:solidFill>
                <a:latin typeface="Arial" charset="0"/>
              </a:rPr>
              <a:t>популярними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 в </a:t>
            </a:r>
            <a:r>
              <a:rPr lang="ru-RU" dirty="0" err="1">
                <a:solidFill>
                  <a:srgbClr val="FF00FF"/>
                </a:solidFill>
                <a:latin typeface="Arial" charset="0"/>
              </a:rPr>
              <a:t>народi</a:t>
            </a:r>
            <a:r>
              <a:rPr lang="ru-RU" dirty="0">
                <a:solidFill>
                  <a:srgbClr val="FF00FF"/>
                </a:solidFill>
                <a:latin typeface="Arial" charset="0"/>
              </a:rPr>
              <a:t>. </a:t>
            </a:r>
          </a:p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smtClean="0"/>
              <a:t>Клоуз - тест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b="1" smtClean="0"/>
              <a:t>1. </a:t>
            </a:r>
            <a:r>
              <a:rPr lang="uk-UA" sz="5400" b="1" smtClean="0"/>
              <a:t>Як називаєтьтся перший друкований твір</a:t>
            </a:r>
            <a:endParaRPr lang="ru-RU" sz="5400" smtClean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6000" b="1" smtClean="0"/>
              <a:t>Який        перший псевдонімом ?</a:t>
            </a:r>
            <a:endParaRPr lang="ru-RU" sz="6000" smtClean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5400" b="1" smtClean="0"/>
              <a:t>3. На скільки періодів ділиться творчість Остапа Вишні?</a:t>
            </a:r>
            <a:endParaRPr lang="ru-RU" sz="5400" smtClean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5400" b="1" smtClean="0"/>
              <a:t>4. Який різновид оповідання ввів Остап Вишня?</a:t>
            </a:r>
            <a:endParaRPr lang="ru-RU" sz="5400" smtClean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5400" b="1" smtClean="0"/>
              <a:t>5. У яких літературних групах брав участь?</a:t>
            </a:r>
            <a:endParaRPr lang="ru-RU" sz="5400" smtClean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z="5400" b="1" smtClean="0"/>
              <a:t>6. Як називалася спільна книжка Остапа Вишні і Марка Твена?</a:t>
            </a:r>
            <a:endParaRPr lang="ru-RU" sz="5400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dirty="0" smtClean="0"/>
              <a:t>Взаємоперевірка</a:t>
            </a:r>
            <a:endParaRPr lang="ru-RU" b="1" dirty="0" smtClean="0"/>
          </a:p>
        </p:txBody>
      </p:sp>
      <p:sp>
        <p:nvSpPr>
          <p:cNvPr id="296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uk-UA" smtClean="0"/>
              <a:t>1.</a:t>
            </a:r>
            <a:r>
              <a:rPr lang="uk-UA" b="1" smtClean="0"/>
              <a:t> “Демократичні реформи Денікіна”</a:t>
            </a:r>
            <a:endParaRPr lang="uk-UA" smtClean="0"/>
          </a:p>
          <a:p>
            <a:pPr eaLnBrk="1" hangingPunct="1"/>
            <a:r>
              <a:rPr lang="uk-UA" smtClean="0"/>
              <a:t>2.</a:t>
            </a:r>
            <a:r>
              <a:rPr lang="uk-UA" b="1" smtClean="0"/>
              <a:t> Павло Грунський</a:t>
            </a:r>
            <a:endParaRPr lang="uk-UA" smtClean="0"/>
          </a:p>
          <a:p>
            <a:pPr eaLnBrk="1" hangingPunct="1"/>
            <a:r>
              <a:rPr lang="uk-UA" smtClean="0"/>
              <a:t>3. </a:t>
            </a:r>
            <a:r>
              <a:rPr lang="uk-UA" b="1" smtClean="0"/>
              <a:t>Два</a:t>
            </a:r>
          </a:p>
          <a:p>
            <a:pPr eaLnBrk="1" hangingPunct="1"/>
            <a:r>
              <a:rPr lang="uk-UA" smtClean="0"/>
              <a:t>4. </a:t>
            </a:r>
            <a:r>
              <a:rPr lang="uk-UA" b="1" smtClean="0"/>
              <a:t>Усмішка</a:t>
            </a:r>
          </a:p>
          <a:p>
            <a:pPr eaLnBrk="1" hangingPunct="1"/>
            <a:r>
              <a:rPr lang="uk-UA" smtClean="0"/>
              <a:t>5. </a:t>
            </a:r>
            <a:r>
              <a:rPr lang="uk-UA" b="1" smtClean="0"/>
              <a:t>“ Плуг”, “ Гарт”</a:t>
            </a:r>
          </a:p>
          <a:p>
            <a:pPr eaLnBrk="1" hangingPunct="1"/>
            <a:r>
              <a:rPr lang="uk-UA" smtClean="0"/>
              <a:t>6.”</a:t>
            </a:r>
            <a:r>
              <a:rPr lang="uk-UA" b="1" smtClean="0"/>
              <a:t> Марк Твен- Остап Вишня. Сільськогосподарська пропаганда”</a:t>
            </a:r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Життєпис Остапа Вишні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12" descr="art_1291_bdb33dc8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38" y="1643063"/>
            <a:ext cx="6072230" cy="492918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1470025"/>
          </a:xfrm>
        </p:spPr>
        <p:txBody>
          <a:bodyPr/>
          <a:lstStyle/>
          <a:p>
            <a:r>
              <a:rPr lang="uk-UA" sz="5400" dirty="0" smtClean="0">
                <a:solidFill>
                  <a:srgbClr val="FF0000"/>
                </a:solidFill>
              </a:rPr>
              <a:t>Остап Вишня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929198"/>
            <a:ext cx="8501122" cy="507209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12" descr="art_1291_bdb33dc83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14414" y="1643050"/>
            <a:ext cx="6500858" cy="4929222"/>
          </a:xfrm>
        </p:spPr>
      </p:pic>
      <p:pic>
        <p:nvPicPr>
          <p:cNvPr id="6" name="Содержимое 7" descr="Остап_Вишн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28662" y="1857340"/>
            <a:ext cx="6643734" cy="46434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Справжнє ім'я — Павло Михайлович Губенко</a:t>
            </a:r>
            <a:r>
              <a:rPr lang="uk-UA" dirty="0" smtClean="0">
                <a:solidFill>
                  <a:schemeClr val="bg2"/>
                </a:solidFill>
              </a:rPr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bg2"/>
                </a:solidFill>
              </a:rPr>
              <a:t>Народився на хуторі </a:t>
            </a:r>
            <a:r>
              <a:rPr lang="uk-UA" dirty="0" err="1" smtClean="0">
                <a:solidFill>
                  <a:schemeClr val="bg2"/>
                </a:solidFill>
              </a:rPr>
              <a:t>Чечва</a:t>
            </a:r>
            <a:r>
              <a:rPr lang="uk-UA" dirty="0" smtClean="0">
                <a:solidFill>
                  <a:schemeClr val="bg2"/>
                </a:solidFill>
              </a:rPr>
              <a:t> біля містечка Грунь </a:t>
            </a:r>
            <a:r>
              <a:rPr lang="uk-UA" dirty="0" err="1" smtClean="0">
                <a:solidFill>
                  <a:schemeClr val="bg2"/>
                </a:solidFill>
              </a:rPr>
              <a:t>Зіньківського</a:t>
            </a:r>
            <a:r>
              <a:rPr lang="uk-UA" dirty="0" smtClean="0">
                <a:solidFill>
                  <a:schemeClr val="bg2"/>
                </a:solidFill>
              </a:rPr>
              <a:t> повіту на Полтавщині Початкова, потім двокласна школа в Зінькові, згодом продовжив навчання в Київській військово-фельдшерській школі,  Працював фельдшером в російській армії, а з часом — у хірургічному відділі лікарні Південно-Західних залізниць.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bg1"/>
                </a:solidFill>
              </a:rPr>
              <a:t>Родина </a:t>
            </a:r>
            <a:r>
              <a:rPr lang="ru-RU" sz="4400" dirty="0" err="1" smtClean="0">
                <a:solidFill>
                  <a:schemeClr val="bg1"/>
                </a:solidFill>
              </a:rPr>
              <a:t>Губенків</a:t>
            </a:r>
            <a:r>
              <a:rPr lang="ru-RU" sz="4400" dirty="0" smtClean="0">
                <a:solidFill>
                  <a:schemeClr val="bg1"/>
                </a:solidFill>
              </a:rPr>
              <a:t> не </a:t>
            </a:r>
            <a:r>
              <a:rPr lang="ru-RU" sz="4400" dirty="0" err="1" smtClean="0">
                <a:solidFill>
                  <a:schemeClr val="bg1"/>
                </a:solidFill>
              </a:rPr>
              <a:t>була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заможною</a:t>
            </a:r>
            <a:r>
              <a:rPr lang="ru-RU" sz="4400" dirty="0" smtClean="0">
                <a:solidFill>
                  <a:schemeClr val="bg1"/>
                </a:solidFill>
              </a:rPr>
              <a:t>. </a:t>
            </a:r>
            <a:r>
              <a:rPr lang="ru-RU" sz="4400" dirty="0" err="1" smtClean="0">
                <a:solidFill>
                  <a:schemeClr val="bg1"/>
                </a:solidFill>
              </a:rPr>
              <a:t>Батько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працював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прикажчиком</a:t>
            </a:r>
            <a:r>
              <a:rPr lang="ru-RU" sz="4400" dirty="0" smtClean="0">
                <a:solidFill>
                  <a:schemeClr val="bg1"/>
                </a:solidFill>
              </a:rPr>
              <a:t> у </a:t>
            </a:r>
            <a:r>
              <a:rPr lang="ru-RU" sz="4400" dirty="0" err="1" smtClean="0">
                <a:solidFill>
                  <a:schemeClr val="bg1"/>
                </a:solidFill>
              </a:rPr>
              <a:t>поміщицькому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маєтку</a:t>
            </a:r>
            <a:r>
              <a:rPr lang="ru-RU" sz="4400" dirty="0" smtClean="0">
                <a:solidFill>
                  <a:schemeClr val="bg1"/>
                </a:solidFill>
              </a:rPr>
              <a:t>.. І все ж </a:t>
            </a:r>
            <a:r>
              <a:rPr lang="ru-RU" sz="4400" dirty="0" err="1" smtClean="0">
                <a:solidFill>
                  <a:schemeClr val="bg1"/>
                </a:solidFill>
              </a:rPr>
              <a:t>батько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мріяв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дати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освіту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всім</a:t>
            </a:r>
            <a:r>
              <a:rPr lang="ru-RU" sz="4400" dirty="0" smtClean="0">
                <a:solidFill>
                  <a:schemeClr val="bg1"/>
                </a:solidFill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</a:rPr>
              <a:t>дітям</a:t>
            </a:r>
            <a:r>
              <a:rPr lang="ru-RU" sz="4400" dirty="0" smtClean="0">
                <a:solidFill>
                  <a:schemeClr val="bg1"/>
                </a:solidFill>
              </a:rPr>
              <a:t>.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5_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4129FD35-0259-4396-9A4E-1D870F03DD9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54FB333-DA0F-4FEA-A48D-D8BB741AA46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1338</Words>
  <Application>Microsoft Office PowerPoint</Application>
  <PresentationFormat>Экран (4:3)</PresentationFormat>
  <Paragraphs>146</Paragraphs>
  <Slides>57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5_books</vt:lpstr>
      <vt:lpstr>Тема</vt:lpstr>
      <vt:lpstr>Знати:</vt:lpstr>
      <vt:lpstr>Вміти:</vt:lpstr>
      <vt:lpstr>Урок - презентація</vt:lpstr>
      <vt:lpstr>План уроку</vt:lpstr>
      <vt:lpstr>Життєпис Остапа Вишні</vt:lpstr>
      <vt:lpstr>Остап Вишня</vt:lpstr>
      <vt:lpstr>Справжнє ім'я — Павло Михайлович Губенко.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Дружина Варвара Олексіївна</vt:lpstr>
      <vt:lpstr>Слайд 19</vt:lpstr>
      <vt:lpstr>Слайд 20</vt:lpstr>
      <vt:lpstr>Остап Вишня и Максим Рильський на охоті.</vt:lpstr>
      <vt:lpstr>Слайд 22</vt:lpstr>
      <vt:lpstr>Вшанування пам’яті</vt:lpstr>
      <vt:lpstr>Тести</vt:lpstr>
      <vt:lpstr>Слайд 25</vt:lpstr>
      <vt:lpstr>Слайд 26</vt:lpstr>
      <vt:lpstr>Слайд 27</vt:lpstr>
      <vt:lpstr>Слайд 28</vt:lpstr>
      <vt:lpstr>Слайд 29</vt:lpstr>
      <vt:lpstr>Самоперевірка</vt:lpstr>
      <vt:lpstr>Творчість Остапа Вишні</vt:lpstr>
      <vt:lpstr>Остап Вишня – чародій сміху</vt:lpstr>
      <vt:lpstr>Важливо! Крім власного жанру усмішки й фейлетону, Вишня започаткував власний тип гумористичного нарису, оповідання й навіть новели</vt:lpstr>
      <vt:lpstr>Перші кроки в творчості:</vt:lpstr>
      <vt:lpstr>Псевдонім:</vt:lpstr>
      <vt:lpstr>Творчість:</vt:lpstr>
      <vt:lpstr>Слайд 37</vt:lpstr>
      <vt:lpstr> Гуморист працює над перекладами творів російської та світової класики-М.Гоголя, А.Чехова, Марка Твена </vt:lpstr>
      <vt:lpstr>Остап Вишня </vt:lpstr>
      <vt:lpstr>Слайд 40</vt:lpstr>
      <vt:lpstr>Дружба</vt:lpstr>
      <vt:lpstr>1932-1933 роки</vt:lpstr>
      <vt:lpstr>1932-1933 роки</vt:lpstr>
      <vt:lpstr>Другий період творчості після заслання:</vt:lpstr>
      <vt:lpstr>Слайд 45</vt:lpstr>
      <vt:lpstr>Жанрова своєрідність творів:</vt:lpstr>
      <vt:lpstr>Тематика творів:</vt:lpstr>
      <vt:lpstr>Слайд 48</vt:lpstr>
      <vt:lpstr> „Усе життя гумористом! Господи! Збожеволіти можна від суму!” – написав Остап Вишня в щоденнику незадовго до смерті. В його драматичному житті справді було від чого збожеволіти. І було більше приводів плакати, ніж сміятися. Але Вишня не міг бачити печальних облич – і робив усе, щоб змусити читача всміхнутись. А народ платив йому любов’ю, бо розумів: так сміятися з людини міг тільки той, хто щиро її любив.  </vt:lpstr>
      <vt:lpstr>Висновок:</vt:lpstr>
      <vt:lpstr>Клоуз - тест </vt:lpstr>
      <vt:lpstr>Слайд 52</vt:lpstr>
      <vt:lpstr>Слайд 53</vt:lpstr>
      <vt:lpstr>Слайд 54</vt:lpstr>
      <vt:lpstr>Слайд 55</vt:lpstr>
      <vt:lpstr>Слайд 56</vt:lpstr>
      <vt:lpstr>Взаємоперевірка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IBM</cp:lastModifiedBy>
  <cp:revision>11</cp:revision>
  <dcterms:modified xsi:type="dcterms:W3CDTF">2013-11-19T18:45:47Z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459470</vt:lpwstr>
  </property>
  <property fmtid="{D5CDD505-2E9C-101B-9397-08002B2CF9AE}" name="NXPowerLiteVersion" pid="3">
    <vt:lpwstr>D4.1.4</vt:lpwstr>
  </property>
  <property fmtid="{D5CDD505-2E9C-101B-9397-08002B2CF9AE}" name="_TemplateID" pid="4">
    <vt:lpwstr>TC019087019991</vt:lpwstr>
  </property>
</Properties>
</file>