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5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06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3000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3000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3000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3000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3000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3000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3000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3000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3000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3000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3000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0"/>
              </a:schemeClr>
            </a:gs>
            <a:gs pos="50000">
              <a:schemeClr val="accent2">
                <a:lumMod val="75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13000"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428660" y="4038746"/>
            <a:ext cx="7387416" cy="2819254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8000" b="1" spc="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Зачарована Десна</a:t>
            </a:r>
            <a:r>
              <a:rPr lang="uk-UA" sz="9600" b="1" spc="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9600" b="1" spc="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uk-UA" sz="9600" b="1" spc="6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13000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29124" y="142852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І хоча автор пише про все з гумором, але відчувається біль його душі. Змальовані в творі люди — не ідеальні, вони мають у собі як добрі риси, так і погані, і автор цього не приховує. Проте, на його думку, не від хорошого життя зло переважає в людині добро.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0011-041-Tikhij-Don-obraz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3071810"/>
            <a:ext cx="4357686" cy="3672077"/>
          </a:xfrm>
          <a:prstGeom prst="rect">
            <a:avLst/>
          </a:prstGeom>
        </p:spPr>
      </p:pic>
    </p:spTree>
  </p:cSld>
  <p:clrMapOvr>
    <a:masterClrMapping/>
  </p:clrMapOvr>
  <p:transition spd="slow" advTm="13000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428604"/>
            <a:ext cx="64294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Екранізації</a:t>
            </a:r>
          </a:p>
          <a:p>
            <a:pPr algn="just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В 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1964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 році екранізована 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Юлією </a:t>
            </a:r>
            <a:r>
              <a:rPr lang="uk-UA" sz="2400" b="1" dirty="0" err="1" smtClean="0">
                <a:latin typeface="Times New Roman" pitchFamily="18" charset="0"/>
                <a:cs typeface="Times New Roman" pitchFamily="18" charset="0"/>
              </a:rPr>
              <a:t>Солнцевою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(Див. Зачарована Десна (фільм)).</a:t>
            </a:r>
          </a:p>
          <a:p>
            <a:pPr algn="just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У 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2009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 році харківською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арт-групою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Fumble Fall </a:t>
            </a:r>
            <a:r>
              <a:rPr lang="en-GB" sz="2400" b="1" dirty="0" err="1" smtClean="0">
                <a:latin typeface="Times New Roman" pitchFamily="18" charset="0"/>
                <a:cs typeface="Times New Roman" pitchFamily="18" charset="0"/>
              </a:rPr>
              <a:t>Dedalus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 Group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була знята молодіжна комедія ZACHAROVANA  DESNA за мотивами твору.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4937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45170" y="2737198"/>
            <a:ext cx="2758969" cy="4000506"/>
          </a:xfrm>
          <a:prstGeom prst="rect">
            <a:avLst/>
          </a:prstGeom>
        </p:spPr>
      </p:pic>
    </p:spTree>
  </p:cSld>
  <p:clrMapOvr>
    <a:masterClrMapping/>
  </p:clrMapOvr>
  <p:transition spd="slow" advTm="13000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000108"/>
            <a:ext cx="91440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Презентацію виконала</a:t>
            </a:r>
          </a:p>
          <a:p>
            <a:pPr algn="ctr"/>
            <a:r>
              <a:rPr lang="uk-UA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Учениця 11-А класу</a:t>
            </a:r>
          </a:p>
          <a:p>
            <a:pPr algn="ctr"/>
            <a:r>
              <a:rPr lang="uk-UA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ЗОШ№32</a:t>
            </a:r>
          </a:p>
          <a:p>
            <a:pPr algn="ctr"/>
            <a:r>
              <a:rPr lang="uk-UA" sz="8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Шавурська</a:t>
            </a:r>
            <a:r>
              <a:rPr lang="uk-UA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 Марія</a:t>
            </a:r>
          </a:p>
        </p:txBody>
      </p:sp>
    </p:spTree>
  </p:cSld>
  <p:clrMapOvr>
    <a:masterClrMapping/>
  </p:clrMapOvr>
  <p:transition spd="slow" advTm="13000"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142852"/>
            <a:ext cx="8858312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Зачарована Десна (1956 р.) —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автобіографічна повість, спогади Олександра Довженка про дитинство в рідному селі на Чернігівщині. Твір сповнений тонкого гумору. Повість є гімном річки Десна, рідному чернігівському краю, селянам-трудівникам і сільському способу життя.</a:t>
            </a:r>
            <a:endParaRPr lang="uk-UA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risunok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9124" y="2000240"/>
            <a:ext cx="4511211" cy="4704979"/>
          </a:xfrm>
          <a:prstGeom prst="rect">
            <a:avLst/>
          </a:prstGeom>
        </p:spPr>
      </p:pic>
    </p:spTree>
  </p:cSld>
  <p:clrMapOvr>
    <a:masterClrMapping/>
  </p:clrMapOvr>
  <p:transition spd="slow" advTm="13000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00042"/>
            <a:ext cx="51435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Над кіноповістю «Зачарована Десна» О. Довженко почав працювати, як свідчать записи в чорнових матеріалах, 5 квітня 1942 р. У листі до матері та сестри від 9 листопада 1946 р. письменник сповістить:</a:t>
            </a:r>
            <a:endParaRPr lang="uk-UA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aca15d2f28908b3f38c666f0f2af0a52.jpg"/>
          <p:cNvPicPr>
            <a:picLocks noChangeAspect="1"/>
          </p:cNvPicPr>
          <p:nvPr/>
        </p:nvPicPr>
        <p:blipFill>
          <a:blip r:embed="rId2" cstate="print"/>
          <a:srcRect l="12544" b="5208"/>
          <a:stretch>
            <a:fillRect/>
          </a:stretch>
        </p:blipFill>
        <p:spPr>
          <a:xfrm>
            <a:off x="5143504" y="0"/>
            <a:ext cx="4000496" cy="6858000"/>
          </a:xfrm>
          <a:prstGeom prst="rect">
            <a:avLst/>
          </a:prstGeom>
        </p:spPr>
      </p:pic>
    </p:spTree>
  </p:cSld>
  <p:clrMapOvr>
    <a:masterClrMapping/>
  </p:clrMapOvr>
  <p:transition spd="slow" advTm="13000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428179"/>
            <a:ext cx="7000924" cy="600164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38100">
            <a:solidFill>
              <a:schemeClr val="tx1"/>
            </a:solidFill>
          </a:ln>
          <a:effectLst>
            <a:glow rad="101600">
              <a:schemeClr val="tx1">
                <a:lumMod val="50000"/>
                <a:lumOff val="50000"/>
                <a:alpha val="60000"/>
              </a:schemeClr>
            </a:glow>
            <a:softEdge rad="317500"/>
          </a:effectLst>
        </p:spPr>
        <p:txBody>
          <a:bodyPr wrap="square">
            <a:spAutoFit/>
          </a:bodyPr>
          <a:lstStyle/>
          <a:p>
            <a:pPr algn="just"/>
            <a:r>
              <a:rPr lang="uk-UA" sz="2400" b="1" dirty="0" smtClean="0">
                <a:latin typeface="Garamond" pitchFamily="18" charset="0"/>
                <a:cs typeface="Mangal" pitchFamily="2"/>
              </a:rPr>
              <a:t>«Пишу одну повість про діда і батька, матір і про все, одне слово, </a:t>
            </a:r>
            <a:r>
              <a:rPr lang="uk-UA" sz="2400" b="1" dirty="0" err="1" smtClean="0">
                <a:latin typeface="Garamond" pitchFamily="18" charset="0"/>
                <a:cs typeface="Mangal" pitchFamily="2"/>
              </a:rPr>
              <a:t>сосницьке</a:t>
            </a:r>
            <a:r>
              <a:rPr lang="uk-UA" sz="2400" b="1" dirty="0" smtClean="0">
                <a:latin typeface="Garamond" pitchFamily="18" charset="0"/>
                <a:cs typeface="Mangal" pitchFamily="2"/>
              </a:rPr>
              <a:t> життя, що коли я був маленьким, мамо, у Вас щасливим, коли дід ще казав мені: «</a:t>
            </a:r>
            <a:r>
              <a:rPr lang="uk-UA" sz="2400" b="1" dirty="0" err="1" smtClean="0">
                <a:latin typeface="Garamond" pitchFamily="18" charset="0"/>
                <a:cs typeface="Mangal" pitchFamily="2"/>
              </a:rPr>
              <a:t>Цить</a:t>
            </a:r>
            <a:r>
              <a:rPr lang="uk-UA" sz="2400" b="1" dirty="0" smtClean="0">
                <a:latin typeface="Garamond" pitchFamily="18" charset="0"/>
                <a:cs typeface="Mangal" pitchFamily="2"/>
              </a:rPr>
              <a:t>, Сашко, не плач, </a:t>
            </a:r>
            <a:r>
              <a:rPr lang="uk-UA" sz="2400" b="1" dirty="0" err="1" smtClean="0">
                <a:latin typeface="Garamond" pitchFamily="18" charset="0"/>
                <a:cs typeface="Mangal" pitchFamily="2"/>
              </a:rPr>
              <a:t>поїдем</a:t>
            </a:r>
            <a:r>
              <a:rPr lang="uk-UA" sz="2400" b="1" dirty="0" smtClean="0">
                <a:latin typeface="Garamond" pitchFamily="18" charset="0"/>
                <a:cs typeface="Mangal" pitchFamily="2"/>
              </a:rPr>
              <a:t> на сінокіс, </a:t>
            </a:r>
            <a:r>
              <a:rPr lang="uk-UA" sz="2400" b="1" dirty="0" err="1" smtClean="0">
                <a:latin typeface="Garamond" pitchFamily="18" charset="0"/>
                <a:cs typeface="Mangal" pitchFamily="2"/>
              </a:rPr>
              <a:t>да</a:t>
            </a:r>
            <a:r>
              <a:rPr lang="uk-UA" sz="2400" b="1" dirty="0" smtClean="0">
                <a:latin typeface="Garamond" pitchFamily="18" charset="0"/>
                <a:cs typeface="Mangal" pitchFamily="2"/>
              </a:rPr>
              <a:t> накосимо сіна, </a:t>
            </a:r>
            <a:r>
              <a:rPr lang="uk-UA" sz="2400" b="1" dirty="0" err="1" smtClean="0">
                <a:latin typeface="Garamond" pitchFamily="18" charset="0"/>
                <a:cs typeface="Mangal" pitchFamily="2"/>
              </a:rPr>
              <a:t>да</a:t>
            </a:r>
            <a:r>
              <a:rPr lang="uk-UA" sz="2400" b="1" dirty="0" smtClean="0">
                <a:latin typeface="Garamond" pitchFamily="18" charset="0"/>
                <a:cs typeface="Mangal" pitchFamily="2"/>
              </a:rPr>
              <a:t> наберемо ягід, </a:t>
            </a:r>
            <a:r>
              <a:rPr lang="uk-UA" sz="2400" b="1" dirty="0" err="1" smtClean="0">
                <a:latin typeface="Garamond" pitchFamily="18" charset="0"/>
                <a:cs typeface="Mangal" pitchFamily="2"/>
              </a:rPr>
              <a:t>да</a:t>
            </a:r>
            <a:r>
              <a:rPr lang="uk-UA" sz="2400" b="1" dirty="0" smtClean="0">
                <a:latin typeface="Garamond" pitchFamily="18" charset="0"/>
                <a:cs typeface="Mangal" pitchFamily="2"/>
              </a:rPr>
              <a:t> наловимо риби, </a:t>
            </a:r>
            <a:r>
              <a:rPr lang="uk-UA" sz="2400" b="1" dirty="0" err="1" smtClean="0">
                <a:latin typeface="Garamond" pitchFamily="18" charset="0"/>
                <a:cs typeface="Mangal" pitchFamily="2"/>
              </a:rPr>
              <a:t>да</a:t>
            </a:r>
            <a:r>
              <a:rPr lang="uk-UA" sz="2400" b="1" dirty="0" smtClean="0">
                <a:latin typeface="Garamond" pitchFamily="18" charset="0"/>
                <a:cs typeface="Mangal" pitchFamily="2"/>
              </a:rPr>
              <a:t> наваримо каші». Про всяке </a:t>
            </a:r>
            <a:r>
              <a:rPr lang="uk-UA" sz="2400" b="1" dirty="0" err="1" smtClean="0">
                <a:latin typeface="Garamond" pitchFamily="18" charset="0"/>
                <a:cs typeface="Mangal" pitchFamily="2"/>
              </a:rPr>
              <a:t>такеот</a:t>
            </a:r>
            <a:r>
              <a:rPr lang="uk-UA" sz="2400" b="1" dirty="0" smtClean="0">
                <a:latin typeface="Garamond" pitchFamily="18" charset="0"/>
                <a:cs typeface="Mangal" pitchFamily="2"/>
              </a:rPr>
              <a:t> </a:t>
            </a:r>
            <a:r>
              <a:rPr lang="uk-UA" sz="2400" b="1" dirty="0" err="1" smtClean="0">
                <a:latin typeface="Garamond" pitchFamily="18" charset="0"/>
                <a:cs typeface="Mangal" pitchFamily="2"/>
              </a:rPr>
              <a:t>старовиння</a:t>
            </a:r>
            <a:r>
              <a:rPr lang="uk-UA" sz="2400" b="1" dirty="0" smtClean="0">
                <a:latin typeface="Garamond" pitchFamily="18" charset="0"/>
                <a:cs typeface="Mangal" pitchFamily="2"/>
              </a:rPr>
              <a:t>, що щезло вже, минуло давно і ніколи не вернеться, як не вертаються літа ще хочу написати.</a:t>
            </a:r>
            <a:r>
              <a:rPr lang="en-US" sz="2400" b="1" dirty="0" smtClean="0">
                <a:latin typeface="Garamond" pitchFamily="18" charset="0"/>
                <a:cs typeface="Mangal" pitchFamily="2"/>
              </a:rPr>
              <a:t> </a:t>
            </a:r>
            <a:r>
              <a:rPr lang="uk-UA" sz="2400" b="1" dirty="0" smtClean="0">
                <a:latin typeface="Garamond" pitchFamily="18" charset="0"/>
                <a:cs typeface="Mangal" pitchFamily="2"/>
              </a:rPr>
              <a:t>Чомусь я часто, коли не щодня, згадую про вас, моя рідна старенька мамо. Очевидно тому, що й сам уже сивий, і день мій вечоріє вже, і хоч не гнеться ще спина, і ходжу ще рівно, я, як дід Семен, зглядуватись став назад, почав визирати в холодне (</a:t>
            </a:r>
            <a:r>
              <a:rPr lang="uk-UA" sz="2400" b="1" dirty="0" err="1" smtClean="0">
                <a:latin typeface="Garamond" pitchFamily="18" charset="0"/>
                <a:cs typeface="Mangal" pitchFamily="2"/>
              </a:rPr>
              <a:t>чужеє</a:t>
            </a:r>
            <a:r>
              <a:rPr lang="uk-UA" sz="2400" b="1" dirty="0" smtClean="0">
                <a:latin typeface="Garamond" pitchFamily="18" charset="0"/>
                <a:cs typeface="Mangal" pitchFamily="2"/>
              </a:rPr>
              <a:t>) вікно: а чи не пливуть до мене в гості молоді літа весняною водою на дубах? Ні, не пливуть».</a:t>
            </a:r>
            <a:endParaRPr lang="uk-UA" sz="2400" b="1" dirty="0">
              <a:latin typeface="Garamond" pitchFamily="18" charset="0"/>
              <a:cs typeface="Mangal" pitchFamily="2"/>
            </a:endParaRPr>
          </a:p>
        </p:txBody>
      </p:sp>
    </p:spTree>
  </p:cSld>
  <p:clrMapOvr>
    <a:masterClrMapping/>
  </p:clrMapOvr>
  <p:transition spd="slow" advTm="13000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48577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У щоденнику 7 грудня 1945 р. з’являється запис про бажання створити таку картину — книжку, яка б «принесла людям успіху, відпочинок, добру пораду і розуміння жити».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poem_2028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5394">
            <a:off x="5142684" y="1571986"/>
            <a:ext cx="3038475" cy="4619625"/>
          </a:xfrm>
          <a:prstGeom prst="rect">
            <a:avLst/>
          </a:prstGeom>
        </p:spPr>
      </p:pic>
      <p:pic>
        <p:nvPicPr>
          <p:cNvPr id="4" name="Рисунок 3" descr="dovjenk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069175">
            <a:off x="2155158" y="2963907"/>
            <a:ext cx="2324112" cy="3567512"/>
          </a:xfrm>
          <a:prstGeom prst="rect">
            <a:avLst/>
          </a:prstGeom>
        </p:spPr>
      </p:pic>
    </p:spTree>
  </p:cSld>
  <p:clrMapOvr>
    <a:masterClrMapping/>
  </p:clrMapOvr>
  <p:transition spd="slow" advTm="13000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28992" y="214290"/>
            <a:ext cx="550072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ЗО березня 1948 р. письменник уже чітко заявляє про свій намір написати докладно й абсолютно одверто, як труд цілого фактичного життя, з великими екскурсами в біографію, у дитин­ство, у родину, у природу, пригадати всі чинники, які створю­вали й визначали смак, тонкість сприймання. Проте «Зачарована Десна» з’явилася лише в 1955 р., за рік до його смерті.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200fu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2369318"/>
            <a:ext cx="3143272" cy="4321999"/>
          </a:xfrm>
          <a:prstGeom prst="rect">
            <a:avLst/>
          </a:prstGeom>
        </p:spPr>
      </p:pic>
    </p:spTree>
  </p:cSld>
  <p:clrMapOvr>
    <a:masterClrMapping/>
  </p:clrMapOvr>
  <p:transition spd="slow" advTm="13000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142852"/>
            <a:ext cx="621509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У кіноповісті автор змальовує свої перші кроки пізнання життя, «перші радощі, і вболівання, і чари перших захоплень дитячих…», віруючого в Бога діда-чумака і прабабу, яка все і всіх проклинала, матір і батька, коваля діда Захарка, дядька Самійла — неперевершеного косаря, сільського священика і зустріч селянами Великодня на дахах під час весняного розливу Десни.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ounci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3502233"/>
            <a:ext cx="4433892" cy="3208444"/>
          </a:xfrm>
          <a:prstGeom prst="rect">
            <a:avLst/>
          </a:prstGeom>
        </p:spPr>
      </p:pic>
    </p:spTree>
  </p:cSld>
  <p:clrMapOvr>
    <a:masterClrMapping/>
  </p:clrMapOvr>
  <p:transition spd="slow" advTm="13000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14678" y="142852"/>
            <a:ext cx="578646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Спогади ці час від часу переростають у короткі авторські роздуми — про «тяжкі кайдани неписьменності і несвободи», інші лиха й страждання селян України і разом з тим — багатство їхніх душ, внутрішню культуру думок і почуттів, їхній смак, їхню вроджену готовність до «найвищого і тонкого», про війну й спалене фашистами село, про ставлення до минулого: відомий авторський монолог, який починається словами: «Я син свого часу і весь належу сучасникам своїм. Коли ж обертаюсь я часом до криниці, з якої пив колись воду…» і в якому висловлено знамениту формулу: «Сучасне завжди на дорозі з минулого в майбутнє».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81265263_1_644x461_priglashayu-v-pohod-na-reku-kiev.jpg"/>
          <p:cNvPicPr>
            <a:picLocks noChangeAspect="1"/>
          </p:cNvPicPr>
          <p:nvPr/>
        </p:nvPicPr>
        <p:blipFill>
          <a:blip r:embed="rId2" cstate="print"/>
          <a:srcRect l="17073" r="32927"/>
          <a:stretch>
            <a:fillRect/>
          </a:stretch>
        </p:blipFill>
        <p:spPr>
          <a:xfrm>
            <a:off x="142844" y="142852"/>
            <a:ext cx="3071834" cy="6572272"/>
          </a:xfrm>
          <a:prstGeom prst="rect">
            <a:avLst/>
          </a:prstGeom>
        </p:spPr>
      </p:pic>
    </p:spTree>
  </p:cSld>
  <p:clrMapOvr>
    <a:masterClrMapping/>
  </p:clrMapOvr>
  <p:transition spd="slow" advTm="13000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142852"/>
            <a:ext cx="592933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Торкається автор і питання віри в Бога. На прикладах конкретних людей він показує, наскільки навіть у дореволюційні часи різнилися в кожного уявлення про Всевишнього та рівень релігійної освіти. Найяскравішим моментом можна назвати суперечку батька автора зі священиком про «сповідання віри», яка відбувається в човнах посеред затопленого Десною села.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dovz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3438" y="3464004"/>
            <a:ext cx="4348031" cy="3282764"/>
          </a:xfrm>
          <a:prstGeom prst="rect">
            <a:avLst/>
          </a:prstGeom>
        </p:spPr>
      </p:pic>
    </p:spTree>
  </p:cSld>
  <p:clrMapOvr>
    <a:masterClrMapping/>
  </p:clrMapOvr>
  <p:transition spd="slow" advTm="13000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458</Words>
  <Application>Microsoft Office PowerPoint</Application>
  <PresentationFormat>Экран (4:3)</PresentationFormat>
  <Paragraphs>18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Зачарована Десна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Зачарована Десна </dc:title>
  <cp:lastModifiedBy>Admin</cp:lastModifiedBy>
  <cp:revision>22</cp:revision>
  <dcterms:modified xsi:type="dcterms:W3CDTF">2014-06-05T13:55:29Z</dcterms:modified>
</cp:coreProperties>
</file>