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0" t="2209" r="19518" b="17790"/>
          <a:stretch/>
        </p:blipFill>
        <p:spPr bwMode="auto">
          <a:xfrm>
            <a:off x="827584" y="172433"/>
            <a:ext cx="3360293" cy="607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5897117"/>
            <a:ext cx="291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 учениця 21 групи</a:t>
            </a:r>
          </a:p>
          <a:p>
            <a:r>
              <a:rPr lang="uk-UA" dirty="0" smtClean="0"/>
              <a:t>Мельничук Анна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20687"/>
            <a:ext cx="518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latin typeface="Consolas" pitchFamily="49" charset="0"/>
                <a:cs typeface="Consolas" pitchFamily="49" charset="0"/>
              </a:rPr>
              <a:t>Світ ловив мене, та не спіймав.</a:t>
            </a:r>
            <a:endParaRPr lang="ru-RU" sz="4000" i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3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20"/>
            <a:ext cx="9144000" cy="68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Сковорода </a:t>
            </a:r>
            <a:r>
              <a:rPr lang="ru-RU" dirty="0" err="1">
                <a:solidFill>
                  <a:schemeClr val="bg1"/>
                </a:solidFill>
              </a:rPr>
              <a:t>сприйняв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ідеали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філософії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гуманізму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просвітительства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віру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всемогутність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розуму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неминучість</a:t>
            </a:r>
            <a:r>
              <a:rPr lang="ru-RU" dirty="0">
                <a:solidFill>
                  <a:schemeClr val="bg1"/>
                </a:solidFill>
              </a:rPr>
              <a:t> торжества </a:t>
            </a:r>
            <a:r>
              <a:rPr lang="ru-RU" dirty="0" err="1">
                <a:solidFill>
                  <a:schemeClr val="bg1"/>
                </a:solidFill>
              </a:rPr>
              <a:t>правди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справедливості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Не все те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недійсне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,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що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недосяжне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дитячому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bg2">
                    <a:lumMod val="75000"/>
                  </a:schemeClr>
                </a:solidFill>
                <a:effectLst/>
              </a:rPr>
              <a:t>розумові</a:t>
            </a:r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22512"/>
            <a:ext cx="3532508" cy="461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3476" y="40466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Онтологічною</a:t>
            </a:r>
            <a:r>
              <a:rPr lang="ru-RU" dirty="0"/>
              <a:t> основою </a:t>
            </a:r>
            <a:r>
              <a:rPr lang="ru-RU" dirty="0" err="1"/>
              <a:t>вчення</a:t>
            </a:r>
            <a:r>
              <a:rPr lang="ru-RU" dirty="0"/>
              <a:t> Сковороди є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 smtClean="0"/>
              <a:t>світів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66" y="1906858"/>
            <a:ext cx="8497810" cy="46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1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286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У “</a:t>
            </a:r>
            <a:r>
              <a:rPr lang="ru-RU" sz="2400" i="1" dirty="0" err="1">
                <a:solidFill>
                  <a:srgbClr val="002060"/>
                </a:solidFill>
              </a:rPr>
              <a:t>розмові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п</a:t>
            </a:r>
            <a:r>
              <a:rPr lang="en-US" sz="2400" i="1" dirty="0" smtClean="0">
                <a:solidFill>
                  <a:srgbClr val="002060"/>
                </a:solidFill>
              </a:rPr>
              <a:t>’</a:t>
            </a:r>
            <a:r>
              <a:rPr lang="ru-RU" sz="2400" i="1" dirty="0" smtClean="0">
                <a:solidFill>
                  <a:srgbClr val="002060"/>
                </a:solidFill>
              </a:rPr>
              <a:t>яти </a:t>
            </a:r>
            <a:r>
              <a:rPr lang="ru-RU" sz="2400" i="1" dirty="0" err="1">
                <a:solidFill>
                  <a:srgbClr val="002060"/>
                </a:solidFill>
              </a:rPr>
              <a:t>подорожніх</a:t>
            </a:r>
            <a:r>
              <a:rPr lang="ru-RU" sz="2400" i="1" dirty="0">
                <a:solidFill>
                  <a:srgbClr val="002060"/>
                </a:solidFill>
              </a:rPr>
              <a:t> про </a:t>
            </a:r>
            <a:r>
              <a:rPr lang="ru-RU" sz="2400" i="1" dirty="0" err="1">
                <a:solidFill>
                  <a:srgbClr val="002060"/>
                </a:solidFill>
              </a:rPr>
              <a:t>істинне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щастя</a:t>
            </a:r>
            <a:r>
              <a:rPr lang="ru-RU" sz="2400" i="1" dirty="0">
                <a:solidFill>
                  <a:srgbClr val="002060"/>
                </a:solidFill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</a:rPr>
              <a:t>житті</a:t>
            </a:r>
            <a:r>
              <a:rPr lang="ru-RU" sz="2400" i="1" dirty="0">
                <a:solidFill>
                  <a:srgbClr val="002060"/>
                </a:solidFill>
              </a:rPr>
              <a:t>” </a:t>
            </a:r>
            <a:r>
              <a:rPr lang="ru-RU" sz="2400" i="1" dirty="0" err="1">
                <a:solidFill>
                  <a:srgbClr val="002060"/>
                </a:solidFill>
              </a:rPr>
              <a:t>Філософ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утверджує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високу</a:t>
            </a:r>
            <a:r>
              <a:rPr lang="ru-RU" sz="2400" i="1" dirty="0">
                <a:solidFill>
                  <a:srgbClr val="002060"/>
                </a:solidFill>
              </a:rPr>
              <a:t> мораль народу, </a:t>
            </a:r>
            <a:r>
              <a:rPr lang="ru-RU" sz="2400" i="1" dirty="0" err="1">
                <a:solidFill>
                  <a:srgbClr val="002060"/>
                </a:solidFill>
              </a:rPr>
              <a:t>заперечує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міщанську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суєту</a:t>
            </a:r>
            <a:r>
              <a:rPr lang="ru-RU" sz="2400" i="1" dirty="0">
                <a:solidFill>
                  <a:srgbClr val="002060"/>
                </a:solidFill>
              </a:rPr>
              <a:t> і </a:t>
            </a:r>
            <a:r>
              <a:rPr lang="ru-RU" sz="2400" i="1" dirty="0" err="1">
                <a:solidFill>
                  <a:srgbClr val="002060"/>
                </a:solidFill>
              </a:rPr>
              <a:t>панське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неробство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Осмислюючи</a:t>
            </a:r>
            <a:r>
              <a:rPr lang="ru-RU" sz="2400" i="1" dirty="0">
                <a:solidFill>
                  <a:srgbClr val="002060"/>
                </a:solidFill>
              </a:rPr>
              <a:t>, в </a:t>
            </a:r>
            <a:r>
              <a:rPr lang="ru-RU" sz="2400" i="1" dirty="0" err="1">
                <a:solidFill>
                  <a:srgbClr val="002060"/>
                </a:solidFill>
              </a:rPr>
              <a:t>цьому</a:t>
            </a:r>
            <a:r>
              <a:rPr lang="ru-RU" sz="2400" i="1" dirty="0">
                <a:solidFill>
                  <a:srgbClr val="002060"/>
                </a:solidFill>
              </a:rPr>
              <a:t> суть </a:t>
            </a:r>
            <a:r>
              <a:rPr lang="ru-RU" sz="2400" i="1" dirty="0" err="1">
                <a:solidFill>
                  <a:srgbClr val="002060"/>
                </a:solidFill>
              </a:rPr>
              <a:t>щастя</a:t>
            </a:r>
            <a:r>
              <a:rPr lang="ru-RU" sz="2400" i="1" dirty="0">
                <a:solidFill>
                  <a:srgbClr val="002060"/>
                </a:solidFill>
              </a:rPr>
              <a:t>, Сковорода </a:t>
            </a:r>
            <a:r>
              <a:rPr lang="ru-RU" sz="2400" i="1" dirty="0" err="1">
                <a:solidFill>
                  <a:srgbClr val="002060"/>
                </a:solidFill>
              </a:rPr>
              <a:t>переповідає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народні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притчі</a:t>
            </a:r>
            <a:r>
              <a:rPr lang="ru-RU" sz="2400" i="1" dirty="0">
                <a:solidFill>
                  <a:srgbClr val="002060"/>
                </a:solidFill>
              </a:rPr>
              <a:t>, байки, </a:t>
            </a:r>
            <a:r>
              <a:rPr lang="ru-RU" sz="2400" i="1" dirty="0" err="1">
                <a:solidFill>
                  <a:srgbClr val="002060"/>
                </a:solidFill>
              </a:rPr>
              <a:t>легенди</a:t>
            </a:r>
            <a:r>
              <a:rPr lang="ru-RU" sz="2400" i="1" dirty="0">
                <a:solidFill>
                  <a:srgbClr val="002060"/>
                </a:solidFill>
              </a:rPr>
              <a:t> і в </a:t>
            </a:r>
            <a:r>
              <a:rPr lang="ru-RU" sz="2400" i="1" dirty="0" err="1">
                <a:solidFill>
                  <a:srgbClr val="002060"/>
                </a:solidFill>
              </a:rPr>
              <a:t>цей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спосіб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близько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стає</a:t>
            </a:r>
            <a:r>
              <a:rPr lang="ru-RU" sz="2400" i="1" dirty="0">
                <a:solidFill>
                  <a:srgbClr val="002060"/>
                </a:solidFill>
              </a:rPr>
              <a:t> до народного </a:t>
            </a:r>
            <a:r>
              <a:rPr lang="ru-RU" sz="2400" i="1" dirty="0" err="1">
                <a:solidFill>
                  <a:srgbClr val="002060"/>
                </a:solidFill>
              </a:rPr>
              <a:t>розуміння</a:t>
            </a:r>
            <a:r>
              <a:rPr lang="ru-RU" sz="2400" i="1" dirty="0">
                <a:solidFill>
                  <a:srgbClr val="002060"/>
                </a:solidFill>
              </a:rPr>
              <a:t> таких понять, як “</a:t>
            </a:r>
            <a:r>
              <a:rPr lang="ru-RU" sz="2400" i="1" dirty="0" err="1">
                <a:solidFill>
                  <a:srgbClr val="002060"/>
                </a:solidFill>
              </a:rPr>
              <a:t>премудрість</a:t>
            </a:r>
            <a:r>
              <a:rPr lang="ru-RU" sz="2400" i="1" dirty="0">
                <a:solidFill>
                  <a:srgbClr val="002060"/>
                </a:solidFill>
              </a:rPr>
              <a:t>”, ”</a:t>
            </a:r>
            <a:r>
              <a:rPr lang="ru-RU" sz="2400" i="1" dirty="0" err="1">
                <a:solidFill>
                  <a:srgbClr val="002060"/>
                </a:solidFill>
              </a:rPr>
              <a:t>добродійність</a:t>
            </a:r>
            <a:r>
              <a:rPr lang="ru-RU" sz="2400" i="1" dirty="0">
                <a:solidFill>
                  <a:srgbClr val="002060"/>
                </a:solidFill>
              </a:rPr>
              <a:t>” і </a:t>
            </a:r>
            <a:r>
              <a:rPr lang="ru-RU" sz="2400" i="1" dirty="0" err="1">
                <a:solidFill>
                  <a:srgbClr val="002060"/>
                </a:solidFill>
              </a:rPr>
              <a:t>доброчесність</a:t>
            </a:r>
            <a:r>
              <a:rPr lang="ru-RU" sz="2400" i="1" dirty="0">
                <a:solidFill>
                  <a:srgbClr val="002060"/>
                </a:solidFill>
              </a:rPr>
              <a:t>” ,”</a:t>
            </a:r>
            <a:r>
              <a:rPr lang="ru-RU" sz="2400" i="1" dirty="0" err="1">
                <a:solidFill>
                  <a:srgbClr val="002060"/>
                </a:solidFill>
              </a:rPr>
              <a:t>щастя</a:t>
            </a:r>
            <a:r>
              <a:rPr lang="ru-RU" sz="2400" i="1" dirty="0">
                <a:solidFill>
                  <a:srgbClr val="002060"/>
                </a:solidFill>
              </a:rPr>
              <a:t>”.</a:t>
            </a:r>
            <a:r>
              <a:rPr lang="ru-RU" sz="2400" i="1" dirty="0" err="1">
                <a:solidFill>
                  <a:srgbClr val="002060"/>
                </a:solidFill>
              </a:rPr>
              <a:t>Його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ідеал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найвищих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якостей</a:t>
            </a:r>
            <a:r>
              <a:rPr lang="ru-RU" sz="2400" i="1" dirty="0">
                <a:solidFill>
                  <a:srgbClr val="002060"/>
                </a:solidFill>
              </a:rPr>
              <a:t> –</a:t>
            </a:r>
            <a:r>
              <a:rPr lang="ru-RU" sz="2400" i="1" dirty="0" err="1">
                <a:solidFill>
                  <a:srgbClr val="002060"/>
                </a:solidFill>
              </a:rPr>
              <a:t>людини</a:t>
            </a:r>
            <a:r>
              <a:rPr lang="ru-RU" sz="2400" i="1" dirty="0">
                <a:solidFill>
                  <a:srgbClr val="002060"/>
                </a:solidFill>
              </a:rPr>
              <a:t> з </a:t>
            </a:r>
            <a:r>
              <a:rPr lang="ru-RU" sz="2400" i="1" dirty="0" err="1">
                <a:solidFill>
                  <a:srgbClr val="002060"/>
                </a:solidFill>
              </a:rPr>
              <a:t>високою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гідністю</a:t>
            </a:r>
            <a:r>
              <a:rPr lang="ru-RU" sz="2400" i="1" dirty="0">
                <a:solidFill>
                  <a:srgbClr val="002060"/>
                </a:solidFill>
              </a:rPr>
              <a:t>, яка не </a:t>
            </a:r>
            <a:r>
              <a:rPr lang="ru-RU" sz="2400" i="1" dirty="0" err="1">
                <a:solidFill>
                  <a:srgbClr val="002060"/>
                </a:solidFill>
              </a:rPr>
              <a:t>плазує</a:t>
            </a:r>
            <a:r>
              <a:rPr lang="ru-RU" sz="2400" i="1" dirty="0">
                <a:solidFill>
                  <a:srgbClr val="002060"/>
                </a:solidFill>
              </a:rPr>
              <a:t> перед </a:t>
            </a:r>
            <a:r>
              <a:rPr lang="ru-RU" sz="2400" i="1" dirty="0" err="1">
                <a:solidFill>
                  <a:srgbClr val="002060"/>
                </a:solidFill>
              </a:rPr>
              <a:t>тим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хто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хоче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поставити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її</a:t>
            </a:r>
            <a:r>
              <a:rPr lang="ru-RU" sz="2400" i="1" dirty="0">
                <a:solidFill>
                  <a:srgbClr val="002060"/>
                </a:solidFill>
              </a:rPr>
              <a:t> на </a:t>
            </a:r>
            <a:r>
              <a:rPr lang="ru-RU" sz="2400" i="1" dirty="0" err="1">
                <a:solidFill>
                  <a:srgbClr val="002060"/>
                </a:solidFill>
              </a:rPr>
              <a:t>коліна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Така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людина</a:t>
            </a:r>
            <a:r>
              <a:rPr lang="ru-RU" sz="2400" i="1" dirty="0">
                <a:solidFill>
                  <a:srgbClr val="002060"/>
                </a:solidFill>
              </a:rPr>
              <a:t> буде </a:t>
            </a:r>
            <a:r>
              <a:rPr lang="ru-RU" sz="2400" i="1" dirty="0" err="1">
                <a:solidFill>
                  <a:srgbClr val="002060"/>
                </a:solidFill>
              </a:rPr>
              <a:t>завжди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дбати</a:t>
            </a:r>
            <a:r>
              <a:rPr lang="ru-RU" sz="2400" i="1" dirty="0">
                <a:solidFill>
                  <a:srgbClr val="002060"/>
                </a:solidFill>
              </a:rPr>
              <a:t> “про </a:t>
            </a:r>
            <a:r>
              <a:rPr lang="ru-RU" sz="2400" i="1" dirty="0" err="1">
                <a:solidFill>
                  <a:srgbClr val="002060"/>
                </a:solidFill>
              </a:rPr>
              <a:t>тіло</a:t>
            </a:r>
            <a:r>
              <a:rPr lang="ru-RU" sz="2400" i="1" dirty="0">
                <a:solidFill>
                  <a:srgbClr val="002060"/>
                </a:solidFill>
              </a:rPr>
              <a:t> і душу” і буде </a:t>
            </a:r>
            <a:r>
              <a:rPr lang="ru-RU" sz="2400" i="1" dirty="0" err="1">
                <a:solidFill>
                  <a:srgbClr val="002060"/>
                </a:solidFill>
              </a:rPr>
              <a:t>щасливою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9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375476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Моральне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в </a:t>
            </a:r>
            <a:r>
              <a:rPr lang="ru-RU" dirty="0" err="1"/>
              <a:t>усвідомленні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видимість</a:t>
            </a:r>
            <a:r>
              <a:rPr lang="ru-RU" dirty="0"/>
              <a:t> не становить </a:t>
            </a:r>
            <a:r>
              <a:rPr lang="ru-RU" dirty="0" err="1"/>
              <a:t>сутності</a:t>
            </a:r>
            <a:r>
              <a:rPr lang="ru-RU" dirty="0"/>
              <a:t> речей, а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спрямовує</a:t>
            </a:r>
            <a:r>
              <a:rPr lang="ru-RU" dirty="0"/>
              <a:t> </a:t>
            </a:r>
            <a:r>
              <a:rPr lang="ru-RU" dirty="0" err="1"/>
              <a:t>людську</a:t>
            </a:r>
            <a:r>
              <a:rPr lang="ru-RU" dirty="0"/>
              <a:t> думку на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smtClean="0"/>
              <a:t>начала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i="1" dirty="0" err="1"/>
              <a:t>Любов</a:t>
            </a:r>
            <a:r>
              <a:rPr lang="ru-RU" sz="3200" i="1" dirty="0"/>
              <a:t> </a:t>
            </a:r>
            <a:r>
              <a:rPr lang="ru-RU" sz="3200" i="1" dirty="0" err="1"/>
              <a:t>виникає</a:t>
            </a:r>
            <a:r>
              <a:rPr lang="ru-RU" sz="3200" i="1" dirty="0"/>
              <a:t> з </a:t>
            </a:r>
            <a:r>
              <a:rPr lang="ru-RU" sz="3200" i="1" dirty="0" err="1"/>
              <a:t>любові</a:t>
            </a:r>
            <a:r>
              <a:rPr lang="ru-RU" sz="3200" i="1" dirty="0"/>
              <a:t>; коли хочу </a:t>
            </a:r>
            <a:r>
              <a:rPr lang="ru-RU" sz="3200" i="1" dirty="0" err="1"/>
              <a:t>щоб</a:t>
            </a:r>
            <a:r>
              <a:rPr lang="ru-RU" sz="3200" i="1" dirty="0"/>
              <a:t> мене любили</a:t>
            </a:r>
            <a:r>
              <a:rPr lang="ru-RU" sz="3200" i="1" dirty="0" smtClean="0"/>
              <a:t>,</a:t>
            </a:r>
            <a:r>
              <a:rPr lang="en-US" sz="3200" i="1" dirty="0" smtClean="0"/>
              <a:t> </a:t>
            </a:r>
            <a:r>
              <a:rPr lang="ru-RU" sz="3200" i="1" dirty="0" smtClean="0"/>
              <a:t>я </a:t>
            </a:r>
            <a:r>
              <a:rPr lang="ru-RU" sz="3200" i="1" dirty="0"/>
              <a:t>сам перший люблю.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727251" cy="506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698976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Сковорода </a:t>
            </a:r>
            <a:r>
              <a:rPr lang="ru-RU" dirty="0" err="1"/>
              <a:t>виступив</a:t>
            </a:r>
            <a:r>
              <a:rPr lang="ru-RU" dirty="0"/>
              <a:t> як </a:t>
            </a:r>
            <a:r>
              <a:rPr lang="ru-RU" dirty="0" err="1"/>
              <a:t>виразник</a:t>
            </a:r>
            <a:r>
              <a:rPr lang="ru-RU" dirty="0"/>
              <a:t> </a:t>
            </a:r>
            <a:r>
              <a:rPr lang="ru-RU" dirty="0" err="1"/>
              <a:t>етико-гуманістичних</a:t>
            </a:r>
            <a:r>
              <a:rPr lang="ru-RU" dirty="0"/>
              <a:t> </a:t>
            </a:r>
            <a:r>
              <a:rPr lang="ru-RU" dirty="0" err="1"/>
              <a:t>ідеалів</a:t>
            </a:r>
            <a:r>
              <a:rPr lang="ru-RU" dirty="0"/>
              <a:t> людей </a:t>
            </a:r>
            <a:r>
              <a:rPr lang="ru-RU" dirty="0" err="1" smtClean="0"/>
              <a:t>праці.Його</a:t>
            </a:r>
            <a:r>
              <a:rPr lang="ru-RU" dirty="0" smtClean="0"/>
              <a:t> </a:t>
            </a:r>
            <a:r>
              <a:rPr lang="ru-RU" dirty="0"/>
              <a:t>твори </a:t>
            </a:r>
            <a:r>
              <a:rPr lang="ru-RU" dirty="0" err="1"/>
              <a:t>пройняті</a:t>
            </a:r>
            <a:r>
              <a:rPr lang="ru-RU" dirty="0"/>
              <a:t> пафосом </a:t>
            </a:r>
            <a:r>
              <a:rPr lang="ru-RU" dirty="0" err="1"/>
              <a:t>неприйняття</a:t>
            </a:r>
            <a:r>
              <a:rPr lang="ru-RU" dirty="0"/>
              <a:t> </a:t>
            </a:r>
            <a:r>
              <a:rPr lang="ru-RU" dirty="0" err="1"/>
              <a:t>несправедливої,ворожої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дійсності,критикою</a:t>
            </a:r>
            <a:r>
              <a:rPr lang="ru-RU" dirty="0"/>
              <a:t> </a:t>
            </a:r>
            <a:r>
              <a:rPr lang="ru-RU" dirty="0" err="1"/>
              <a:t>вад</a:t>
            </a:r>
            <a:r>
              <a:rPr lang="ru-RU" dirty="0"/>
              <a:t> </a:t>
            </a:r>
            <a:r>
              <a:rPr lang="ru-RU" dirty="0" err="1"/>
              <a:t>панівних</a:t>
            </a:r>
            <a:r>
              <a:rPr lang="ru-RU" dirty="0"/>
              <a:t> </a:t>
            </a:r>
            <a:r>
              <a:rPr lang="ru-RU" dirty="0" err="1" smtClean="0"/>
              <a:t>верств</a:t>
            </a:r>
            <a:endParaRPr lang="en-US" dirty="0" smtClean="0"/>
          </a:p>
          <a:p>
            <a:pPr marL="0" indent="0">
              <a:buNone/>
            </a:pPr>
            <a:r>
              <a:rPr lang="ru-RU" dirty="0" err="1"/>
              <a:t>тогочасно</a:t>
            </a:r>
            <a:r>
              <a:rPr lang="ru-RU" dirty="0"/>
              <a:t> </a:t>
            </a:r>
            <a:r>
              <a:rPr lang="ru-RU" dirty="0" err="1"/>
              <a:t>суспільства,що</a:t>
            </a:r>
            <a:r>
              <a:rPr lang="ru-RU" dirty="0"/>
              <a:t> </a:t>
            </a:r>
            <a:r>
              <a:rPr lang="ru-RU" dirty="0" err="1"/>
              <a:t>позбавляло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утвердити</a:t>
            </a:r>
            <a:r>
              <a:rPr lang="ru-RU" dirty="0"/>
              <a:t> себе у </a:t>
            </a:r>
            <a:r>
              <a:rPr lang="ru-RU" dirty="0" err="1"/>
              <a:t>спорідненій</a:t>
            </a:r>
            <a:r>
              <a:rPr lang="ru-RU" dirty="0"/>
              <a:t> </a:t>
            </a:r>
            <a:r>
              <a:rPr lang="ru-RU" dirty="0" err="1"/>
              <a:t>праці,в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Сковорода </a:t>
            </a:r>
            <a:r>
              <a:rPr lang="ru-RU" dirty="0" err="1"/>
              <a:t>бачив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щастя.Його</a:t>
            </a:r>
            <a:r>
              <a:rPr lang="ru-RU" dirty="0"/>
              <a:t>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 є актуальною і </a:t>
            </a:r>
            <a:r>
              <a:rPr lang="ru-RU" dirty="0" err="1"/>
              <a:t>сьогодні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243408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 err="1"/>
              <a:t>Більше</a:t>
            </a:r>
            <a:r>
              <a:rPr lang="ru-RU" sz="3200" i="1" dirty="0"/>
              <a:t> думай і </a:t>
            </a:r>
            <a:r>
              <a:rPr lang="ru-RU" sz="3200" i="1" dirty="0" err="1"/>
              <a:t>тоді</a:t>
            </a:r>
            <a:r>
              <a:rPr lang="ru-RU" sz="3200" i="1" dirty="0"/>
              <a:t> </a:t>
            </a:r>
            <a:r>
              <a:rPr lang="ru-RU" sz="3200" i="1" dirty="0" err="1"/>
              <a:t>вирішуй</a:t>
            </a:r>
            <a:r>
              <a:rPr lang="ru-RU" sz="3200" i="1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7368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288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Cambria" pitchFamily="18" charset="0"/>
              </a:rPr>
              <a:t>Григорій</a:t>
            </a:r>
            <a:r>
              <a:rPr lang="ru-RU" dirty="0">
                <a:latin typeface="Cambria" pitchFamily="18" charset="0"/>
              </a:rPr>
              <a:t>  Савич Сковорода </a:t>
            </a:r>
            <a:r>
              <a:rPr lang="ru-RU" dirty="0" err="1">
                <a:latin typeface="Cambria" pitchFamily="18" charset="0"/>
              </a:rPr>
              <a:t>народився</a:t>
            </a:r>
            <a:r>
              <a:rPr lang="ru-RU" dirty="0">
                <a:latin typeface="Cambria" pitchFamily="18" charset="0"/>
              </a:rPr>
              <a:t> 3 </a:t>
            </a:r>
            <a:r>
              <a:rPr lang="ru-RU" dirty="0" err="1">
                <a:latin typeface="Cambria" pitchFamily="18" charset="0"/>
              </a:rPr>
              <a:t>грудня</a:t>
            </a:r>
            <a:r>
              <a:rPr lang="ru-RU" dirty="0">
                <a:latin typeface="Cambria" pitchFamily="18" charset="0"/>
              </a:rPr>
              <a:t> 1722 р. в </a:t>
            </a:r>
            <a:r>
              <a:rPr lang="ru-RU" dirty="0" err="1">
                <a:latin typeface="Cambria" pitchFamily="18" charset="0"/>
              </a:rPr>
              <a:t>с.Чорнухах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Лубенського</a:t>
            </a:r>
            <a:r>
              <a:rPr lang="ru-RU" dirty="0">
                <a:latin typeface="Cambria" pitchFamily="18" charset="0"/>
              </a:rPr>
              <a:t> полку на </a:t>
            </a:r>
            <a:r>
              <a:rPr lang="ru-RU" dirty="0" err="1">
                <a:latin typeface="Cambria" pitchFamily="18" charset="0"/>
              </a:rPr>
              <a:t>Полтавщині</a:t>
            </a:r>
            <a:r>
              <a:rPr lang="ru-RU" dirty="0" smtClean="0">
                <a:latin typeface="Cambria" pitchFamily="18" charset="0"/>
              </a:rPr>
              <a:t>,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в </a:t>
            </a:r>
            <a:r>
              <a:rPr lang="ru-RU" dirty="0" err="1" smtClean="0">
                <a:latin typeface="Cambria" pitchFamily="18" charset="0"/>
              </a:rPr>
              <a:t>сім</a:t>
            </a:r>
            <a:r>
              <a:rPr lang="en-US" dirty="0" smtClean="0">
                <a:latin typeface="Cambria" pitchFamily="18" charset="0"/>
              </a:rPr>
              <a:t>’</a:t>
            </a:r>
            <a:r>
              <a:rPr lang="ru-RU" dirty="0" smtClean="0">
                <a:latin typeface="Cambria" pitchFamily="18" charset="0"/>
              </a:rPr>
              <a:t>ї </a:t>
            </a:r>
            <a:r>
              <a:rPr lang="ru-RU" dirty="0">
                <a:latin typeface="Cambria" pitchFamily="18" charset="0"/>
              </a:rPr>
              <a:t>малоземельного </a:t>
            </a:r>
            <a:r>
              <a:rPr lang="ru-RU" dirty="0" err="1">
                <a:latin typeface="Cambria" pitchFamily="18" charset="0"/>
              </a:rPr>
              <a:t>козака</a:t>
            </a:r>
            <a:r>
              <a:rPr lang="ru-RU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99" y="260648"/>
            <a:ext cx="8229600" cy="756320"/>
          </a:xfrm>
        </p:spPr>
        <p:txBody>
          <a:bodyPr/>
          <a:lstStyle/>
          <a:p>
            <a:pPr algn="ctr"/>
            <a:r>
              <a:rPr lang="ru-RU" b="1" dirty="0" err="1"/>
              <a:t>Біографічні</a:t>
            </a:r>
            <a:r>
              <a:rPr lang="ru-RU" b="1" dirty="0"/>
              <a:t> </a:t>
            </a:r>
            <a:r>
              <a:rPr lang="ru-RU" b="1" dirty="0" err="1" smtClean="0"/>
              <a:t>відомості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683" y="2780928"/>
            <a:ext cx="5725759" cy="357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43204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1734-1753р.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З </a:t>
            </a:r>
            <a:r>
              <a:rPr lang="ru-RU" sz="2800" dirty="0" err="1"/>
              <a:t>перервами</a:t>
            </a:r>
            <a:r>
              <a:rPr lang="ru-RU" sz="2800" dirty="0"/>
              <a:t> </a:t>
            </a:r>
            <a:r>
              <a:rPr lang="ru-RU" sz="2800" dirty="0" err="1"/>
              <a:t>навчався</a:t>
            </a:r>
            <a:r>
              <a:rPr lang="ru-RU" sz="2800" dirty="0"/>
              <a:t> в </a:t>
            </a:r>
            <a:r>
              <a:rPr lang="ru-RU" sz="2800" dirty="0" err="1"/>
              <a:t>Києво-Могилянській</a:t>
            </a:r>
            <a:r>
              <a:rPr lang="ru-RU" sz="2800" dirty="0"/>
              <a:t> </a:t>
            </a:r>
            <a:r>
              <a:rPr lang="ru-RU" sz="2800" dirty="0" err="1"/>
              <a:t>академії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/>
              <a:t>кількох</a:t>
            </a:r>
            <a:r>
              <a:rPr lang="ru-RU" sz="2800" dirty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 юнак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співаком</a:t>
            </a:r>
            <a:r>
              <a:rPr lang="ru-RU" sz="2800" dirty="0"/>
              <a:t> </a:t>
            </a:r>
            <a:r>
              <a:rPr lang="ru-RU" sz="2800" dirty="0" err="1"/>
              <a:t>придворної</a:t>
            </a:r>
            <a:r>
              <a:rPr lang="ru-RU" sz="2800" dirty="0"/>
              <a:t> капели в </a:t>
            </a:r>
            <a:r>
              <a:rPr lang="ru-RU" sz="2800" dirty="0" err="1"/>
              <a:t>Петербурзі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921" y="3789040"/>
            <a:ext cx="4871686" cy="25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692696"/>
            <a:ext cx="4445286" cy="282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7" y="6127"/>
            <a:ext cx="9126904" cy="68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478" y="1333951"/>
            <a:ext cx="8229600" cy="413724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Залишивши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капелу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Сковорода </a:t>
            </a:r>
            <a:r>
              <a:rPr lang="ru-RU" dirty="0" err="1">
                <a:solidFill>
                  <a:schemeClr val="bg1"/>
                </a:solidFill>
              </a:rPr>
              <a:t>зному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повернувся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академії,а</a:t>
            </a:r>
            <a:r>
              <a:rPr lang="ru-RU" dirty="0">
                <a:solidFill>
                  <a:schemeClr val="bg1"/>
                </a:solidFill>
              </a:rPr>
              <a:t> в 1745р. З </a:t>
            </a:r>
            <a:r>
              <a:rPr lang="ru-RU" dirty="0" err="1">
                <a:solidFill>
                  <a:schemeClr val="bg1"/>
                </a:solidFill>
              </a:rPr>
              <a:t>місією</a:t>
            </a:r>
            <a:r>
              <a:rPr lang="ru-RU" dirty="0">
                <a:solidFill>
                  <a:schemeClr val="bg1"/>
                </a:solidFill>
              </a:rPr>
              <a:t> генерала </a:t>
            </a:r>
            <a:r>
              <a:rPr lang="ru-RU" dirty="0" err="1">
                <a:solidFill>
                  <a:schemeClr val="bg1"/>
                </a:solidFill>
              </a:rPr>
              <a:t>Вишневського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виїхав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Угорщини</a:t>
            </a:r>
            <a:r>
              <a:rPr lang="ru-RU" dirty="0">
                <a:solidFill>
                  <a:schemeClr val="bg1"/>
                </a:solidFill>
              </a:rPr>
              <a:t> в м. </a:t>
            </a:r>
            <a:r>
              <a:rPr lang="ru-RU" dirty="0" err="1">
                <a:solidFill>
                  <a:schemeClr val="bg1"/>
                </a:solidFill>
              </a:rPr>
              <a:t>Токай,де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перебував</a:t>
            </a:r>
            <a:r>
              <a:rPr lang="ru-RU" dirty="0">
                <a:solidFill>
                  <a:schemeClr val="bg1"/>
                </a:solidFill>
              </a:rPr>
              <a:t> до 1750р.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 1751р. </a:t>
            </a:r>
            <a:r>
              <a:rPr lang="ru-RU" dirty="0" err="1">
                <a:solidFill>
                  <a:schemeClr val="bg1"/>
                </a:solidFill>
              </a:rPr>
              <a:t>деякий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викладав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поетку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Переяславській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семінарії.У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своєму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курсі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лекцій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пропагував</a:t>
            </a:r>
            <a:r>
              <a:rPr lang="ru-RU" dirty="0">
                <a:solidFill>
                  <a:schemeClr val="bg1"/>
                </a:solidFill>
              </a:rPr>
              <a:t> думки,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суперечили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офіційно</a:t>
            </a:r>
            <a:r>
              <a:rPr lang="ru-RU" dirty="0">
                <a:solidFill>
                  <a:schemeClr val="bg1"/>
                </a:solidFill>
              </a:rPr>
              <a:t>-догматичному  </a:t>
            </a:r>
            <a:r>
              <a:rPr lang="ru-RU" dirty="0" err="1">
                <a:solidFill>
                  <a:schemeClr val="bg1"/>
                </a:solidFill>
              </a:rPr>
              <a:t>погляду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поезію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698976" cy="82292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Бери вершину і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матимеш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середину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460998" cy="200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Сковорода </a:t>
            </a:r>
            <a:r>
              <a:rPr lang="ru-RU" dirty="0" err="1">
                <a:solidFill>
                  <a:schemeClr val="bg1"/>
                </a:solidFill>
              </a:rPr>
              <a:t>рішуче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відкинув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наставників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семінарії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дотримуватися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існуючої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традиції.Після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довелося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семінарію,і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востаннє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повернувся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академії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Як </a:t>
            </a:r>
            <a:r>
              <a:rPr lang="ru-RU" dirty="0" err="1">
                <a:solidFill>
                  <a:schemeClr val="bg1"/>
                </a:solidFill>
              </a:rPr>
              <a:t>здібного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вихованця</a:t>
            </a:r>
            <a:r>
              <a:rPr lang="ru-RU" dirty="0">
                <a:solidFill>
                  <a:schemeClr val="bg1"/>
                </a:solidFill>
              </a:rPr>
              <a:t> митрополит </a:t>
            </a:r>
            <a:r>
              <a:rPr lang="ru-RU" dirty="0" err="1">
                <a:solidFill>
                  <a:schemeClr val="bg1"/>
                </a:solidFill>
              </a:rPr>
              <a:t>Тимифій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Щербацький</a:t>
            </a:r>
            <a:r>
              <a:rPr lang="ru-RU" dirty="0">
                <a:solidFill>
                  <a:schemeClr val="bg1"/>
                </a:solidFill>
              </a:rPr>
              <a:t> у 1753р. </a:t>
            </a:r>
            <a:r>
              <a:rPr lang="ru-RU" dirty="0" err="1">
                <a:solidFill>
                  <a:schemeClr val="bg1"/>
                </a:solidFill>
              </a:rPr>
              <a:t>рекомендував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домашнім</a:t>
            </a:r>
            <a:r>
              <a:rPr lang="ru-RU" dirty="0">
                <a:solidFill>
                  <a:schemeClr val="bg1"/>
                </a:solidFill>
              </a:rPr>
              <a:t> учителем </a:t>
            </a:r>
            <a:r>
              <a:rPr lang="ru-RU" dirty="0" err="1">
                <a:solidFill>
                  <a:schemeClr val="bg1"/>
                </a:solidFill>
              </a:rPr>
              <a:t>сина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поміщика</a:t>
            </a:r>
            <a:r>
              <a:rPr lang="ru-RU" dirty="0">
                <a:solidFill>
                  <a:schemeClr val="bg1"/>
                </a:solidFill>
              </a:rPr>
              <a:t> С. Томари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 err="1">
                <a:solidFill>
                  <a:schemeClr val="bg1"/>
                </a:solidFill>
              </a:rPr>
              <a:t>бажаючи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терпіти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образи</a:t>
            </a:r>
            <a:r>
              <a:rPr lang="ru-RU" dirty="0">
                <a:solidFill>
                  <a:schemeClr val="bg1"/>
                </a:solidFill>
              </a:rPr>
              <a:t>  в </a:t>
            </a:r>
            <a:r>
              <a:rPr lang="ru-RU" dirty="0" err="1">
                <a:solidFill>
                  <a:schemeClr val="bg1"/>
                </a:solidFill>
              </a:rPr>
              <a:t>родині</a:t>
            </a:r>
            <a:r>
              <a:rPr lang="ru-RU" dirty="0">
                <a:solidFill>
                  <a:schemeClr val="bg1"/>
                </a:solidFill>
              </a:rPr>
              <a:t> Томари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через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Сковорода </a:t>
            </a:r>
            <a:r>
              <a:rPr lang="ru-RU" dirty="0" err="1">
                <a:solidFill>
                  <a:schemeClr val="bg1"/>
                </a:solidFill>
              </a:rPr>
              <a:t>залишив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здійсни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подорож</a:t>
            </a:r>
            <a:r>
              <a:rPr lang="ru-RU" dirty="0">
                <a:solidFill>
                  <a:schemeClr val="bg1"/>
                </a:solidFill>
              </a:rPr>
              <a:t> до  </a:t>
            </a:r>
            <a:r>
              <a:rPr lang="ru-RU" dirty="0" err="1">
                <a:solidFill>
                  <a:schemeClr val="bg1"/>
                </a:solidFill>
              </a:rPr>
              <a:t>Москви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2434" y="-2767"/>
            <a:ext cx="7139136" cy="894928"/>
          </a:xfrm>
        </p:spPr>
        <p:txBody>
          <a:bodyPr/>
          <a:lstStyle/>
          <a:p>
            <a:pPr algn="r"/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утрат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найтяжча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9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4" y="1164"/>
            <a:ext cx="91190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410944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Троїце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Сергієвській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лаврі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поповнюючи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бібліотеці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повернення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Україну</a:t>
            </a:r>
            <a:r>
              <a:rPr lang="ru-RU" dirty="0">
                <a:solidFill>
                  <a:schemeClr val="bg1"/>
                </a:solidFill>
              </a:rPr>
              <a:t> Сковорода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посідає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домашнього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вчителя.На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раз у </a:t>
            </a:r>
            <a:r>
              <a:rPr lang="ru-RU" dirty="0" err="1">
                <a:solidFill>
                  <a:schemeClr val="bg1"/>
                </a:solidFill>
              </a:rPr>
              <a:t>маєтку</a:t>
            </a:r>
            <a:r>
              <a:rPr lang="ru-RU" dirty="0">
                <a:solidFill>
                  <a:schemeClr val="bg1"/>
                </a:solidFill>
              </a:rPr>
              <a:t> С. Томари у </a:t>
            </a:r>
            <a:r>
              <a:rPr lang="ru-RU" dirty="0" err="1">
                <a:solidFill>
                  <a:schemeClr val="bg1"/>
                </a:solidFill>
              </a:rPr>
              <a:t>селі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Коврях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перебував</a:t>
            </a:r>
            <a:r>
              <a:rPr lang="ru-RU" dirty="0">
                <a:solidFill>
                  <a:schemeClr val="bg1"/>
                </a:solidFill>
              </a:rPr>
              <a:t> до 1758р. Тут </a:t>
            </a:r>
            <a:r>
              <a:rPr lang="ru-RU" dirty="0" err="1">
                <a:solidFill>
                  <a:schemeClr val="bg1"/>
                </a:solidFill>
              </a:rPr>
              <a:t>почалася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творчість.У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Ковраях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написав </a:t>
            </a:r>
            <a:r>
              <a:rPr lang="ru-RU" dirty="0" err="1">
                <a:solidFill>
                  <a:schemeClr val="bg1"/>
                </a:solidFill>
              </a:rPr>
              <a:t>перші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вірші,згодом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включені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збірника</a:t>
            </a:r>
            <a:r>
              <a:rPr lang="ru-RU" dirty="0">
                <a:solidFill>
                  <a:schemeClr val="bg1"/>
                </a:solidFill>
              </a:rPr>
              <a:t> “Сад </a:t>
            </a:r>
            <a:r>
              <a:rPr lang="ru-RU" dirty="0" err="1">
                <a:solidFill>
                  <a:schemeClr val="bg1"/>
                </a:solidFill>
              </a:rPr>
              <a:t>божественних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пісень</a:t>
            </a:r>
            <a:r>
              <a:rPr lang="ru-RU" dirty="0">
                <a:solidFill>
                  <a:schemeClr val="bg1"/>
                </a:solidFill>
              </a:rPr>
              <a:t>”.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335" y="1340767"/>
            <a:ext cx="2924264" cy="467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404664"/>
            <a:ext cx="64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видимого пізнавай невидиме.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9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Подальше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і </a:t>
            </a:r>
            <a:r>
              <a:rPr lang="ru-RU" dirty="0" err="1"/>
              <a:t>філософа</a:t>
            </a:r>
            <a:r>
              <a:rPr lang="ru-RU" dirty="0"/>
              <a:t> </a:t>
            </a:r>
            <a:r>
              <a:rPr lang="ru-RU" dirty="0" err="1"/>
              <a:t>пов”язане</a:t>
            </a:r>
            <a:r>
              <a:rPr lang="ru-RU" dirty="0"/>
              <a:t> з </a:t>
            </a:r>
            <a:r>
              <a:rPr lang="ru-RU" dirty="0" err="1"/>
              <a:t>Слобожанщиною.Протягом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Сковорода </a:t>
            </a:r>
            <a:r>
              <a:rPr lang="ru-RU" dirty="0" err="1"/>
              <a:t>обіймав</a:t>
            </a:r>
            <a:r>
              <a:rPr lang="ru-RU" dirty="0"/>
              <a:t> посаду </a:t>
            </a:r>
            <a:r>
              <a:rPr lang="ru-RU" dirty="0" err="1"/>
              <a:t>викладача</a:t>
            </a:r>
            <a:r>
              <a:rPr lang="ru-RU" dirty="0"/>
              <a:t> в </a:t>
            </a:r>
            <a:r>
              <a:rPr lang="ru-RU" dirty="0" err="1"/>
              <a:t>Харківському</a:t>
            </a:r>
            <a:r>
              <a:rPr lang="ru-RU" dirty="0"/>
              <a:t> </a:t>
            </a:r>
            <a:r>
              <a:rPr lang="ru-RU" dirty="0" err="1"/>
              <a:t>колегіумі.У</a:t>
            </a:r>
            <a:r>
              <a:rPr lang="ru-RU" dirty="0"/>
              <a:t> </a:t>
            </a:r>
            <a:r>
              <a:rPr lang="ru-RU" dirty="0" err="1"/>
              <a:t>колегіумі</a:t>
            </a:r>
            <a:r>
              <a:rPr lang="ru-RU" dirty="0"/>
              <a:t> Сковорода </a:t>
            </a:r>
            <a:r>
              <a:rPr lang="ru-RU" dirty="0" err="1"/>
              <a:t>познайомився</a:t>
            </a:r>
            <a:r>
              <a:rPr lang="ru-RU" dirty="0"/>
              <a:t> з </a:t>
            </a:r>
            <a:r>
              <a:rPr lang="ru-RU" dirty="0" err="1"/>
              <a:t>учнем</a:t>
            </a:r>
            <a:r>
              <a:rPr lang="ru-RU" dirty="0"/>
              <a:t> М. </a:t>
            </a:r>
            <a:r>
              <a:rPr lang="ru-RU" dirty="0" err="1"/>
              <a:t>Ковалинським</a:t>
            </a:r>
            <a:r>
              <a:rPr lang="ru-RU" dirty="0" smtClean="0"/>
              <a:t>, 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підтримував</a:t>
            </a:r>
            <a:r>
              <a:rPr lang="ru-RU" dirty="0"/>
              <a:t> </a:t>
            </a:r>
            <a:r>
              <a:rPr lang="ru-RU" dirty="0" err="1"/>
              <a:t>дружні</a:t>
            </a:r>
            <a:r>
              <a:rPr lang="ru-RU" dirty="0"/>
              <a:t> </a:t>
            </a:r>
            <a:r>
              <a:rPr lang="ru-RU" dirty="0" err="1"/>
              <a:t>зв”язки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2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19492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творах</a:t>
            </a:r>
            <a:r>
              <a:rPr lang="ru-RU" dirty="0"/>
              <a:t> Сковороди є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грецьких</a:t>
            </a:r>
            <a:r>
              <a:rPr lang="ru-RU" dirty="0"/>
              <a:t> та </a:t>
            </a:r>
            <a:r>
              <a:rPr lang="ru-RU" dirty="0" err="1"/>
              <a:t>римських</a:t>
            </a:r>
            <a:r>
              <a:rPr lang="ru-RU" dirty="0"/>
              <a:t> </a:t>
            </a:r>
            <a:r>
              <a:rPr lang="ru-RU" dirty="0" err="1"/>
              <a:t>філософів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вкористовує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 з морально-</a:t>
            </a:r>
            <a:r>
              <a:rPr lang="ru-RU" dirty="0" err="1"/>
              <a:t>етичних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предсиавників</a:t>
            </a:r>
            <a:r>
              <a:rPr lang="ru-RU" dirty="0"/>
              <a:t> таких </a:t>
            </a:r>
            <a:r>
              <a:rPr lang="ru-RU" dirty="0" err="1"/>
              <a:t>філософських</a:t>
            </a:r>
            <a:r>
              <a:rPr lang="ru-RU" dirty="0"/>
              <a:t> </a:t>
            </a:r>
            <a:r>
              <a:rPr lang="ru-RU" dirty="0" err="1"/>
              <a:t>шкіл,як</a:t>
            </a:r>
            <a:r>
              <a:rPr lang="ru-RU" dirty="0"/>
              <a:t> </a:t>
            </a:r>
            <a:r>
              <a:rPr lang="ru-RU" dirty="0" err="1"/>
              <a:t>піфагорійців,кініки,кіренаки,стоїки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9708" y="116632"/>
            <a:ext cx="7139136" cy="1219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i="1" dirty="0"/>
              <a:t>То </a:t>
            </a:r>
            <a:r>
              <a:rPr lang="ru-RU" sz="3200" i="1" dirty="0" err="1"/>
              <a:t>навіть</a:t>
            </a:r>
            <a:r>
              <a:rPr lang="ru-RU" sz="3200" i="1" dirty="0"/>
              <a:t> добре, </a:t>
            </a:r>
            <a:r>
              <a:rPr lang="ru-RU" sz="3200" i="1" dirty="0" err="1"/>
              <a:t>що</a:t>
            </a:r>
            <a:r>
              <a:rPr lang="ru-RU" sz="3200" i="1" dirty="0"/>
              <a:t> </a:t>
            </a:r>
            <a:r>
              <a:rPr lang="ru-RU" sz="3200" i="1" dirty="0" err="1"/>
              <a:t>Діоген</a:t>
            </a:r>
            <a:r>
              <a:rPr lang="ru-RU" sz="3200" i="1" dirty="0"/>
              <a:t> </a:t>
            </a:r>
            <a:r>
              <a:rPr lang="ru-RU" sz="3200" i="1" dirty="0" err="1"/>
              <a:t>був</a:t>
            </a:r>
            <a:r>
              <a:rPr lang="ru-RU" sz="3200" i="1" dirty="0"/>
              <a:t> </a:t>
            </a:r>
            <a:r>
              <a:rPr lang="ru-RU" sz="3200" i="1" dirty="0" err="1"/>
              <a:t>приречений</a:t>
            </a:r>
            <a:r>
              <a:rPr lang="ru-RU" sz="3200" i="1" dirty="0"/>
              <a:t> на </a:t>
            </a:r>
            <a:r>
              <a:rPr lang="ru-RU" sz="3200" i="1" dirty="0" err="1"/>
              <a:t>заслання</a:t>
            </a:r>
            <a:r>
              <a:rPr lang="ru-RU" sz="3200" i="1" dirty="0"/>
              <a:t>: там </a:t>
            </a:r>
            <a:r>
              <a:rPr lang="ru-RU" sz="3200" i="1" dirty="0" err="1"/>
              <a:t>він</a:t>
            </a:r>
            <a:r>
              <a:rPr lang="ru-RU" sz="3200" i="1" dirty="0"/>
              <a:t> </a:t>
            </a:r>
            <a:r>
              <a:rPr lang="ru-RU" sz="3200" i="1" dirty="0" err="1"/>
              <a:t>узявся</a:t>
            </a:r>
            <a:r>
              <a:rPr lang="ru-RU" sz="3200" i="1" dirty="0"/>
              <a:t> до </a:t>
            </a:r>
            <a:r>
              <a:rPr lang="ru-RU" sz="3200" i="1" dirty="0" err="1"/>
              <a:t>філософії</a:t>
            </a:r>
            <a:r>
              <a:rPr lang="ru-RU" sz="3200" i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922" y="1340768"/>
            <a:ext cx="3017912" cy="30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439" y="4221088"/>
            <a:ext cx="3231529" cy="237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3816424" cy="475523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Осмислюючи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епохи,український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спирється</a:t>
            </a:r>
            <a:r>
              <a:rPr lang="ru-RU" dirty="0"/>
              <a:t> на </a:t>
            </a:r>
            <a:r>
              <a:rPr lang="ru-RU" dirty="0" err="1"/>
              <a:t>надбання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думки </a:t>
            </a:r>
            <a:r>
              <a:rPr lang="ru-RU" dirty="0" err="1"/>
              <a:t>минулого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істиними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uk-UA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Всяка їжа і пиття смачні й корисні, але треба знати час, місце і міру.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962" y="1556792"/>
            <a:ext cx="41941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401</TotalTime>
  <Words>600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Біографічні відомості</vt:lpstr>
      <vt:lpstr>Презентация PowerPoint</vt:lpstr>
      <vt:lpstr>Бери вершину і матимеш середину.</vt:lpstr>
      <vt:lpstr>З усіх утрат втрата часу найтяжча.</vt:lpstr>
      <vt:lpstr>Презентация PowerPoint</vt:lpstr>
      <vt:lpstr>Презентация PowerPoint</vt:lpstr>
      <vt:lpstr>То навіть добре, що Діоген був приречений на заслання: там він узявся до філософії.</vt:lpstr>
      <vt:lpstr>Всяка їжа і пиття смачні й корисні, але треба знати час, місце і міру.</vt:lpstr>
      <vt:lpstr>Не все те недійсне, що недосяжне дитячому розумові.</vt:lpstr>
      <vt:lpstr>Онтологічною основою вчення Сковороди є концепція трьох світів:</vt:lpstr>
      <vt:lpstr>Презентация PowerPoint</vt:lpstr>
      <vt:lpstr>Любов виникає з любові; коли хочу щоб мене любили, я сам перший люблю.</vt:lpstr>
      <vt:lpstr>Більше думай і тоді вирішуй.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2014-04-16T13:03:19Z</dcterms:created>
  <dcterms:modified xsi:type="dcterms:W3CDTF">2015-06-06T15:12:04Z</dcterms:modified>
</cp:coreProperties>
</file>