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B2FF9E-BA86-4F97-B9D1-CBB2E7149B7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7"/>
            <p14:sldId id="268"/>
            <p14:sldId id="271"/>
            <p14:sldId id="270"/>
            <p14:sldId id="272"/>
            <p14:sldId id="273"/>
            <p14:sldId id="274"/>
            <p14:sldId id="275"/>
            <p14:sldId id="276"/>
            <p14:sldId id="278"/>
            <p14:sldId id="277"/>
            <p14:sldId id="279"/>
            <p14:sldId id="280"/>
            <p14:sldId id="281"/>
            <p14:sldId id="283"/>
            <p14:sldId id="282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6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32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4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6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7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2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99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69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7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62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75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81F8-5FC8-4B1D-BC39-270D14AD2595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D5B1-8321-4DCC-A04B-F64A2BEA58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648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5920" y="1"/>
            <a:ext cx="4326560" cy="4581128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ТворчістьТараса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Григоровича Шевченка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520480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Виконала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Учениця 9 класу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Стадник Уляна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УЛЬЯНА\Desktop\шевченко\5e5f5eaabd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2" y="512883"/>
            <a:ext cx="4119449" cy="58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1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56"/>
            <a:ext cx="8229600" cy="808856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«Кобзар»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доробку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кінець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1839 року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«Катерина», 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Тарасова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ніч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Іван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Підкова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балада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«Тополя»,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послання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«До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Основ'яненка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Перебендя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Нащо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мені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чорні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брови... ». Вони 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склали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першу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поетичну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збірку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-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Кобзар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яка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побачила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у 1840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Спеціально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Т. Шевченко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написав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вступний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вірш-заспів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Думи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думи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...» —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програмний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вірш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«Кобзаря».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одночасно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з «Кобзарем», 12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березня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1840 року,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поданий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цензури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Є.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Гребінкою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альманах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Ластівка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долучив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і перший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розділ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з нового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,-—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«Гайдамаки» (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розділ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Галайда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»). За короткий час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Кобзар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 і «Гайдамаки»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набули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широкої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популярності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Листування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спогади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сучасників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чимало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свідчень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того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яке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велике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сильне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враження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справили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перші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твори Т.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Друкованих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книжок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вистачало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і твори Т.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починають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копіювати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переписувати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списки,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повні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вибіркові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поширюються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численних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примірниках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потрапляють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і 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Білорусію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і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 Кавказ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перетинають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кордони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пересилають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у Варшаву, Прагу...	</a:t>
            </a:r>
          </a:p>
          <a:p>
            <a:pPr marL="0" indent="0">
              <a:buNone/>
            </a:pPr>
            <a:endParaRPr lang="uk-UA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3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" y="0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8640"/>
            <a:ext cx="2602632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«Кобзар»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536504" cy="64807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Кобзар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належить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найволелюбніших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книг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часів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наскрізь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наповнений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прагненням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передчуттям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немину­чості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Поезії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«Кобзаря»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пронизані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незнищенність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люди­ни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те,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змириться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безправством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рабство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 стане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 норму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існування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свободи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найчастіше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постає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туманно-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абстрактної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відтворюється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категорія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соціаль­но-конкретна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наснажена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революційним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змістом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закликом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солідарності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народів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ЛЬЯНА\Desktop\шевченко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802094"/>
            <a:ext cx="3816633" cy="32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«Гайдамаки»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У творі дві сюжетні лінії, які переплітаються між собою: розгортання та хід повстання під назвою Коліївщина та історія особистого життя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Яреми. Розвиток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сюжетних ліній часто переривається ліричними відступами й пейзажами в романтичному дусі. Характери розкриваються в складних життєвих конфліктах. У Яреми почуття помсти за свої наймитські кривди посилюється звісткою про драматичну долю його нареченої — Оксани. Глибокого трагізму й художньої сили сповнений розділ про те, що Іван Ґонта в ім'я присяги вбив своїх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дітей. Логічним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завершенням основної сюжетної лінії є зображення гайдамацького повстання — «Епілог», в якому розповідається про поразку повстання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Епілог» перейнятий сумним настроєм, характерним і для народних пісень про Коліївщину.</a:t>
            </a:r>
          </a:p>
        </p:txBody>
      </p:sp>
      <p:pic>
        <p:nvPicPr>
          <p:cNvPr id="4098" name="Picture 2" descr="C:\Users\УЛЬЯНА\Desktop\шевченко\гайдама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4032448" cy="49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8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Період «Трьох літ»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По-новому звучать мотиви революційної боротьби у творах Шевченка періоду «Трьох літ» (1843–1845). Провівши вісім місяців в Україні, Шевченко зрозумів своє історичне завдання і свій обов'язок перед батьківщиною як прямий шлях безкомпромісної революційної боротьби. Перехід Шевченка до нового періоду літературної діяльності позначився в поемах «Розрита могила» (1843), «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Чигирине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Чигирине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» (1844) і «Сон» (1844). Поет написав ці твори під безпосереднім враженням від тогочасної дійсності в Україні.</a:t>
            </a:r>
          </a:p>
        </p:txBody>
      </p:sp>
    </p:spTree>
    <p:extLst>
      <p:ext uri="{BB962C8B-B14F-4D97-AF65-F5344CB8AC3E}">
        <p14:creationId xmlns:p14="http://schemas.microsoft.com/office/powerpoint/2010/main" val="266656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217058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«Сон»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6632"/>
            <a:ext cx="5410944" cy="64807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Епіграф до поеми «Сон» визначає завдання поета: розкрити людям істину, тобто сказати правду про суспільство зла і насильства. Ставлячи на першому місці серед катів і грабіжників народу російського царя, що «неситним оком за край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світа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зазирає», поет засуджує загарбницьку політику імператора Миколи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та його попередників. Ненаситність царя автор передає через його бажання забрати загарбане в домовину. . У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цьому творі автор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з їдким сарказмом змалював свавілля та жорстокість російського царату і закликав до знищення цієї деспотичної системи. Поема «Сон» уважається одним з найвизначніших взірців світової сатири. </a:t>
            </a:r>
          </a:p>
        </p:txBody>
      </p:sp>
      <p:pic>
        <p:nvPicPr>
          <p:cNvPr id="6146" name="Picture 2" descr="C:\Users\УЛЬЯНА\Desktop\шевченко\с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6" y="1772816"/>
            <a:ext cx="2641129" cy="39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0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309634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«Кавказ»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60648"/>
            <a:ext cx="4716016" cy="7245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Тематичним продовженням поеми «Сон» є поема «Кавказ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». Твір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не має жанрових ознак поеми, бо в ньому немає сюжету і персонажів. Але він є згустком ідей, спрямованих на викриття царизму, його колонізаторської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сутності. Поему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«Кавказ» Тарас Шевченко побудував на широкій загальнолюдській основі. Твір характеризується повним неприйняттям і цілковитим запереченням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самодержавно-кріпосницького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суспільства, усіх його антинародних засад. Характерно, що не народи Кавказу звинувачує поет у смерті свого друга, а російське самодержавство. Отже, поема «Кавказ» викриває моральний занепад правлячих кіл царської Росії, які відступилися від людських і Божих заповідей, запроваджуючи політику тиранії, ненависті до людей, лицемірства та жадоби до наживи.</a:t>
            </a:r>
          </a:p>
        </p:txBody>
      </p:sp>
      <p:pic>
        <p:nvPicPr>
          <p:cNvPr id="8194" name="Picture 2" descr="C:\Users\УЛЬЯНА\Desktop\шевченко\кавка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02898" cy="49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«Великий льох»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3240360" cy="20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4109" y="1964353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У поемі-містерії «Великий льох», що складається з трьох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частин,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Шевченко втілив свої роздуми про історичну долю України в алегоричних образах, що зазнали в літературознавстві особливо тенденційної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інтерпретації.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Поштовхом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написання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стали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археологічні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розкопки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могил.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сприймались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народом як глум над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святинями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центрі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— село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Суботів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яке колись належало Богдану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Хмельницькому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і де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москалі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почали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розкопки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великого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льоху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Поема «Великий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льох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продовжує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тему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викриття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злочинів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скоєних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російським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самодержавством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Автор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розглянув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призвели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втрати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українцями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національної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свідомості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а самою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Україною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державності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«Наймичка»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6741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поемі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оповідь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йде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дівчину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Ганну,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народила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сина-байстрюка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і яка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підкинула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свою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дитину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будинку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старого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багатого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подружжя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Згодом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наймається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 роботу до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подружжя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допомогати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дитиною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Вона любить і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леліє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свою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дитину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: «сама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з'їсть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і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доп'є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нагодує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», коли хлопчик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підріс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став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називати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«мамою».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Проходять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роки і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нарекли Марком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виріс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До того часу померла Настя.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Трохим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вирішує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одружити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радиться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Ганною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давно стала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частиною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родини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каже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треба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запитати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у самого Марка. Марку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знайшлась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пара — молода і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гарна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Катерина.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Трохим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і Марко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пропонують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Ганні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бути за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весіллі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Марка.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відмовляється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апелюючи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вона проста наймичка, а 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весіллі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будуть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багаті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люди,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й з тебе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сміятися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будуть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».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їде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Києва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помолитися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трохи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підзаробити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грошей.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однієї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міщанки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наймається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носити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воду.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Маркові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купує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шапочку,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голова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боліла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»,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невістці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Катерині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купує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перстень. Так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тричі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(кожного року) вона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їздить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Києва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підзаробляє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для того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купити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щось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синові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невістці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своїм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онукам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третій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раз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хворою з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Києва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Марко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дорозі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чумаками (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чумакував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). Весь час,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хворіє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Ганна вона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питає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повернувся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Марко?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Зрештою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той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але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застає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наймичку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помираючою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Перед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смертю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Ганна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зізнається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синові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: «Прости мене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мій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синочку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! Я… я твоя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хвилювання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Марко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зомлів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а коли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отямився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то Ганна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спала».</a:t>
            </a:r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ЛЬЯНА\Desktop\шевченко\найми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26110" cy="46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«Єретик»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7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4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Поема </a:t>
            </a:r>
            <a:r>
              <a:rPr lang="ru-RU" sz="4200" dirty="0" err="1" smtClean="0">
                <a:solidFill>
                  <a:schemeClr val="accent6">
                    <a:lumMod val="50000"/>
                  </a:schemeClr>
                </a:solidFill>
              </a:rPr>
              <a:t>починається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монологом Яна Гуса,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передує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епіграф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4200" dirty="0" err="1" smtClean="0">
                <a:solidFill>
                  <a:schemeClr val="accent6">
                    <a:lumMod val="50000"/>
                  </a:schemeClr>
                </a:solidFill>
              </a:rPr>
              <a:t>Псалтиря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4200" dirty="0" err="1" smtClean="0">
                <a:solidFill>
                  <a:schemeClr val="accent6">
                    <a:lumMod val="50000"/>
                  </a:schemeClr>
                </a:solidFill>
              </a:rPr>
              <a:t>поемі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поет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використовує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інакомовність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. Так,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епіграф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тісно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пов'язаний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назвою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— «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Єретик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людину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виступила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церковних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догм,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порівняти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каменем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відкинутим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будівельниками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Епіграф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співвідноситься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і з образом Яна Гуса,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викривав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поневолювачів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чеського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народу —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німецьких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феодалів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католицьких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священиків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Христос в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єрусалимському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храмі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викривав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беззаконня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так само і Ян Гус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ніс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людям правду про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облудність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католицьких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священиків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продавали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папські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індульгенції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всім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платить. Автор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повагою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ставиться до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сміливого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вчинку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Яна Гуса,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чеський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герой не просто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вболіває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за долю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народу, а й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діє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Розірвавши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буллу,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самим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виступив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Папи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Римського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показавши чехам приклад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мужності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боротьбі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національну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соціальну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незалежність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поемі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Єретик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» Тарас Шевченко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розкриває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загальні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поневолених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народів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людьми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повинні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воля й правда, а люди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мусять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пам'ятати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2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</a:rPr>
              <a:t> вони люди.</a:t>
            </a:r>
          </a:p>
          <a:p>
            <a:pPr marL="0" indent="0">
              <a:buNone/>
            </a:pPr>
            <a:r>
              <a:rPr lang="ru-RU" dirty="0"/>
              <a:t>﻿</a:t>
            </a:r>
            <a:endParaRPr lang="uk-UA" dirty="0"/>
          </a:p>
        </p:txBody>
      </p:sp>
      <p:pic>
        <p:nvPicPr>
          <p:cNvPr id="2050" name="Picture 2" descr="C:\Users\УЛЬЯНА\Desktop\шевченко\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407550" cy="45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ПЕРІОД ЗАСЛАННЯ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589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Цикл «В казематі», написаний навесні 1847 в умовах ув'язнення і допитів у Петербурзі, відзначається глибоким ідейним змістом і високою художньою майстерністю. Він відкриває один із найважчих періодів у житті і творчості Шевченка — час арешту й заслання (1847 — 1857). Чекаючи в тюрмі вироку, поет боліє не за себе, за свою долю, його хвилює доля «окраденої» й замученої московським пануванням України. З приголомшливою силою виявлено любов до України, зокрема, в поезіях «Мені однаково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» та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«В неволі тяжко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1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" y="10197"/>
            <a:ext cx="9144000" cy="6876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860032" cy="5962674"/>
          </a:xfrm>
        </p:spPr>
        <p:txBody>
          <a:bodyPr>
            <a:normAutofit/>
          </a:bodyPr>
          <a:lstStyle/>
          <a:p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ЛЬЯНА\Desktop\1363603143_taras-shevchenko-samyy-izvestnyy-poet-ukrainy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37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ЛЬЯНА\Desktop\шевченко\dumy-moi-du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083"/>
            <a:ext cx="4076452" cy="63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7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«Мені тринадцятий минало», «Якби ви знали паничі»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4716016" cy="5301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ліричних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автобіографічного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характеру,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змалював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настрої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переживання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належать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тринадцятий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знали,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паничі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виріс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чужині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 Але й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пейзажній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ліриці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поет,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описуючи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краєвиди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місцевостей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відбував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заслання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часто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висловлює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особисті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настрої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думки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спогади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УЛЬЯНА\Desktop\шевченко\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9" y="1412776"/>
            <a:ext cx="4100652" cy="366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ЛЬЯНА\Desktop\шевченко\на панщині пшеницю жа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7" y="4317321"/>
            <a:ext cx="4075956" cy="25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4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«Княжна»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6228184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Поема починається із заспіву. Поет розповідає про те, як в одному селі жив князь разом зі своєю дружиною. Князь постійно влаштовував п'яні бенкети разом із друзями. Княгині важко жити із чоловіком-п'яницею. Їй в молодості </a:t>
            </a:r>
            <a:r>
              <a:rPr lang="uk-UA" sz="1800" dirty="0" err="1">
                <a:solidFill>
                  <a:schemeClr val="accent6">
                    <a:lumMod val="50000"/>
                  </a:schemeClr>
                </a:solidFill>
              </a:rPr>
              <a:t>раяли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 не виходити заміж за князя та вона не послухала чужих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порад.  Згодом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княгиня вагітніє і у неї народжується донечка.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Вона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любить і леліє свою дочку, сама її виховує і не допускає свого п'яного чоловіка. Княгиня сама навчає дочку «накупивши у Ромнах»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книг. Проходять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роки і княгиня помирає, залишивши доньку сиротою. Дочка не потрібна батьку-п'яниці і росте сама по собі. Через кілька років князь відправляє доньку в Київ в інститут. Дівчина виростає такою ж гарною, як її матір і дуже схожою на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неї. Вона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повертається до батькового маєтку, але той продовжує </a:t>
            </a:r>
            <a:r>
              <a:rPr lang="uk-UA" sz="1800" dirty="0" err="1">
                <a:solidFill>
                  <a:schemeClr val="accent6">
                    <a:lumMod val="50000"/>
                  </a:schemeClr>
                </a:solidFill>
              </a:rPr>
              <a:t>пиятикувати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. Княжна відчуває батька чужим для себе. Вона допомагає батьковим кріпакам і її дуже любить місцевий люд. Молода княжна сидить «взаперті», як колись і її мати, в той час, як батько бенкетує зі своїми гостями в садку. Якось князь так напився, що йде у світлицю, де спала його дочка і </a:t>
            </a:r>
            <a:r>
              <a:rPr lang="uk-UA" sz="1800" dirty="0" err="1" smtClean="0">
                <a:solidFill>
                  <a:schemeClr val="accent6">
                    <a:lumMod val="50000"/>
                  </a:schemeClr>
                </a:solidFill>
              </a:rPr>
              <a:t>згвалтовує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 її. Княжна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</a:rPr>
              <a:t>після цієї ганьби йде в монастир і приймає постриг, а її батько постарів і захворів і він не має нікого «хто б подав йому води». Цю історію автору поеми нібито розповіла черниця монастиря, в якому княжна прийняла постриг. Наостанок черниця показує свіжу могилу колишньої княжни, на якій ще й хреста немає.</a:t>
            </a:r>
          </a:p>
        </p:txBody>
      </p:sp>
      <p:pic>
        <p:nvPicPr>
          <p:cNvPr id="4098" name="Picture 2" descr="C:\Users\УЛЬЯНА\Desktop\шевченко\48269781_266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3100855" cy="44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9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" y="-9145"/>
            <a:ext cx="9131842" cy="6867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«Невольник»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Невольник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» –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твір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історично-побутовий. Основні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сюжетні картини й епізоди з життя козацької родини подано на тлі історичних подій другої половини 18 ст. – зруйнування Запорізької Січі, закріпачення українських селян, роздавання Катериною ІІ запорізьких земель старшині й дворянству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тощо. Персонажі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поеми – старий козак, його дочка Ярина та названий син Степан, який потрапив у турецьку неволю й повернувся додому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сліпим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кобзарем, - постаті піднесено романтичні, опоетизовані в дусі фольклорної та літературно-романтичної традицій.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зображенні історичного тла Шевченко допустився хронологічних зміщень, зокрема довільно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переніс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морські походи запорожців з 16-17 ст. у другу половину 18 ст.</a:t>
            </a:r>
          </a:p>
        </p:txBody>
      </p:sp>
      <p:pic>
        <p:nvPicPr>
          <p:cNvPr id="5122" name="Picture 2" descr="C:\Users\УЛЬЯНА\Desktop\шевченко\неволь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5" y="1412776"/>
            <a:ext cx="3744416" cy="5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Твори, написані російською мовою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Повісті, що їх Шевченко написав на засланні російською мовою (до нас дійшло дев'ять), не дорівнюють своєю мистецькою якістю його поетичним творам і за життя поета не друкувалися.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Щедре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використання в їх мові українізмів надає цим творам українського національного колориту. Мемуарно-публіцистичний характер має і щоденник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у якому день за днем протягом майже року зафіксовані найважливіші події в житті поета, його враження, спостереження, роздуми, наміри і спогади. Щоденник Шевченка має велике значення для вивчення біографії і творчості поета. Він також дуже цінний для характеристики революційних, суспільно-політичних, філософських та естетичних поглядів поета-мислителя і свідчить про його широку ерудицію.</a:t>
            </a:r>
          </a:p>
        </p:txBody>
      </p:sp>
    </p:spTree>
    <p:extLst>
      <p:ext uri="{BB962C8B-B14F-4D97-AF65-F5344CB8AC3E}">
        <p14:creationId xmlns:p14="http://schemas.microsoft.com/office/powerpoint/2010/main" val="34646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«Художник»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0"/>
            <a:ext cx="493204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«Художник»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міркування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автора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видатних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митців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минулого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думку, талант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розвинутися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експлуататорського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ладу,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гноблення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проявах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перешкоджає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мистецтву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знайомить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нас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трагічною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долею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талановитого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юнака,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вихідця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народу.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Твір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автобіографічний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ньому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використано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фактів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самого Т. Г.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видатних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Образ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кріпосного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художника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приваблює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своєю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чистотою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благородством.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симпатією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ставляться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оповідач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видатні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Венеціанов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Брюллов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Водночас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поглиблюється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талановитої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навколишнім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оточенням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художника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допускають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конкурсу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потім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змушений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стати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ремісником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утримувати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сім'ю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Нестерпні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призвели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загибелі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таланту,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внаслідок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художник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божеволіє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помирає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повісті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«Художник» Тарас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розкрив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образи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художників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Венеціанова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Брюллова,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сприяли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викупу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героя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кріпосного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художника,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неволі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змалювання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видатних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особистостей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часу автор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використав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автобіографічні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факти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митців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УЛЬЯНА\Desktop\шевченко\1268393388_portretu_shevchenko_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5247"/>
            <a:ext cx="3613887" cy="45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5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«Журнал»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Цінним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документом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біографії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Т. Г.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поглядів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щоденник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розпочатий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12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червня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1857 р.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закінчений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1858 р.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Петербурзі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писати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відкрито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ризиковано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звістка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близьке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звільнення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пробудила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енергію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щоденник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називав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 «памятной книгой», то «записной тетрадью», то «журналом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Т.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записував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щоденник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враження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плани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спогади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наміри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щоденнику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з'являються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роздуми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літературу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мистецтво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соціально-політичні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щоденнику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читачі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дізнаються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останніх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перебування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фортеці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поетові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доводилось нести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тягар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військової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служби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офіцери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Новопетровського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укріплення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постають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перед нами бандою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розбійників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Лише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червня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1857 р.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Шевченкові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дозволено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ночувати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казармі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наймати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замість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себе в караул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солдатів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Журналі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поет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висловив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негативне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підготовки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селянської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реформи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єдиним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правильним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шляхом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вважав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селянську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революцію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Тому так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прихильно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відгукується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Тарас Шевченко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найменші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антикріпосницькі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виступи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селян.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966095" cy="385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4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Творчість останніх років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З нагоди коронації Олександра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II (1855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р.) багато політичних в'язнів одержали амністію, але прізвища поета в їхньому Списку не значилось. Завдяки клопотанням друзів поета в Петербурзі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серпня 1857 р. Шевченко одержав офіційне звільнення.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засланні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винайшов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гравірування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прибуттю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Петербург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дало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стати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співробітником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мистецтв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у 1860 р.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одержує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академіка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-гравера.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Наприкінці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1859 р. поет,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нарешті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одержав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дозвіл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виїхати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зустрівся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рідними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гостював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М. Максимовича.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«Юродивий»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Тему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викриття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самодержавства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продовжив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Юродивий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незавершений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твір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можливо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вступом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сатиричної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показує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безчинства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творили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царські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сатрапи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Шевченко в «Юродивому»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розвінчав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найнижчих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назвавши царя фельдфебелем,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підлеглих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«капралами» та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ундірами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 Царизм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осипав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почестями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підлеглих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«добра таки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чимало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натворили,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чимало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люду оголили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».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Українське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дворянство не стало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захист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народу,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розпинать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не любить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вчились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брата».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дорікає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землякам за те,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вони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підтримали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сміливого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«святого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лицаря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оголосили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юродивим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дозволили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цареві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послати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каторгу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292971" cy="51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1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«Неофіти»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857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Неофіти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— не перший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твір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Шевченко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порівнює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Миколи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правлінням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найжор-стокішого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римського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імператора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Нерона. І як Нерона проголосили богом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Юпітером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так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російські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самодержці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вважались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помазаниками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Бога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матері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-римлянки росте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Алкід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Як і вся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тогочасна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молодь,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веде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безтурботне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розбещене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молиться богам за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щасливу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долю. Але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зустрічі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апостолом Петром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Алкіда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друзів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різко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змінилось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вони стали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християнами-неофітами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борцями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 правду і добро.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Невдовзі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Петра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повісили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неофітів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Сіракузи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кайданах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одвезли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5146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0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sz="5300" dirty="0" err="1" smtClean="0">
                <a:solidFill>
                  <a:schemeClr val="accent6">
                    <a:lumMod val="50000"/>
                  </a:schemeClr>
                </a:solidFill>
              </a:rPr>
              <a:t>березня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1861 р. Тарас Григорович Шевченко помер.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Спочатку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поховано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Петербурзі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Смоленському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кладовищі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а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травні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1861 р.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перепоховано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Чернечій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горі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поблизу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Канева. Доля 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Великого Кобзаря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склалася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трагічно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але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одне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ім'я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наганяло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страху на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панівну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верхівку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царської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Росії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смерть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могла стати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першою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іскоркою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того великого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вогню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боротьби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незалежність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віки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жив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українському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народі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Тому уряд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прагнув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звістка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про смерть Кобзаря не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набула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широкого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розголосу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петербурзьких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газетах про смерть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повідомлено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двома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днями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пізніше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— у день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похорону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Але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вечір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березня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надіслані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телеграми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Київ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Харків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Чернігів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Полтаву,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Кременчук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Одесу, Херсон,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Катеринослав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інші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міста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куди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подати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звістку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телеграфом.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Царський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уряд заборонив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служити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панахиду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померлому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політичний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злочинець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». І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клопотань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громадськості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дозволено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відправити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панахиду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академічній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церкві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Того ж дня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панахиди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відбулися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і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багатьох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містах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хоча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наглядом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поліцій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Вся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поринула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жалобу. </a:t>
            </a:r>
            <a:r>
              <a:rPr lang="ru-RU" sz="5300" dirty="0" err="1" smtClean="0">
                <a:solidFill>
                  <a:schemeClr val="accent6">
                    <a:lumMod val="50000"/>
                  </a:schemeClr>
                </a:solidFill>
              </a:rPr>
              <a:t>Звістка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про смерть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дійшла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Дрезден до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родини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Толстих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у Лондон — до Герцена, у Париж —до Марка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Вовчка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та Тургенева. 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Ховали 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Кобзаря на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кошти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зібрані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товаришами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-художниками.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друзями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вирішено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перевезти прах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відповідно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поетичного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заповіту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)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спорудити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пам'ятник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Кобзареві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заснувати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народну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школу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імені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утримувати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кількох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стипендіатів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Київському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Харківському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університетах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Одеському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ліцеї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мистецтв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вирішено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здійснити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перевидання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творів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призначити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премії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кращу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біографію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українською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мовою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та за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кращий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критичний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огляд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творів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надати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допомогу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родині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Друзі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вирішили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один з них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щорічно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відвідуватиме</a:t>
            </a:r>
            <a:r>
              <a:rPr lang="ru-RU" sz="5300" dirty="0">
                <a:solidFill>
                  <a:schemeClr val="accent6">
                    <a:lumMod val="50000"/>
                  </a:schemeClr>
                </a:solidFill>
              </a:rPr>
              <a:t> могилу Кобзаря в </a:t>
            </a:r>
            <a:r>
              <a:rPr lang="ru-RU" sz="5300" dirty="0" err="1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26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День народження і день смерті видатного поета і художника стоять поряд – 9 і 10 березня. Між ними – 47 років життя, яке стало славою і гордістю нашого народу, тріумфальним початком і вершинним досягненням нової української літератури. Маємо всі підстави сказати: зоря великого поета засіяла. Він обняв своїм генієм усі царини духовного і соціального життя суспільства. Пливе час, змінюються люди, держави, режими та ідеології… Але Шевченко живий.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2"/>
            <a:ext cx="9137974" cy="6871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27974" cy="34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327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Чернеча гора. Місце поховання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Тараса Шевченка.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03695"/>
            <a:ext cx="5214046" cy="34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71"/>
            <a:ext cx="3779912" cy="3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Тарас Шевченко народився в сім’ї кріпаків дідича В. В.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Енгельгардта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у селищі Моринці, Звенигородського повіту, Київської губернії. Крім нього у сім’ї було ще 5 дітей: Микита, Катерина, Ірина, Маруся і Осип.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ЛЬЯНА\Desktop\vistavka0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52" y="2780928"/>
            <a:ext cx="627269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1268760"/>
            <a:ext cx="45719" cy="14887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19256" cy="5865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Творчість Шевченка була багатогранною. Митець був і глибоким ліриком, і творцем епічних поем, і видатним драматургом та різнобічно обдарованим митцем. Літературна спадщина Шевченка обіймає велику збірку поетичних творів («Кобзар»), драму «Назар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Стодоля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» і два уривки з інших п'єс; дев'ять повістей, щоденник та автобіографію, написані російською мовою, записки історично-археологічного характеру («Археологічні нотатки»), чотири статті та понад 250 листів. З мистецької спадщини Шевченка збереглося 835 творів живопису і графіки, що дійшли до нас в оригіналах і частково у гравюрах та копіях. Її доповнюють дані про понад 270 втрачених і досі не знайдених мистецьких творів. Натомість у літературі про його мистецьку спадщину безпідставно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приписувано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йому чимало творів живопису і графіки інших авторів (досі зареєстровано 263 такі твори).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7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Рання творчість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ранньої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належать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балади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Причинна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» (1837), «Тополя» (1839) й «Утоплена» (1841),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виразне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романтичне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забарвлення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Своєю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фантастикою й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основними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мотивами вони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близькі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народної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поезії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УЛЬЯНА\Desktop\193baa625709df07f51501ee762823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140969"/>
            <a:ext cx="3151187" cy="37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ЛЬЯНА\Desktop\962145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2" y="3645025"/>
            <a:ext cx="3328048" cy="32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7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«Тополя»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4618856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Молода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закохується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козака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але той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поїхав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 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загинув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все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сподівається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повернеться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натомість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підшукала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хорошу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партію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— старого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багатія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хоче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заміж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вирішує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силоміць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 старого.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Остання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надія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стара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ворожка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звертається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Та говорить,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передбачила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прихід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чаклунське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зілля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випивши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яке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світанку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коханого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чужини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», але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повернеться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другого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ковтка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треба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випити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третє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трапитись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третього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ковтка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стара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порадила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питати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довгих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вагань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робить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все,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наказала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зробити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ворожка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козаченько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так і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вона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перетворилась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тополю.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УЛЬЯНА\Desktop\топо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06" y="1618516"/>
            <a:ext cx="3538413" cy="44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5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" y="0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70" y="27856"/>
            <a:ext cx="3970784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«Причинна»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04" y="836712"/>
            <a:ext cx="8435280" cy="2520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Буря на Дніпрі. А на березі, біля гаю, ходить дівчина. Ворожка зробила її причинною, аби менше сумувала за молодим козаком. Тим часом з води виринають русалки. Вони й залоскотали дівчину. Вранці з діброви виїжджає козак. Біля дуба він бачить тіло дівчини і спочатку думає, що вона заснула. А коли бачить, що кохана мертва, у відчаї «</a:t>
            </a:r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</a:rPr>
              <a:t>зареготавсь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, розігнався — та в дуб головою!».</a:t>
            </a: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 marL="0" indent="0">
              <a:buNone/>
            </a:pPr>
            <a:endParaRPr lang="uk-UA" sz="2000" dirty="0">
              <a:solidFill>
                <a:srgbClr val="F79646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uk-UA" sz="18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uk-UA" sz="1800" dirty="0">
              <a:solidFill>
                <a:srgbClr val="F79646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Невдовзі біля дуба проходили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дівчата. Побачили коня, козака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з дівчиною, хотіли їх злякати,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але зрозуміли, що ті мертві,—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і перелякані втекли. Козака і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дівчину, як сиріт, поховали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79646">
                    <a:lumMod val="50000"/>
                  </a:srgbClr>
                </a:solidFill>
              </a:rPr>
              <a:t>громадою. </a:t>
            </a:r>
          </a:p>
        </p:txBody>
      </p:sp>
      <p:pic>
        <p:nvPicPr>
          <p:cNvPr id="5122" name="Picture 2" descr="C:\Users\УЛЬЯНА\Desktop\4421675.fw6xu819bn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636913"/>
            <a:ext cx="5269364" cy="40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659" y="860563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endParaRPr lang="uk-UA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«Утоплена»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28186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Матір пропонує доньці сходи й скупатись у ставку, на що та погоджується. За ними тим часом спостерігав з того боку ставка «рибалонька». Матір Ганнусі навісніє від злості бачачи молодість і красу дочки. Ніби божевільна вона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накидується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на неї і вони падають разом у воду. Рибалонька кидається у воду, щоб урятувати свою кохану, проте пізно він звільняє Ганнусю із закляклих рук матері — вона мертва. На жовтому піску лежить мертва утоплена, а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знею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мати, що теж загинула. З відчаю молодий рибалка теж топиться у ставку. Згодом ставок заріс осокою і в ньому більш ніхто не купається. А вночі випливає зі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ставу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мати вся синя, страшна та розхристана і «рве на собі коси». На іншому боці хвиля виносить Ганнусю і молодого рибалку, з яким вона тепер навіки разом.</a:t>
            </a:r>
          </a:p>
          <a:p>
            <a:pPr marL="0" indent="0">
              <a:buNone/>
            </a:pP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16633"/>
            <a:ext cx="5688632" cy="31683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відповідає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своїм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читачам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дочка 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Колись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молодою і гарною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жінкою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-вдовою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козаки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ходили». І от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народилась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когось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дочка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легковажна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залишає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дитину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чужому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селі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чужих людей.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пройшли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роки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постаріла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донька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яку назвали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Ганною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виросла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красунею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козаки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хміль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отой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в'ються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круг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Ганнусі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». А особливо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Ганнусею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впадає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молодий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рибалка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заздрить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дончиній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вроді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вирішує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отруїти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Ганнусю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УЛЬЯНА\Desktop\0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78577"/>
            <a:ext cx="5280695" cy="45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9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3862</Words>
  <Application>Microsoft Office PowerPoint</Application>
  <PresentationFormat>Экран (4:3)</PresentationFormat>
  <Paragraphs>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ТворчістьТараса Григоровича 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Рання творчість</vt:lpstr>
      <vt:lpstr>«Тополя»</vt:lpstr>
      <vt:lpstr>«Причинна»</vt:lpstr>
      <vt:lpstr>«Утоплена»</vt:lpstr>
      <vt:lpstr>«Кобзар»</vt:lpstr>
      <vt:lpstr>«Кобзар»</vt:lpstr>
      <vt:lpstr>«Гайдамаки»</vt:lpstr>
      <vt:lpstr>Період «Трьох літ»</vt:lpstr>
      <vt:lpstr>«Сон»</vt:lpstr>
      <vt:lpstr>«Кавказ»</vt:lpstr>
      <vt:lpstr>«Великий льох»</vt:lpstr>
      <vt:lpstr>«Наймичка»</vt:lpstr>
      <vt:lpstr>«Єретик»</vt:lpstr>
      <vt:lpstr>ПЕРІОД ЗАСЛАННЯ</vt:lpstr>
      <vt:lpstr>«Мені тринадцятий минало», «Якби ви знали паничі»</vt:lpstr>
      <vt:lpstr>«Княжна»</vt:lpstr>
      <vt:lpstr>«Невольник»</vt:lpstr>
      <vt:lpstr>Твори, написані російською мовою</vt:lpstr>
      <vt:lpstr>«Художник»</vt:lpstr>
      <vt:lpstr>«Журнал»</vt:lpstr>
      <vt:lpstr>Творчість останніх років</vt:lpstr>
      <vt:lpstr>«Юродивий»</vt:lpstr>
      <vt:lpstr>«Неофіти»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УЛЬЯНА</cp:lastModifiedBy>
  <cp:revision>29</cp:revision>
  <dcterms:created xsi:type="dcterms:W3CDTF">2015-03-05T14:53:02Z</dcterms:created>
  <dcterms:modified xsi:type="dcterms:W3CDTF">2015-03-12T15:36:25Z</dcterms:modified>
</cp:coreProperties>
</file>