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307" r:id="rId3"/>
    <p:sldId id="299" r:id="rId4"/>
    <p:sldId id="300" r:id="rId5"/>
    <p:sldId id="301" r:id="rId6"/>
    <p:sldId id="302" r:id="rId7"/>
    <p:sldId id="303" r:id="rId8"/>
    <p:sldId id="304" r:id="rId9"/>
    <p:sldId id="305" r:id="rId10"/>
    <p:sldId id="306" r:id="rId11"/>
    <p:sldId id="297" r:id="rId12"/>
    <p:sldId id="298" r:id="rId13"/>
    <p:sldId id="295" r:id="rId14"/>
    <p:sldId id="296" r:id="rId15"/>
    <p:sldId id="293" r:id="rId16"/>
    <p:sldId id="294" r:id="rId17"/>
    <p:sldId id="292" r:id="rId18"/>
    <p:sldId id="291" r:id="rId19"/>
    <p:sldId id="290" r:id="rId20"/>
    <p:sldId id="289" r:id="rId21"/>
    <p:sldId id="287" r:id="rId22"/>
    <p:sldId id="278" r:id="rId23"/>
    <p:sldId id="286"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05D1433-2655-4B03-89F9-ABF0F3503AB8}" type="datetimeFigureOut">
              <a:rPr lang="ru-RU" smtClean="0"/>
              <a:t>06.06.2015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88208-9D63-4ED5-AC0F-CFF0691D015C}" type="slidenum">
              <a:rPr lang="ru-RU" smtClean="0"/>
              <a:t>‹#›</a:t>
            </a:fld>
            <a:endParaRPr lang="ru-RU"/>
          </a:p>
        </p:txBody>
      </p:sp>
    </p:spTree>
    <p:extLst>
      <p:ext uri="{BB962C8B-B14F-4D97-AF65-F5344CB8AC3E}">
        <p14:creationId xmlns:p14="http://schemas.microsoft.com/office/powerpoint/2010/main" val="387338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5D1433-2655-4B03-89F9-ABF0F3503AB8}" type="datetimeFigureOut">
              <a:rPr lang="ru-RU" smtClean="0"/>
              <a:t>06.06.2015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88208-9D63-4ED5-AC0F-CFF0691D015C}" type="slidenum">
              <a:rPr lang="ru-RU" smtClean="0"/>
              <a:t>‹#›</a:t>
            </a:fld>
            <a:endParaRPr lang="ru-RU"/>
          </a:p>
        </p:txBody>
      </p:sp>
    </p:spTree>
    <p:extLst>
      <p:ext uri="{BB962C8B-B14F-4D97-AF65-F5344CB8AC3E}">
        <p14:creationId xmlns:p14="http://schemas.microsoft.com/office/powerpoint/2010/main" val="34026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5D1433-2655-4B03-89F9-ABF0F3503AB8}" type="datetimeFigureOut">
              <a:rPr lang="ru-RU" smtClean="0"/>
              <a:t>06.06.2015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88208-9D63-4ED5-AC0F-CFF0691D015C}" type="slidenum">
              <a:rPr lang="ru-RU" smtClean="0"/>
              <a:t>‹#›</a:t>
            </a:fld>
            <a:endParaRPr lang="ru-RU"/>
          </a:p>
        </p:txBody>
      </p:sp>
    </p:spTree>
    <p:extLst>
      <p:ext uri="{BB962C8B-B14F-4D97-AF65-F5344CB8AC3E}">
        <p14:creationId xmlns:p14="http://schemas.microsoft.com/office/powerpoint/2010/main" val="2542341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5D1433-2655-4B03-89F9-ABF0F3503AB8}" type="datetimeFigureOut">
              <a:rPr lang="ru-RU" smtClean="0"/>
              <a:t>06.06.2015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88208-9D63-4ED5-AC0F-CFF0691D015C}" type="slidenum">
              <a:rPr lang="ru-RU" smtClean="0"/>
              <a:t>‹#›</a:t>
            </a:fld>
            <a:endParaRPr lang="ru-RU"/>
          </a:p>
        </p:txBody>
      </p:sp>
    </p:spTree>
    <p:extLst>
      <p:ext uri="{BB962C8B-B14F-4D97-AF65-F5344CB8AC3E}">
        <p14:creationId xmlns:p14="http://schemas.microsoft.com/office/powerpoint/2010/main" val="311317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05D1433-2655-4B03-89F9-ABF0F3503AB8}" type="datetimeFigureOut">
              <a:rPr lang="ru-RU" smtClean="0"/>
              <a:t>06.06.2015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288208-9D63-4ED5-AC0F-CFF0691D015C}" type="slidenum">
              <a:rPr lang="ru-RU" smtClean="0"/>
              <a:t>‹#›</a:t>
            </a:fld>
            <a:endParaRPr lang="ru-RU"/>
          </a:p>
        </p:txBody>
      </p:sp>
    </p:spTree>
    <p:extLst>
      <p:ext uri="{BB962C8B-B14F-4D97-AF65-F5344CB8AC3E}">
        <p14:creationId xmlns:p14="http://schemas.microsoft.com/office/powerpoint/2010/main" val="179979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05D1433-2655-4B03-89F9-ABF0F3503AB8}" type="datetimeFigureOut">
              <a:rPr lang="ru-RU" smtClean="0"/>
              <a:t>06.06.2015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288208-9D63-4ED5-AC0F-CFF0691D015C}" type="slidenum">
              <a:rPr lang="ru-RU" smtClean="0"/>
              <a:t>‹#›</a:t>
            </a:fld>
            <a:endParaRPr lang="ru-RU"/>
          </a:p>
        </p:txBody>
      </p:sp>
    </p:spTree>
    <p:extLst>
      <p:ext uri="{BB962C8B-B14F-4D97-AF65-F5344CB8AC3E}">
        <p14:creationId xmlns:p14="http://schemas.microsoft.com/office/powerpoint/2010/main" val="368450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05D1433-2655-4B03-89F9-ABF0F3503AB8}" type="datetimeFigureOut">
              <a:rPr lang="ru-RU" smtClean="0"/>
              <a:t>06.06.2015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0288208-9D63-4ED5-AC0F-CFF0691D015C}" type="slidenum">
              <a:rPr lang="ru-RU" smtClean="0"/>
              <a:t>‹#›</a:t>
            </a:fld>
            <a:endParaRPr lang="ru-RU"/>
          </a:p>
        </p:txBody>
      </p:sp>
    </p:spTree>
    <p:extLst>
      <p:ext uri="{BB962C8B-B14F-4D97-AF65-F5344CB8AC3E}">
        <p14:creationId xmlns:p14="http://schemas.microsoft.com/office/powerpoint/2010/main" val="286907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05D1433-2655-4B03-89F9-ABF0F3503AB8}" type="datetimeFigureOut">
              <a:rPr lang="ru-RU" smtClean="0"/>
              <a:t>06.06.2015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0288208-9D63-4ED5-AC0F-CFF0691D015C}" type="slidenum">
              <a:rPr lang="ru-RU" smtClean="0"/>
              <a:t>‹#›</a:t>
            </a:fld>
            <a:endParaRPr lang="ru-RU"/>
          </a:p>
        </p:txBody>
      </p:sp>
    </p:spTree>
    <p:extLst>
      <p:ext uri="{BB962C8B-B14F-4D97-AF65-F5344CB8AC3E}">
        <p14:creationId xmlns:p14="http://schemas.microsoft.com/office/powerpoint/2010/main" val="131181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5D1433-2655-4B03-89F9-ABF0F3503AB8}" type="datetimeFigureOut">
              <a:rPr lang="ru-RU" smtClean="0"/>
              <a:t>06.06.2015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0288208-9D63-4ED5-AC0F-CFF0691D015C}" type="slidenum">
              <a:rPr lang="ru-RU" smtClean="0"/>
              <a:t>‹#›</a:t>
            </a:fld>
            <a:endParaRPr lang="ru-RU"/>
          </a:p>
        </p:txBody>
      </p:sp>
    </p:spTree>
    <p:extLst>
      <p:ext uri="{BB962C8B-B14F-4D97-AF65-F5344CB8AC3E}">
        <p14:creationId xmlns:p14="http://schemas.microsoft.com/office/powerpoint/2010/main" val="305157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05D1433-2655-4B03-89F9-ABF0F3503AB8}" type="datetimeFigureOut">
              <a:rPr lang="ru-RU" smtClean="0"/>
              <a:t>06.06.2015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288208-9D63-4ED5-AC0F-CFF0691D015C}" type="slidenum">
              <a:rPr lang="ru-RU" smtClean="0"/>
              <a:t>‹#›</a:t>
            </a:fld>
            <a:endParaRPr lang="ru-RU"/>
          </a:p>
        </p:txBody>
      </p:sp>
    </p:spTree>
    <p:extLst>
      <p:ext uri="{BB962C8B-B14F-4D97-AF65-F5344CB8AC3E}">
        <p14:creationId xmlns:p14="http://schemas.microsoft.com/office/powerpoint/2010/main" val="2105647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05D1433-2655-4B03-89F9-ABF0F3503AB8}" type="datetimeFigureOut">
              <a:rPr lang="ru-RU" smtClean="0"/>
              <a:t>06.06.2015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288208-9D63-4ED5-AC0F-CFF0691D015C}" type="slidenum">
              <a:rPr lang="ru-RU" smtClean="0"/>
              <a:t>‹#›</a:t>
            </a:fld>
            <a:endParaRPr lang="ru-RU"/>
          </a:p>
        </p:txBody>
      </p:sp>
    </p:spTree>
    <p:extLst>
      <p:ext uri="{BB962C8B-B14F-4D97-AF65-F5344CB8AC3E}">
        <p14:creationId xmlns:p14="http://schemas.microsoft.com/office/powerpoint/2010/main" val="108847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D1433-2655-4B03-89F9-ABF0F3503AB8}" type="datetimeFigureOut">
              <a:rPr lang="ru-RU" smtClean="0"/>
              <a:t>06.06.2015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88208-9D63-4ED5-AC0F-CFF0691D015C}" type="slidenum">
              <a:rPr lang="ru-RU" smtClean="0"/>
              <a:t>‹#›</a:t>
            </a:fld>
            <a:endParaRPr lang="ru-RU"/>
          </a:p>
        </p:txBody>
      </p:sp>
    </p:spTree>
    <p:extLst>
      <p:ext uri="{BB962C8B-B14F-4D97-AF65-F5344CB8AC3E}">
        <p14:creationId xmlns:p14="http://schemas.microsoft.com/office/powerpoint/2010/main" val="1733195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3.jpe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18" Type="http://schemas.openxmlformats.org/officeDocument/2006/relationships/image" Target="../media/image52.gif"/><Relationship Id="rId26" Type="http://schemas.openxmlformats.org/officeDocument/2006/relationships/image" Target="../media/image60.jpeg"/><Relationship Id="rId3" Type="http://schemas.openxmlformats.org/officeDocument/2006/relationships/image" Target="../media/image38.png"/><Relationship Id="rId21" Type="http://schemas.openxmlformats.org/officeDocument/2006/relationships/image" Target="../media/image55.gif"/><Relationship Id="rId7" Type="http://schemas.openxmlformats.org/officeDocument/2006/relationships/image" Target="../media/image37.jpeg"/><Relationship Id="rId12" Type="http://schemas.openxmlformats.org/officeDocument/2006/relationships/image" Target="../media/image46.jpeg"/><Relationship Id="rId17" Type="http://schemas.openxmlformats.org/officeDocument/2006/relationships/image" Target="../media/image51.jpeg"/><Relationship Id="rId25" Type="http://schemas.openxmlformats.org/officeDocument/2006/relationships/image" Target="../media/image59.jpeg"/><Relationship Id="rId2" Type="http://schemas.openxmlformats.org/officeDocument/2006/relationships/slideLayout" Target="../slideLayouts/slideLayout2.xml"/><Relationship Id="rId16" Type="http://schemas.openxmlformats.org/officeDocument/2006/relationships/image" Target="../media/image50.gif"/><Relationship Id="rId20" Type="http://schemas.openxmlformats.org/officeDocument/2006/relationships/image" Target="../media/image54.gif"/><Relationship Id="rId29" Type="http://schemas.openxmlformats.org/officeDocument/2006/relationships/image" Target="../media/image63.jpeg"/><Relationship Id="rId1" Type="http://schemas.openxmlformats.org/officeDocument/2006/relationships/audio" Target="file:///D:\&#1050;&#1086;&#1085;&#1074;&#1077;&#1088;&#1090;&#1080;&#1088;&#1091;&#1077;&#1084;&#1086;&#1077;\Wave\&#1040;&#1091;&#1076;&#1080;&#1086;.wma" TargetMode="External"/><Relationship Id="rId6" Type="http://schemas.openxmlformats.org/officeDocument/2006/relationships/image" Target="../media/image41.jpeg"/><Relationship Id="rId11" Type="http://schemas.openxmlformats.org/officeDocument/2006/relationships/image" Target="../media/image45.jpeg"/><Relationship Id="rId24" Type="http://schemas.openxmlformats.org/officeDocument/2006/relationships/image" Target="../media/image58.jpeg"/><Relationship Id="rId5" Type="http://schemas.openxmlformats.org/officeDocument/2006/relationships/image" Target="../media/image40.jpeg"/><Relationship Id="rId15" Type="http://schemas.openxmlformats.org/officeDocument/2006/relationships/image" Target="../media/image49.jpeg"/><Relationship Id="rId23" Type="http://schemas.openxmlformats.org/officeDocument/2006/relationships/image" Target="../media/image57.png"/><Relationship Id="rId28" Type="http://schemas.openxmlformats.org/officeDocument/2006/relationships/image" Target="../media/image62.jpeg"/><Relationship Id="rId10" Type="http://schemas.openxmlformats.org/officeDocument/2006/relationships/image" Target="../media/image44.jpeg"/><Relationship Id="rId19" Type="http://schemas.openxmlformats.org/officeDocument/2006/relationships/image" Target="../media/image53.gif"/><Relationship Id="rId4" Type="http://schemas.openxmlformats.org/officeDocument/2006/relationships/image" Target="../media/image39.jpeg"/><Relationship Id="rId9" Type="http://schemas.openxmlformats.org/officeDocument/2006/relationships/image" Target="../media/image43.jpeg"/><Relationship Id="rId14" Type="http://schemas.openxmlformats.org/officeDocument/2006/relationships/image" Target="../media/image48.jpeg"/><Relationship Id="rId22" Type="http://schemas.openxmlformats.org/officeDocument/2006/relationships/image" Target="../media/image56.jpeg"/><Relationship Id="rId27" Type="http://schemas.openxmlformats.org/officeDocument/2006/relationships/image" Target="../media/image61.jpeg"/><Relationship Id="rId30" Type="http://schemas.openxmlformats.org/officeDocument/2006/relationships/image" Target="../media/image6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2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gi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4763"/>
            <a:ext cx="9210676" cy="686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00562" y="1285860"/>
            <a:ext cx="4429156" cy="4431983"/>
          </a:xfrm>
          <a:prstGeom prst="rect">
            <a:avLst/>
          </a:prstGeom>
          <a:noFill/>
        </p:spPr>
        <p:txBody>
          <a:bodyPr wrap="square" rtlCol="0">
            <a:spAutoFit/>
          </a:bodyPr>
          <a:lstStyle/>
          <a:p>
            <a:pPr algn="ctr"/>
            <a:r>
              <a:rPr lang="uk-UA" sz="70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Трагічна </a:t>
            </a:r>
          </a:p>
          <a:p>
            <a:pPr algn="ctr"/>
            <a:r>
              <a:rPr lang="uk-UA" sz="70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доля </a:t>
            </a:r>
          </a:p>
          <a:p>
            <a:pPr algn="ctr"/>
            <a:r>
              <a:rPr lang="uk-UA" sz="70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 Лесі Українки.</a:t>
            </a:r>
            <a:endParaRPr lang="ru-RU" sz="7000" b="1" i="1" dirty="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endParaRPr>
          </a:p>
        </p:txBody>
      </p:sp>
    </p:spTree>
    <p:extLst>
      <p:ext uri="{BB962C8B-B14F-4D97-AF65-F5344CB8AC3E}">
        <p14:creationId xmlns:p14="http://schemas.microsoft.com/office/powerpoint/2010/main" val="297777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strVal val="#ppt_w*0.70"/>
                                          </p:val>
                                        </p:tav>
                                        <p:tav tm="100000">
                                          <p:val>
                                            <p:strVal val="#ppt_w"/>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animEffect transition="in" filter="fade">
                                      <p:cBhvr>
                                        <p:cTn id="9"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3" name="Рисунок 2"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4" name="Рисунок 3" descr="rast0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8" name="Прямоугольник 7"/>
          <p:cNvSpPr/>
          <p:nvPr/>
        </p:nvSpPr>
        <p:spPr>
          <a:xfrm>
            <a:off x="1285852" y="72000"/>
            <a:ext cx="7858148" cy="954107"/>
          </a:xfrm>
          <a:prstGeom prst="rect">
            <a:avLst/>
          </a:prstGeom>
        </p:spPr>
        <p:txBody>
          <a:bodyPr wrap="square">
            <a:spAutoFit/>
          </a:bodyPr>
          <a:lstStyle/>
          <a:p>
            <a:r>
              <a:rPr lang="ru-RU" sz="2800" b="1" i="1" dirty="0" smtClean="0">
                <a:ln>
                  <a:solidFill>
                    <a:srgbClr val="006600"/>
                  </a:solidFill>
                </a:ln>
                <a:solidFill>
                  <a:srgbClr val="006600"/>
                </a:solidFill>
                <a:latin typeface="Century Schoolbook" pitchFamily="18" charset="0"/>
              </a:rPr>
              <a:t>Тут </a:t>
            </a:r>
            <a:r>
              <a:rPr lang="uk-UA" sz="2800" b="1" i="1" dirty="0" smtClean="0">
                <a:ln>
                  <a:solidFill>
                    <a:srgbClr val="006600"/>
                  </a:solidFill>
                </a:ln>
                <a:solidFill>
                  <a:srgbClr val="006600"/>
                </a:solidFill>
                <a:latin typeface="Century Schoolbook" pitchFamily="18" charset="0"/>
              </a:rPr>
              <a:t>природа Полісся</a:t>
            </a:r>
            <a:r>
              <a:rPr lang="ru-RU" sz="2800" b="1" i="1" dirty="0" smtClean="0">
                <a:ln>
                  <a:solidFill>
                    <a:srgbClr val="006600"/>
                  </a:solidFill>
                </a:ln>
                <a:solidFill>
                  <a:srgbClr val="006600"/>
                </a:solidFill>
                <a:latin typeface="Century Schoolbook" pitchFamily="18" charset="0"/>
              </a:rPr>
              <a:t> заполонила Лесю </a:t>
            </a:r>
          </a:p>
          <a:p>
            <a:r>
              <a:rPr lang="ru-RU" sz="2800" b="1" i="1" dirty="0" smtClean="0">
                <a:ln>
                  <a:solidFill>
                    <a:srgbClr val="006600"/>
                  </a:solidFill>
                </a:ln>
                <a:solidFill>
                  <a:srgbClr val="006600"/>
                </a:solidFill>
                <a:latin typeface="Century Schoolbook" pitchFamily="18" charset="0"/>
              </a:rPr>
              <a:t>і на якийсь час повністю її поглинула. </a:t>
            </a:r>
          </a:p>
        </p:txBody>
      </p:sp>
      <p:pic>
        <p:nvPicPr>
          <p:cNvPr id="9" name="Рисунок 8" descr="Намисто полісся..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14480" y="1285860"/>
            <a:ext cx="6772694" cy="5214974"/>
          </a:xfrm>
          <a:prstGeom prst="rect">
            <a:avLst/>
          </a:prstGeom>
        </p:spPr>
      </p:pic>
      <p:pic>
        <p:nvPicPr>
          <p:cNvPr id="12" name="Рисунок 11" descr="Пірогово- Полісся..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714480" y="1285860"/>
            <a:ext cx="6786611" cy="5214974"/>
          </a:xfrm>
          <a:prstGeom prst="rect">
            <a:avLst/>
          </a:prstGeom>
        </p:spPr>
      </p:pic>
      <p:pic>
        <p:nvPicPr>
          <p:cNvPr id="13" name="Рисунок 12" descr="Моє квітуче Полісся..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714480" y="1285860"/>
            <a:ext cx="6786610" cy="5214974"/>
          </a:xfrm>
          <a:prstGeom prst="rect">
            <a:avLst/>
          </a:prstGeom>
        </p:spPr>
      </p:pic>
      <p:pic>
        <p:nvPicPr>
          <p:cNvPr id="17" name="Рисунок 16" descr="Полісся. природа..jpg"/>
          <p:cNvPicPr>
            <a:picLocks noChangeAspect="1"/>
          </p:cNvPicPr>
          <p:nvPr/>
        </p:nvPicPr>
        <p:blipFill>
          <a:blip r:embed="rId8" cstate="print"/>
          <a:stretch>
            <a:fillRect/>
          </a:stretch>
        </p:blipFill>
        <p:spPr>
          <a:xfrm>
            <a:off x="1714480" y="1285860"/>
            <a:ext cx="6786610" cy="5214974"/>
          </a:xfrm>
          <a:prstGeom prst="rect">
            <a:avLst/>
          </a:prstGeom>
        </p:spPr>
      </p:pic>
      <p:pic>
        <p:nvPicPr>
          <p:cNvPr id="15" name="Рисунок 14" descr="Я люблю тебе, рідне Полісся..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714480" y="1285860"/>
            <a:ext cx="6786610" cy="5214975"/>
          </a:xfrm>
          <a:prstGeom prst="rect">
            <a:avLst/>
          </a:prstGeom>
        </p:spPr>
      </p:pic>
      <p:pic>
        <p:nvPicPr>
          <p:cNvPr id="14" name="Рисунок 13" descr="Природа..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1714480" y="1285860"/>
            <a:ext cx="6786610" cy="5223904"/>
          </a:xfrm>
          <a:prstGeom prst="rect">
            <a:avLst/>
          </a:prstGeom>
        </p:spPr>
      </p:pic>
    </p:spTree>
    <p:extLst>
      <p:ext uri="{BB962C8B-B14F-4D97-AF65-F5344CB8AC3E}">
        <p14:creationId xmlns:p14="http://schemas.microsoft.com/office/powerpoint/2010/main" val="399390665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0"/>
                                        <p:tgtEl>
                                          <p:spTgt spid="12"/>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Леся Українка - Стояла я і слухала весну.wav"/>
                                        </p:tgtEl>
                                      </p:cMediaNode>
                                    </p:audio>
                                  </p:subTnLst>
                                </p:cTn>
                              </p:par>
                            </p:childTnLst>
                          </p:cTn>
                        </p:par>
                        <p:par>
                          <p:cTn id="8" fill="hold">
                            <p:stCondLst>
                              <p:cond delay="5500"/>
                            </p:stCondLst>
                            <p:childTnLst>
                              <p:par>
                                <p:cTn id="9" presetID="10" presetClass="entr" presetSubtype="0"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0"/>
                                        <p:tgtEl>
                                          <p:spTgt spid="13"/>
                                        </p:tgtEl>
                                      </p:cBhvr>
                                    </p:animEffect>
                                  </p:childTnLst>
                                </p:cTn>
                              </p:par>
                            </p:childTnLst>
                          </p:cTn>
                        </p:par>
                        <p:par>
                          <p:cTn id="12" fill="hold">
                            <p:stCondLst>
                              <p:cond delay="11000"/>
                            </p:stCondLst>
                            <p:childTnLst>
                              <p:par>
                                <p:cTn id="13" presetID="10" presetClass="entr" presetSubtype="0" fill="hold"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0"/>
                                        <p:tgtEl>
                                          <p:spTgt spid="17"/>
                                        </p:tgtEl>
                                      </p:cBhvr>
                                    </p:animEffect>
                                  </p:childTnLst>
                                </p:cTn>
                              </p:par>
                            </p:childTnLst>
                          </p:cTn>
                        </p:par>
                        <p:par>
                          <p:cTn id="16" fill="hold">
                            <p:stCondLst>
                              <p:cond delay="16500"/>
                            </p:stCondLst>
                            <p:childTnLst>
                              <p:par>
                                <p:cTn id="17" presetID="10" presetClass="entr" presetSubtype="0" fill="hold" nodeType="after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0"/>
                                        <p:tgtEl>
                                          <p:spTgt spid="15"/>
                                        </p:tgtEl>
                                      </p:cBhvr>
                                    </p:animEffect>
                                  </p:childTnLst>
                                </p:cTn>
                              </p:par>
                            </p:childTnLst>
                          </p:cTn>
                        </p:par>
                        <p:par>
                          <p:cTn id="20" fill="hold">
                            <p:stCondLst>
                              <p:cond delay="22000"/>
                            </p:stCondLst>
                            <p:childTnLst>
                              <p:par>
                                <p:cTn id="21" presetID="10" presetClass="entr" presetSubtype="0" fill="hold"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5" name="Рисунок 4"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6" name="Рисунок 5"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7" name="Прямоугольник 6"/>
          <p:cNvSpPr/>
          <p:nvPr/>
        </p:nvSpPr>
        <p:spPr>
          <a:xfrm>
            <a:off x="1475656" y="116632"/>
            <a:ext cx="7090000" cy="1384995"/>
          </a:xfrm>
          <a:prstGeom prst="rect">
            <a:avLst/>
          </a:prstGeom>
        </p:spPr>
        <p:txBody>
          <a:bodyPr wrap="square">
            <a:spAutoFit/>
          </a:bodyPr>
          <a:lstStyle/>
          <a:p>
            <a:pPr algn="ctr"/>
            <a:r>
              <a:rPr lang="ru-RU" sz="2800" b="1" i="1" dirty="0">
                <a:ln>
                  <a:solidFill>
                    <a:srgbClr val="006600"/>
                  </a:solidFill>
                </a:ln>
                <a:solidFill>
                  <a:srgbClr val="006600"/>
                </a:solidFill>
                <a:latin typeface="Century Schoolbook" pitchFamily="18" charset="0"/>
              </a:rPr>
              <a:t>В </a:t>
            </a:r>
            <a:r>
              <a:rPr lang="ru-RU" sz="2800" b="1" i="1" dirty="0" err="1">
                <a:ln>
                  <a:solidFill>
                    <a:srgbClr val="006600"/>
                  </a:solidFill>
                </a:ln>
                <a:solidFill>
                  <a:srgbClr val="006600"/>
                </a:solidFill>
                <a:latin typeface="Century Schoolbook" pitchFamily="18" charset="0"/>
              </a:rPr>
              <a:t>цьому</a:t>
            </a:r>
            <a:r>
              <a:rPr lang="ru-RU" sz="2800" b="1" i="1" dirty="0">
                <a:ln>
                  <a:solidFill>
                    <a:srgbClr val="006600"/>
                  </a:solidFill>
                </a:ln>
                <a:solidFill>
                  <a:srgbClr val="006600"/>
                </a:solidFill>
                <a:latin typeface="Century Schoolbook" pitchFamily="18" charset="0"/>
              </a:rPr>
              <a:t> </a:t>
            </a:r>
            <a:r>
              <a:rPr lang="ru-RU" sz="2800" b="1" i="1" dirty="0" err="1">
                <a:ln>
                  <a:solidFill>
                    <a:srgbClr val="006600"/>
                  </a:solidFill>
                </a:ln>
                <a:solidFill>
                  <a:srgbClr val="006600"/>
                </a:solidFill>
                <a:latin typeface="Century Schoolbook" pitchFamily="18" charset="0"/>
              </a:rPr>
              <a:t>селі</a:t>
            </a:r>
            <a:r>
              <a:rPr lang="ru-RU" sz="2800" b="1" i="1" dirty="0">
                <a:ln>
                  <a:solidFill>
                    <a:srgbClr val="006600"/>
                  </a:solidFill>
                </a:ln>
                <a:solidFill>
                  <a:srgbClr val="006600"/>
                </a:solidFill>
                <a:latin typeface="Century Schoolbook" pitchFamily="18" charset="0"/>
              </a:rPr>
              <a:t> Леся, за </a:t>
            </a:r>
            <a:r>
              <a:rPr lang="ru-RU" sz="2800" b="1" i="1" dirty="0" err="1">
                <a:ln>
                  <a:solidFill>
                    <a:srgbClr val="006600"/>
                  </a:solidFill>
                </a:ln>
                <a:solidFill>
                  <a:srgbClr val="006600"/>
                </a:solidFill>
                <a:latin typeface="Century Schoolbook" pitchFamily="18" charset="0"/>
              </a:rPr>
              <a:t>допомогою</a:t>
            </a:r>
            <a:r>
              <a:rPr lang="ru-RU" sz="2800" b="1" i="1" dirty="0">
                <a:ln>
                  <a:solidFill>
                    <a:srgbClr val="006600"/>
                  </a:solidFill>
                </a:ln>
                <a:solidFill>
                  <a:srgbClr val="006600"/>
                </a:solidFill>
                <a:latin typeface="Century Schoolbook" pitchFamily="18" charset="0"/>
              </a:rPr>
              <a:t> </a:t>
            </a:r>
            <a:r>
              <a:rPr lang="ru-RU" sz="2800" b="1" i="1" dirty="0" err="1">
                <a:ln>
                  <a:solidFill>
                    <a:srgbClr val="006600"/>
                  </a:solidFill>
                </a:ln>
                <a:solidFill>
                  <a:srgbClr val="006600"/>
                </a:solidFill>
                <a:latin typeface="Century Schoolbook" pitchFamily="18" charset="0"/>
              </a:rPr>
              <a:t>свого</a:t>
            </a:r>
            <a:r>
              <a:rPr lang="ru-RU" sz="2800" b="1" i="1" dirty="0">
                <a:ln>
                  <a:solidFill>
                    <a:srgbClr val="006600"/>
                  </a:solidFill>
                </a:ln>
                <a:solidFill>
                  <a:srgbClr val="006600"/>
                </a:solidFill>
                <a:latin typeface="Century Schoolbook" pitchFamily="18" charset="0"/>
              </a:rPr>
              <a:t> брата </a:t>
            </a:r>
            <a:r>
              <a:rPr lang="ru-RU" sz="2800" b="1" i="1" dirty="0" err="1">
                <a:ln>
                  <a:solidFill>
                    <a:srgbClr val="006600"/>
                  </a:solidFill>
                </a:ln>
                <a:solidFill>
                  <a:srgbClr val="006600"/>
                </a:solidFill>
                <a:latin typeface="Century Schoolbook" pitchFamily="18" charset="0"/>
              </a:rPr>
              <a:t>Михайла</a:t>
            </a:r>
            <a:r>
              <a:rPr lang="ru-RU" sz="2800" b="1" i="1" dirty="0">
                <a:ln>
                  <a:solidFill>
                    <a:srgbClr val="006600"/>
                  </a:solidFill>
                </a:ln>
                <a:solidFill>
                  <a:srgbClr val="006600"/>
                </a:solidFill>
                <a:latin typeface="Century Schoolbook" pitchFamily="18" charset="0"/>
              </a:rPr>
              <a:t>, записала </a:t>
            </a:r>
            <a:r>
              <a:rPr lang="ru-RU" sz="2800" b="1" i="1" dirty="0" err="1">
                <a:ln>
                  <a:solidFill>
                    <a:srgbClr val="006600"/>
                  </a:solidFill>
                </a:ln>
                <a:solidFill>
                  <a:srgbClr val="006600"/>
                </a:solidFill>
                <a:latin typeface="Century Schoolbook" pitchFamily="18" charset="0"/>
              </a:rPr>
              <a:t>від</a:t>
            </a:r>
            <a:r>
              <a:rPr lang="ru-RU" sz="2800" b="1" i="1" dirty="0">
                <a:ln>
                  <a:solidFill>
                    <a:srgbClr val="006600"/>
                  </a:solidFill>
                </a:ln>
                <a:solidFill>
                  <a:srgbClr val="006600"/>
                </a:solidFill>
                <a:latin typeface="Century Schoolbook" pitchFamily="18" charset="0"/>
              </a:rPr>
              <a:t> </a:t>
            </a:r>
            <a:r>
              <a:rPr lang="ru-RU" sz="2800" b="1" i="1" dirty="0" err="1">
                <a:ln>
                  <a:solidFill>
                    <a:srgbClr val="006600"/>
                  </a:solidFill>
                </a:ln>
                <a:solidFill>
                  <a:srgbClr val="006600"/>
                </a:solidFill>
                <a:latin typeface="Century Schoolbook" pitchFamily="18" charset="0"/>
              </a:rPr>
              <a:t>різних</a:t>
            </a:r>
            <a:r>
              <a:rPr lang="ru-RU" sz="2800" b="1" i="1" dirty="0">
                <a:ln>
                  <a:solidFill>
                    <a:srgbClr val="006600"/>
                  </a:solidFill>
                </a:ln>
                <a:solidFill>
                  <a:srgbClr val="006600"/>
                </a:solidFill>
                <a:latin typeface="Century Schoolbook" pitchFamily="18" charset="0"/>
              </a:rPr>
              <a:t> людей </a:t>
            </a:r>
            <a:r>
              <a:rPr lang="ru-RU" sz="2800" b="1" i="1" dirty="0" err="1">
                <a:ln>
                  <a:solidFill>
                    <a:srgbClr val="006600"/>
                  </a:solidFill>
                </a:ln>
                <a:solidFill>
                  <a:srgbClr val="006600"/>
                </a:solidFill>
                <a:latin typeface="Century Schoolbook" pitchFamily="18" charset="0"/>
              </a:rPr>
              <a:t>дуже</a:t>
            </a:r>
            <a:r>
              <a:rPr lang="ru-RU" sz="2800" b="1" i="1" dirty="0">
                <a:ln>
                  <a:solidFill>
                    <a:srgbClr val="006600"/>
                  </a:solidFill>
                </a:ln>
                <a:solidFill>
                  <a:srgbClr val="006600"/>
                </a:solidFill>
                <a:latin typeface="Century Schoolbook" pitchFamily="18" charset="0"/>
              </a:rPr>
              <a:t> </a:t>
            </a:r>
            <a:r>
              <a:rPr lang="ru-RU" sz="2800" b="1" i="1" dirty="0" err="1">
                <a:ln>
                  <a:solidFill>
                    <a:srgbClr val="006600"/>
                  </a:solidFill>
                </a:ln>
                <a:solidFill>
                  <a:srgbClr val="006600"/>
                </a:solidFill>
                <a:latin typeface="Century Schoolbook" pitchFamily="18" charset="0"/>
              </a:rPr>
              <a:t>багато</a:t>
            </a:r>
            <a:r>
              <a:rPr lang="ru-RU" sz="2800" b="1" i="1" dirty="0">
                <a:ln>
                  <a:solidFill>
                    <a:srgbClr val="006600"/>
                  </a:solidFill>
                </a:ln>
                <a:solidFill>
                  <a:srgbClr val="006600"/>
                </a:solidFill>
                <a:latin typeface="Century Schoolbook" pitchFamily="18" charset="0"/>
              </a:rPr>
              <a:t> </a:t>
            </a:r>
            <a:r>
              <a:rPr lang="ru-RU" sz="2800" b="1" i="1" dirty="0" err="1">
                <a:ln>
                  <a:solidFill>
                    <a:srgbClr val="006600"/>
                  </a:solidFill>
                </a:ln>
                <a:solidFill>
                  <a:srgbClr val="006600"/>
                </a:solidFill>
                <a:latin typeface="Century Schoolbook" pitchFamily="18" charset="0"/>
              </a:rPr>
              <a:t>пісень</a:t>
            </a:r>
            <a:r>
              <a:rPr lang="ru-RU" sz="2800" b="1" i="1" dirty="0">
                <a:ln>
                  <a:solidFill>
                    <a:srgbClr val="006600"/>
                  </a:solidFill>
                </a:ln>
                <a:solidFill>
                  <a:srgbClr val="006600"/>
                </a:solidFill>
                <a:latin typeface="Century Schoolbook" pitchFamily="18" charset="0"/>
              </a:rPr>
              <a:t>. </a:t>
            </a:r>
          </a:p>
        </p:txBody>
      </p:sp>
      <p:pic>
        <p:nvPicPr>
          <p:cNvPr id="8" name="Рисунок 7" descr="Варвара Василівна Дмитрук, від якої Леся Українка записувала пісні. Фото 1953 р..jpg"/>
          <p:cNvPicPr>
            <a:picLocks noChangeAspect="1"/>
          </p:cNvPicPr>
          <p:nvPr/>
        </p:nvPicPr>
        <p:blipFill>
          <a:blip r:embed="rId4" cstate="print"/>
          <a:stretch>
            <a:fillRect/>
          </a:stretch>
        </p:blipFill>
        <p:spPr>
          <a:xfrm>
            <a:off x="214282" y="1500174"/>
            <a:ext cx="4071966" cy="5170749"/>
          </a:xfrm>
          <a:prstGeom prst="rect">
            <a:avLst/>
          </a:prstGeom>
        </p:spPr>
      </p:pic>
      <p:sp>
        <p:nvSpPr>
          <p:cNvPr id="3" name="Прямоугольник 2"/>
          <p:cNvSpPr/>
          <p:nvPr/>
        </p:nvSpPr>
        <p:spPr>
          <a:xfrm>
            <a:off x="4427984" y="5286376"/>
            <a:ext cx="4572000" cy="923330"/>
          </a:xfrm>
          <a:prstGeom prst="rect">
            <a:avLst/>
          </a:prstGeom>
        </p:spPr>
        <p:txBody>
          <a:bodyPr>
            <a:spAutoFit/>
          </a:bodyPr>
          <a:lstStyle/>
          <a:p>
            <a:pPr algn="ctr"/>
            <a:r>
              <a:rPr lang="ru-RU" b="1" i="1" dirty="0">
                <a:latin typeface="Arial" pitchFamily="34" charset="0"/>
              </a:rPr>
              <a:t>Варвара </a:t>
            </a:r>
            <a:r>
              <a:rPr lang="ru-RU" b="1" i="1" dirty="0" err="1">
                <a:latin typeface="Arial" pitchFamily="34" charset="0"/>
              </a:rPr>
              <a:t>Василівна</a:t>
            </a:r>
            <a:r>
              <a:rPr lang="ru-RU" b="1" i="1" dirty="0">
                <a:latin typeface="Arial" pitchFamily="34" charset="0"/>
              </a:rPr>
              <a:t> Дмитрук, </a:t>
            </a:r>
          </a:p>
          <a:p>
            <a:pPr algn="ctr"/>
            <a:r>
              <a:rPr lang="ru-RU" b="1" i="1" dirty="0" err="1">
                <a:latin typeface="Arial" pitchFamily="34" charset="0"/>
              </a:rPr>
              <a:t>від</a:t>
            </a:r>
            <a:r>
              <a:rPr lang="ru-RU" b="1" i="1" dirty="0">
                <a:latin typeface="Arial" pitchFamily="34" charset="0"/>
              </a:rPr>
              <a:t> </a:t>
            </a:r>
            <a:r>
              <a:rPr lang="ru-RU" b="1" i="1" dirty="0" err="1">
                <a:latin typeface="Arial" pitchFamily="34" charset="0"/>
              </a:rPr>
              <a:t>якої</a:t>
            </a:r>
            <a:r>
              <a:rPr lang="ru-RU" b="1" i="1" dirty="0">
                <a:latin typeface="Arial" pitchFamily="34" charset="0"/>
              </a:rPr>
              <a:t> Леся </a:t>
            </a:r>
            <a:r>
              <a:rPr lang="ru-RU" b="1" i="1" dirty="0" err="1">
                <a:latin typeface="Arial" pitchFamily="34" charset="0"/>
              </a:rPr>
              <a:t>Українка</a:t>
            </a:r>
            <a:r>
              <a:rPr lang="ru-RU" b="1" i="1" dirty="0">
                <a:latin typeface="Arial" pitchFamily="34" charset="0"/>
              </a:rPr>
              <a:t> </a:t>
            </a:r>
          </a:p>
          <a:p>
            <a:pPr algn="ctr"/>
            <a:r>
              <a:rPr lang="ru-RU" b="1" i="1" dirty="0" err="1">
                <a:latin typeface="Arial" pitchFamily="34" charset="0"/>
              </a:rPr>
              <a:t>записувала</a:t>
            </a:r>
            <a:r>
              <a:rPr lang="ru-RU" b="1" i="1" dirty="0">
                <a:latin typeface="Arial" pitchFamily="34" charset="0"/>
              </a:rPr>
              <a:t> </a:t>
            </a:r>
            <a:r>
              <a:rPr lang="ru-RU" b="1" i="1" dirty="0" err="1">
                <a:latin typeface="Arial" pitchFamily="34" charset="0"/>
              </a:rPr>
              <a:t>пісні</a:t>
            </a:r>
            <a:r>
              <a:rPr lang="ru-RU" b="1" i="1" dirty="0">
                <a:latin typeface="Arial" pitchFamily="34" charset="0"/>
              </a:rPr>
              <a:t>.</a:t>
            </a:r>
            <a:endParaRPr lang="ru-RU" dirty="0"/>
          </a:p>
        </p:txBody>
      </p:sp>
      <p:sp>
        <p:nvSpPr>
          <p:cNvPr id="4" name="Прямоугольник 3"/>
          <p:cNvSpPr/>
          <p:nvPr/>
        </p:nvSpPr>
        <p:spPr>
          <a:xfrm>
            <a:off x="4427984" y="2276872"/>
            <a:ext cx="4572000" cy="2246769"/>
          </a:xfrm>
          <a:prstGeom prst="rect">
            <a:avLst/>
          </a:prstGeom>
        </p:spPr>
        <p:txBody>
          <a:bodyPr>
            <a:spAutoFit/>
          </a:bodyPr>
          <a:lstStyle/>
          <a:p>
            <a:pPr algn="ctr"/>
            <a:r>
              <a:rPr lang="ru-RU" sz="2800" b="1" i="1" dirty="0">
                <a:ln>
                  <a:solidFill>
                    <a:srgbClr val="006600"/>
                  </a:solidFill>
                </a:ln>
                <a:solidFill>
                  <a:srgbClr val="006600"/>
                </a:solidFill>
                <a:latin typeface="Century Schoolbook" pitchFamily="18" charset="0"/>
              </a:rPr>
              <a:t>Перед текстами </a:t>
            </a:r>
            <a:r>
              <a:rPr lang="ru-RU" sz="2800" b="1" i="1" dirty="0" err="1">
                <a:ln>
                  <a:solidFill>
                    <a:srgbClr val="006600"/>
                  </a:solidFill>
                </a:ln>
                <a:solidFill>
                  <a:srgbClr val="006600"/>
                </a:solidFill>
                <a:latin typeface="Century Schoolbook" pitchFamily="18" charset="0"/>
              </a:rPr>
              <a:t>кожної</a:t>
            </a:r>
            <a:r>
              <a:rPr lang="ru-RU" sz="2800" b="1" i="1" dirty="0">
                <a:ln>
                  <a:solidFill>
                    <a:srgbClr val="006600"/>
                  </a:solidFill>
                </a:ln>
                <a:solidFill>
                  <a:srgbClr val="006600"/>
                </a:solidFill>
                <a:latin typeface="Century Schoolbook" pitchFamily="18" charset="0"/>
              </a:rPr>
              <a:t> </a:t>
            </a:r>
            <a:r>
              <a:rPr lang="ru-RU" sz="2800" b="1" i="1" dirty="0" err="1">
                <a:ln>
                  <a:solidFill>
                    <a:srgbClr val="006600"/>
                  </a:solidFill>
                </a:ln>
                <a:solidFill>
                  <a:srgbClr val="006600"/>
                </a:solidFill>
                <a:latin typeface="Century Schoolbook" pitchFamily="18" charset="0"/>
              </a:rPr>
              <a:t>пісні</a:t>
            </a:r>
            <a:r>
              <a:rPr lang="ru-RU" sz="2800" b="1" i="1" dirty="0">
                <a:ln>
                  <a:solidFill>
                    <a:srgbClr val="006600"/>
                  </a:solidFill>
                </a:ln>
                <a:solidFill>
                  <a:srgbClr val="006600"/>
                </a:solidFill>
                <a:latin typeface="Century Schoolbook" pitchFamily="18" charset="0"/>
              </a:rPr>
              <a:t> </a:t>
            </a:r>
            <a:r>
              <a:rPr lang="ru-RU" sz="2800" b="1" i="1" dirty="0" err="1">
                <a:ln>
                  <a:solidFill>
                    <a:srgbClr val="006600"/>
                  </a:solidFill>
                </a:ln>
                <a:solidFill>
                  <a:srgbClr val="006600"/>
                </a:solidFill>
                <a:latin typeface="Century Schoolbook" pitchFamily="18" charset="0"/>
              </a:rPr>
              <a:t>наклеєна</a:t>
            </a:r>
            <a:r>
              <a:rPr lang="ru-RU" sz="2800" b="1" i="1" dirty="0">
                <a:ln>
                  <a:solidFill>
                    <a:srgbClr val="006600"/>
                  </a:solidFill>
                </a:ln>
                <a:solidFill>
                  <a:srgbClr val="006600"/>
                </a:solidFill>
                <a:latin typeface="Century Schoolbook" pitchFamily="18" charset="0"/>
              </a:rPr>
              <a:t> </a:t>
            </a:r>
            <a:r>
              <a:rPr lang="ru-RU" sz="2800" b="1" i="1" dirty="0" err="1">
                <a:ln>
                  <a:solidFill>
                    <a:srgbClr val="006600"/>
                  </a:solidFill>
                </a:ln>
                <a:solidFill>
                  <a:srgbClr val="006600"/>
                </a:solidFill>
                <a:latin typeface="Century Schoolbook" pitchFamily="18" charset="0"/>
              </a:rPr>
              <a:t>була</a:t>
            </a:r>
            <a:r>
              <a:rPr lang="ru-RU" sz="2800" b="1" i="1" dirty="0">
                <a:ln>
                  <a:solidFill>
                    <a:srgbClr val="006600"/>
                  </a:solidFill>
                </a:ln>
                <a:solidFill>
                  <a:srgbClr val="006600"/>
                </a:solidFill>
                <a:latin typeface="Century Schoolbook" pitchFamily="18" charset="0"/>
              </a:rPr>
              <a:t> </a:t>
            </a:r>
            <a:r>
              <a:rPr lang="ru-RU" sz="2800" b="1" i="1" dirty="0" err="1">
                <a:ln>
                  <a:solidFill>
                    <a:srgbClr val="006600"/>
                  </a:solidFill>
                </a:ln>
                <a:solidFill>
                  <a:srgbClr val="006600"/>
                </a:solidFill>
                <a:latin typeface="Century Schoolbook" pitchFamily="18" charset="0"/>
              </a:rPr>
              <a:t>стрічка</a:t>
            </a:r>
            <a:r>
              <a:rPr lang="ru-RU" sz="2800" b="1" i="1" dirty="0">
                <a:ln>
                  <a:solidFill>
                    <a:srgbClr val="006600"/>
                  </a:solidFill>
                </a:ln>
                <a:solidFill>
                  <a:srgbClr val="006600"/>
                </a:solidFill>
                <a:latin typeface="Century Schoolbook" pitchFamily="18" charset="0"/>
              </a:rPr>
              <a:t> нотного </a:t>
            </a:r>
            <a:r>
              <a:rPr lang="ru-RU" sz="2800" b="1" i="1" dirty="0" err="1">
                <a:ln>
                  <a:solidFill>
                    <a:srgbClr val="006600"/>
                  </a:solidFill>
                </a:ln>
                <a:solidFill>
                  <a:srgbClr val="006600"/>
                </a:solidFill>
                <a:latin typeface="Century Schoolbook" pitchFamily="18" charset="0"/>
              </a:rPr>
              <a:t>паперу</a:t>
            </a:r>
            <a:r>
              <a:rPr lang="ru-RU" sz="2800" b="1" i="1" dirty="0">
                <a:ln>
                  <a:solidFill>
                    <a:srgbClr val="006600"/>
                  </a:solidFill>
                </a:ln>
                <a:solidFill>
                  <a:srgbClr val="006600"/>
                </a:solidFill>
                <a:latin typeface="Century Schoolbook" pitchFamily="18" charset="0"/>
              </a:rPr>
              <a:t> з нотами </a:t>
            </a:r>
            <a:r>
              <a:rPr lang="ru-RU" sz="2800" b="1" i="1" dirty="0" err="1">
                <a:ln>
                  <a:solidFill>
                    <a:srgbClr val="006600"/>
                  </a:solidFill>
                </a:ln>
                <a:solidFill>
                  <a:srgbClr val="006600"/>
                </a:solidFill>
                <a:latin typeface="Century Schoolbook" pitchFamily="18" charset="0"/>
              </a:rPr>
              <a:t>мелодії</a:t>
            </a:r>
            <a:r>
              <a:rPr lang="ru-RU" sz="2800" b="1" i="1" dirty="0">
                <a:ln>
                  <a:solidFill>
                    <a:srgbClr val="006600"/>
                  </a:solidFill>
                </a:ln>
                <a:solidFill>
                  <a:srgbClr val="006600"/>
                </a:solidFill>
                <a:latin typeface="Century Schoolbook" pitchFamily="18" charset="0"/>
              </a:rPr>
              <a:t> </a:t>
            </a:r>
            <a:r>
              <a:rPr lang="ru-RU" sz="2800" b="1" i="1" dirty="0" err="1">
                <a:ln>
                  <a:solidFill>
                    <a:srgbClr val="006600"/>
                  </a:solidFill>
                </a:ln>
                <a:solidFill>
                  <a:srgbClr val="006600"/>
                </a:solidFill>
                <a:latin typeface="Century Schoolbook" pitchFamily="18" charset="0"/>
              </a:rPr>
              <a:t>тієї</a:t>
            </a:r>
            <a:r>
              <a:rPr lang="ru-RU" sz="2800" b="1" i="1" dirty="0">
                <a:ln>
                  <a:solidFill>
                    <a:srgbClr val="006600"/>
                  </a:solidFill>
                </a:ln>
                <a:solidFill>
                  <a:srgbClr val="006600"/>
                </a:solidFill>
                <a:latin typeface="Century Schoolbook" pitchFamily="18" charset="0"/>
              </a:rPr>
              <a:t> </a:t>
            </a:r>
            <a:r>
              <a:rPr lang="ru-RU" sz="2800" b="1" i="1" dirty="0" err="1">
                <a:ln>
                  <a:solidFill>
                    <a:srgbClr val="006600"/>
                  </a:solidFill>
                </a:ln>
                <a:solidFill>
                  <a:srgbClr val="006600"/>
                </a:solidFill>
                <a:latin typeface="Century Schoolbook" pitchFamily="18" charset="0"/>
              </a:rPr>
              <a:t>пісні</a:t>
            </a:r>
            <a:r>
              <a:rPr lang="ru-RU" sz="2800" b="1" i="1" dirty="0">
                <a:ln>
                  <a:solidFill>
                    <a:srgbClr val="006600"/>
                  </a:solidFill>
                </a:ln>
                <a:solidFill>
                  <a:srgbClr val="006600"/>
                </a:solidFill>
                <a:latin typeface="Century Schoolbook" pitchFamily="18" charset="0"/>
              </a:rPr>
              <a:t>. </a:t>
            </a:r>
          </a:p>
        </p:txBody>
      </p:sp>
    </p:spTree>
    <p:extLst>
      <p:ext uri="{BB962C8B-B14F-4D97-AF65-F5344CB8AC3E}">
        <p14:creationId xmlns:p14="http://schemas.microsoft.com/office/powerpoint/2010/main" val="65476800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5" name="Рисунок 4"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6" name="Рисунок 5"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pic>
        <p:nvPicPr>
          <p:cNvPr id="10" name="Рисунок 9" descr="lesya_ukrainka.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 y="0"/>
            <a:ext cx="4732053" cy="6858000"/>
          </a:xfrm>
          <a:prstGeom prst="ellipse">
            <a:avLst/>
          </a:prstGeom>
          <a:effectLst>
            <a:softEdge rad="317500"/>
          </a:effectLst>
        </p:spPr>
      </p:pic>
      <p:sp>
        <p:nvSpPr>
          <p:cNvPr id="7" name="Прямоугольник 6"/>
          <p:cNvSpPr/>
          <p:nvPr/>
        </p:nvSpPr>
        <p:spPr>
          <a:xfrm>
            <a:off x="4176000" y="1142984"/>
            <a:ext cx="4857752" cy="4401205"/>
          </a:xfrm>
          <a:prstGeom prst="rect">
            <a:avLst/>
          </a:prstGeom>
        </p:spPr>
        <p:txBody>
          <a:bodyPr wrap="square">
            <a:spAutoFit/>
          </a:bodyPr>
          <a:lstStyle/>
          <a:p>
            <a:pPr algn="ctr"/>
            <a:r>
              <a:rPr lang="ru-RU" sz="2800" b="1" i="1" dirty="0" smtClean="0">
                <a:ln>
                  <a:solidFill>
                    <a:srgbClr val="006600"/>
                  </a:solidFill>
                </a:ln>
                <a:solidFill>
                  <a:srgbClr val="006600"/>
                </a:solidFill>
                <a:latin typeface="Century Schoolbook" pitchFamily="18" charset="0"/>
              </a:rPr>
              <a:t>До десяти років Леся росла і розвивалася, </a:t>
            </a:r>
          </a:p>
          <a:p>
            <a:pPr algn="ctr"/>
            <a:r>
              <a:rPr lang="ru-RU" sz="2800" b="1" i="1" dirty="0" smtClean="0">
                <a:ln>
                  <a:solidFill>
                    <a:srgbClr val="006600"/>
                  </a:solidFill>
                </a:ln>
                <a:solidFill>
                  <a:srgbClr val="006600"/>
                </a:solidFill>
                <a:latin typeface="Century Schoolbook" pitchFamily="18" charset="0"/>
              </a:rPr>
              <a:t>як і всі діти. Та скоро сталося велике горе, </a:t>
            </a:r>
          </a:p>
          <a:p>
            <a:pPr algn="ctr"/>
            <a:r>
              <a:rPr lang="ru-RU" sz="2800" b="1" i="1" dirty="0" smtClean="0">
                <a:ln>
                  <a:solidFill>
                    <a:srgbClr val="006600"/>
                  </a:solidFill>
                </a:ln>
                <a:solidFill>
                  <a:srgbClr val="006600"/>
                </a:solidFill>
                <a:latin typeface="Century Schoolbook" pitchFamily="18" charset="0"/>
              </a:rPr>
              <a:t>що потім невідступно, рік у рік, день у день аж тридцять два року, </a:t>
            </a:r>
          </a:p>
          <a:p>
            <a:pPr algn="ctr"/>
            <a:r>
              <a:rPr lang="ru-RU" sz="2800" b="1" i="1" dirty="0" smtClean="0">
                <a:ln>
                  <a:solidFill>
                    <a:srgbClr val="006600"/>
                  </a:solidFill>
                </a:ln>
                <a:solidFill>
                  <a:srgbClr val="006600"/>
                </a:solidFill>
                <a:latin typeface="Century Schoolbook" pitchFamily="18" charset="0"/>
              </a:rPr>
              <a:t>до останнього подиху, переслідувало й тихенько її мучило.    </a:t>
            </a:r>
            <a:endParaRPr lang="ru-RU" sz="2800" b="1" i="1" dirty="0">
              <a:ln>
                <a:solidFill>
                  <a:srgbClr val="006600"/>
                </a:solidFill>
              </a:ln>
              <a:solidFill>
                <a:srgbClr val="006600"/>
              </a:solidFill>
              <a:latin typeface="Century Schoolbook" pitchFamily="18" charset="0"/>
            </a:endParaRPr>
          </a:p>
        </p:txBody>
      </p:sp>
    </p:spTree>
    <p:extLst>
      <p:ext uri="{BB962C8B-B14F-4D97-AF65-F5344CB8AC3E}">
        <p14:creationId xmlns:p14="http://schemas.microsoft.com/office/powerpoint/2010/main" val="30978321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5" name="Рисунок 4"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6" name="Рисунок 5"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pic>
        <p:nvPicPr>
          <p:cNvPr id="15" name="Рисунок 14" descr="03 Леся Українка. Фото 1886 року..gif"/>
          <p:cNvPicPr>
            <a:picLocks noChangeAspect="1"/>
          </p:cNvPicPr>
          <p:nvPr/>
        </p:nvPicPr>
        <p:blipFill>
          <a:blip r:embed="rId4" cstate="email">
            <a:extLst>
              <a:ext uri="{28A0092B-C50C-407E-A947-70E740481C1C}">
                <a14:useLocalDpi xmlns:a14="http://schemas.microsoft.com/office/drawing/2010/main"/>
              </a:ext>
            </a:extLst>
          </a:blip>
          <a:srcRect l="-2056" t="2489" r="4" b="7487"/>
          <a:stretch>
            <a:fillRect/>
          </a:stretch>
        </p:blipFill>
        <p:spPr>
          <a:xfrm>
            <a:off x="0" y="1857364"/>
            <a:ext cx="3500430" cy="5000636"/>
          </a:xfrm>
          <a:prstGeom prst="rect">
            <a:avLst/>
          </a:prstGeom>
          <a:effectLst>
            <a:softEdge rad="635000"/>
          </a:effectLst>
        </p:spPr>
      </p:pic>
      <p:sp>
        <p:nvSpPr>
          <p:cNvPr id="16" name="Прямоугольник 15"/>
          <p:cNvSpPr/>
          <p:nvPr/>
        </p:nvSpPr>
        <p:spPr>
          <a:xfrm>
            <a:off x="2928926" y="2786058"/>
            <a:ext cx="6215074" cy="3539430"/>
          </a:xfrm>
          <a:prstGeom prst="rect">
            <a:avLst/>
          </a:prstGeom>
        </p:spPr>
        <p:txBody>
          <a:bodyPr wrap="square">
            <a:spAutoFit/>
          </a:bodyPr>
          <a:lstStyle/>
          <a:p>
            <a:pPr algn="ctr"/>
            <a:r>
              <a:rPr lang="ru-RU" sz="2800" b="1" i="1" dirty="0" smtClean="0">
                <a:ln>
                  <a:solidFill>
                    <a:srgbClr val="006600"/>
                  </a:solidFill>
                </a:ln>
                <a:solidFill>
                  <a:srgbClr val="006600"/>
                </a:solidFill>
                <a:latin typeface="Century Schoolbook" pitchFamily="18" charset="0"/>
              </a:rPr>
              <a:t>Лікарі, нарешті, змогли визначити, що це — туберкульоз кістки. </a:t>
            </a:r>
          </a:p>
          <a:p>
            <a:pPr algn="ctr"/>
            <a:r>
              <a:rPr lang="ru-RU" sz="2800" b="1" i="1" dirty="0" smtClean="0">
                <a:ln>
                  <a:solidFill>
                    <a:srgbClr val="006600"/>
                  </a:solidFill>
                </a:ln>
                <a:solidFill>
                  <a:srgbClr val="006600"/>
                </a:solidFill>
                <a:latin typeface="Century Schoolbook" pitchFamily="18" charset="0"/>
              </a:rPr>
              <a:t>На музичній кар’єрі Лесі був поставлений хрест. Після першої, складної, але украй невдалої, операції рука залишилася покаліченою.</a:t>
            </a:r>
            <a:endParaRPr lang="ru-RU" sz="2800" dirty="0">
              <a:ln>
                <a:solidFill>
                  <a:srgbClr val="006600"/>
                </a:solidFill>
              </a:ln>
            </a:endParaRPr>
          </a:p>
        </p:txBody>
      </p:sp>
      <p:sp>
        <p:nvSpPr>
          <p:cNvPr id="8" name="Прямоугольник 7"/>
          <p:cNvSpPr/>
          <p:nvPr/>
        </p:nvSpPr>
        <p:spPr>
          <a:xfrm>
            <a:off x="1214414" y="72000"/>
            <a:ext cx="7929586" cy="2677656"/>
          </a:xfrm>
          <a:prstGeom prst="rect">
            <a:avLst/>
          </a:prstGeom>
        </p:spPr>
        <p:txBody>
          <a:bodyPr wrap="square">
            <a:spAutoFit/>
          </a:bodyPr>
          <a:lstStyle/>
          <a:p>
            <a:pPr algn="ctr"/>
            <a:r>
              <a:rPr lang="ru-RU" sz="2800" b="1" i="1" dirty="0" smtClean="0">
                <a:ln>
                  <a:solidFill>
                    <a:srgbClr val="006600"/>
                  </a:solidFill>
                </a:ln>
                <a:solidFill>
                  <a:srgbClr val="006600"/>
                </a:solidFill>
                <a:latin typeface="Century Schoolbook" pitchFamily="18" charset="0"/>
              </a:rPr>
              <a:t>У 1881 році вона несподівано важко захворіла. Її мучив нестерпимий біль в правій нозі. Спершу вирішили, що у неї гострий ревматизм, лікували ваннами, мазями, травами, але все було марно. Біль перейшов в руки. </a:t>
            </a:r>
            <a:endParaRPr lang="ru-RU" sz="2800" b="1" i="1" dirty="0">
              <a:ln>
                <a:solidFill>
                  <a:srgbClr val="006600"/>
                </a:solidFill>
              </a:ln>
              <a:solidFill>
                <a:srgbClr val="006600"/>
              </a:solidFill>
              <a:latin typeface="Century Schoolbook" pitchFamily="18" charset="0"/>
            </a:endParaRPr>
          </a:p>
        </p:txBody>
      </p:sp>
    </p:spTree>
    <p:extLst>
      <p:ext uri="{BB962C8B-B14F-4D97-AF65-F5344CB8AC3E}">
        <p14:creationId xmlns:p14="http://schemas.microsoft.com/office/powerpoint/2010/main" val="3666590038"/>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3" name="Рисунок 2"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4" name="Рисунок 3"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6" name="Прямоугольник 5"/>
          <p:cNvSpPr/>
          <p:nvPr/>
        </p:nvSpPr>
        <p:spPr>
          <a:xfrm>
            <a:off x="2857456" y="928670"/>
            <a:ext cx="6286544" cy="523220"/>
          </a:xfrm>
          <a:prstGeom prst="rect">
            <a:avLst/>
          </a:prstGeom>
        </p:spPr>
        <p:txBody>
          <a:bodyPr wrap="square">
            <a:spAutoFit/>
          </a:bodyPr>
          <a:lstStyle/>
          <a:p>
            <a:pPr algn="ctr"/>
            <a:endParaRPr lang="ru-RU" sz="2800" b="1" i="1" dirty="0">
              <a:ln>
                <a:solidFill>
                  <a:srgbClr val="006600"/>
                </a:solidFill>
              </a:ln>
              <a:solidFill>
                <a:srgbClr val="006600"/>
              </a:solidFill>
              <a:latin typeface="Century Schoolbook" pitchFamily="18" charset="0"/>
            </a:endParaRPr>
          </a:p>
        </p:txBody>
      </p:sp>
      <p:pic>
        <p:nvPicPr>
          <p:cNvPr id="14" name="Рисунок 13" descr="KosachO_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768360" cy="6858000"/>
          </a:xfrm>
          <a:prstGeom prst="rect">
            <a:avLst/>
          </a:prstGeom>
          <a:effectLst>
            <a:softEdge rad="317500"/>
          </a:effectLst>
        </p:spPr>
      </p:pic>
      <p:sp>
        <p:nvSpPr>
          <p:cNvPr id="7" name="Прямоугольник 6"/>
          <p:cNvSpPr/>
          <p:nvPr/>
        </p:nvSpPr>
        <p:spPr>
          <a:xfrm>
            <a:off x="4500562" y="357166"/>
            <a:ext cx="4643438" cy="6124754"/>
          </a:xfrm>
          <a:prstGeom prst="rect">
            <a:avLst/>
          </a:prstGeom>
        </p:spPr>
        <p:txBody>
          <a:bodyPr wrap="square">
            <a:spAutoFit/>
          </a:bodyPr>
          <a:lstStyle/>
          <a:p>
            <a:pPr algn="ctr"/>
            <a:r>
              <a:rPr lang="ru-RU" sz="2800" b="1" i="1" dirty="0" smtClean="0">
                <a:ln>
                  <a:solidFill>
                    <a:srgbClr val="006600"/>
                  </a:solidFill>
                </a:ln>
                <a:solidFill>
                  <a:srgbClr val="006600"/>
                </a:solidFill>
                <a:latin typeface="Century Schoolbook" pitchFamily="18" charset="0"/>
              </a:rPr>
              <a:t>Деякий час Леся навчалася в школі Олександра Мурашка в Києві, але ч</a:t>
            </a:r>
            <a:r>
              <a:rPr lang="uk-UA" sz="2800" b="1" i="1" dirty="0" smtClean="0">
                <a:ln>
                  <a:solidFill>
                    <a:srgbClr val="006600"/>
                  </a:solidFill>
                </a:ln>
                <a:solidFill>
                  <a:srgbClr val="006600"/>
                </a:solidFill>
                <a:latin typeface="Century Schoolbook" pitchFamily="18" charset="0"/>
              </a:rPr>
              <a:t>ерез хворобу вона була змушена покинути навчання. З</a:t>
            </a:r>
            <a:r>
              <a:rPr lang="ru-RU" sz="2800" b="1" i="1" dirty="0" smtClean="0">
                <a:ln>
                  <a:solidFill>
                    <a:srgbClr val="006600"/>
                  </a:solidFill>
                </a:ln>
                <a:solidFill>
                  <a:srgbClr val="006600"/>
                </a:solidFill>
                <a:latin typeface="Century Schoolbook" pitchFamily="18" charset="0"/>
              </a:rPr>
              <a:t>авдяки матері Леся здобула глибоку й різнобічну освіту. Письменниця знала більше десяти мов, вітчизняну та світову літературу, історію, філософію.</a:t>
            </a:r>
          </a:p>
        </p:txBody>
      </p:sp>
    </p:spTree>
    <p:extLst>
      <p:ext uri="{BB962C8B-B14F-4D97-AF65-F5344CB8AC3E}">
        <p14:creationId xmlns:p14="http://schemas.microsoft.com/office/powerpoint/2010/main" val="247118803"/>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3" name="Рисунок 2"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4" name="Рисунок 3"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8" name="Прямоугольник 7"/>
          <p:cNvSpPr/>
          <p:nvPr/>
        </p:nvSpPr>
        <p:spPr>
          <a:xfrm>
            <a:off x="1214414" y="0"/>
            <a:ext cx="7929586" cy="2554545"/>
          </a:xfrm>
          <a:prstGeom prst="rect">
            <a:avLst/>
          </a:prstGeom>
        </p:spPr>
        <p:txBody>
          <a:bodyPr wrap="square">
            <a:spAutoFit/>
          </a:bodyPr>
          <a:lstStyle/>
          <a:p>
            <a:pPr algn="ctr"/>
            <a:r>
              <a:rPr lang="ru-RU" sz="3200" b="1" i="1" dirty="0" smtClean="0">
                <a:ln>
                  <a:solidFill>
                    <a:srgbClr val="006600"/>
                  </a:solidFill>
                </a:ln>
                <a:solidFill>
                  <a:srgbClr val="006600"/>
                </a:solidFill>
                <a:latin typeface="Century Schoolbook" pitchFamily="18" charset="0"/>
              </a:rPr>
              <a:t>Про рівень її освіти може свідчити факт, що у 19-літньому віці написала для своїх сестер підручник «Стародавня історія східних народів». </a:t>
            </a:r>
            <a:endParaRPr lang="ru-RU" sz="3200" b="1" i="1" dirty="0">
              <a:ln>
                <a:solidFill>
                  <a:srgbClr val="006600"/>
                </a:solidFill>
              </a:ln>
              <a:solidFill>
                <a:srgbClr val="006600"/>
              </a:solidFill>
              <a:latin typeface="Century Schoolbook" pitchFamily="18" charset="0"/>
            </a:endParaRPr>
          </a:p>
        </p:txBody>
      </p:sp>
      <p:pic>
        <p:nvPicPr>
          <p:cNvPr id="9" name="Рисунок 8" descr="10102522583143405_f0_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3306" y="2714620"/>
            <a:ext cx="2757022" cy="3929090"/>
          </a:xfrm>
          <a:prstGeom prst="roundRect">
            <a:avLst/>
          </a:prstGeom>
        </p:spPr>
      </p:pic>
    </p:spTree>
    <p:extLst>
      <p:ext uri="{BB962C8B-B14F-4D97-AF65-F5344CB8AC3E}">
        <p14:creationId xmlns:p14="http://schemas.microsoft.com/office/powerpoint/2010/main" val="1226496219"/>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p:val>
                                            <p:strVal val="#ppt_w*0.70"/>
                                          </p:val>
                                        </p:tav>
                                        <p:tav tm="100000">
                                          <p:val>
                                            <p:strVal val="#ppt_w"/>
                                          </p:val>
                                        </p:tav>
                                      </p:tavLst>
                                    </p:anim>
                                    <p:anim calcmode="lin" valueType="num">
                                      <p:cBhvr>
                                        <p:cTn id="8" dur="5000" fill="hold"/>
                                        <p:tgtEl>
                                          <p:spTgt spid="9"/>
                                        </p:tgtEl>
                                        <p:attrNameLst>
                                          <p:attrName>ppt_h</p:attrName>
                                        </p:attrNameLst>
                                      </p:cBhvr>
                                      <p:tavLst>
                                        <p:tav tm="0">
                                          <p:val>
                                            <p:strVal val="#ppt_h"/>
                                          </p:val>
                                        </p:tav>
                                        <p:tav tm="100000">
                                          <p:val>
                                            <p:strVal val="#ppt_h"/>
                                          </p:val>
                                        </p:tav>
                                      </p:tavLst>
                                    </p:anim>
                                    <p:animEffect transition="in" filter="fade">
                                      <p:cBhvr>
                                        <p:cTn id="9"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14" name="Рисунок 13"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15" name="Рисунок 14"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7" name="Прямоугольник 6"/>
          <p:cNvSpPr/>
          <p:nvPr/>
        </p:nvSpPr>
        <p:spPr>
          <a:xfrm>
            <a:off x="1071538" y="0"/>
            <a:ext cx="8072462" cy="2862322"/>
          </a:xfrm>
          <a:prstGeom prst="rect">
            <a:avLst/>
          </a:prstGeom>
        </p:spPr>
        <p:txBody>
          <a:bodyPr wrap="square">
            <a:spAutoFit/>
          </a:bodyPr>
          <a:lstStyle/>
          <a:p>
            <a:pPr algn="ctr"/>
            <a:r>
              <a:rPr lang="ru-RU" sz="3000" b="1" i="1" dirty="0" smtClean="0">
                <a:ln>
                  <a:solidFill>
                    <a:srgbClr val="006600"/>
                  </a:solidFill>
                </a:ln>
                <a:solidFill>
                  <a:srgbClr val="006600"/>
                </a:solidFill>
                <a:latin typeface="Century Schoolbook" pitchFamily="18" charset="0"/>
              </a:rPr>
              <a:t>У 1884-1891 роках Леся Українка</a:t>
            </a:r>
          </a:p>
          <a:p>
            <a:pPr algn="ctr"/>
            <a:r>
              <a:rPr lang="ru-RU" sz="3000" b="1" i="1" dirty="0" smtClean="0">
                <a:ln>
                  <a:solidFill>
                    <a:srgbClr val="006600"/>
                  </a:solidFill>
                </a:ln>
                <a:solidFill>
                  <a:srgbClr val="006600"/>
                </a:solidFill>
                <a:latin typeface="Century Schoolbook" pitchFamily="18" charset="0"/>
              </a:rPr>
              <a:t>написала поезії для дітей, які об‘єднала в цикл “В дитячому крузі”. </a:t>
            </a:r>
          </a:p>
          <a:p>
            <a:pPr algn="ctr"/>
            <a:r>
              <a:rPr lang="ru-RU" sz="3000" b="1" i="1" dirty="0" smtClean="0">
                <a:ln>
                  <a:solidFill>
                    <a:srgbClr val="006600"/>
                  </a:solidFill>
                </a:ln>
                <a:solidFill>
                  <a:srgbClr val="006600"/>
                </a:solidFill>
                <a:latin typeface="Century Schoolbook" pitchFamily="18" charset="0"/>
              </a:rPr>
              <a:t>Тут вміщено твори для </a:t>
            </a:r>
          </a:p>
          <a:p>
            <a:pPr algn="ctr"/>
            <a:r>
              <a:rPr lang="ru-RU" sz="3000" b="1" i="1" dirty="0" smtClean="0">
                <a:ln>
                  <a:solidFill>
                    <a:srgbClr val="006600"/>
                  </a:solidFill>
                </a:ln>
                <a:solidFill>
                  <a:srgbClr val="006600"/>
                </a:solidFill>
                <a:latin typeface="Century Schoolbook" pitchFamily="18" charset="0"/>
              </a:rPr>
              <a:t>дошкільнят і молодших школярів. </a:t>
            </a:r>
          </a:p>
          <a:p>
            <a:pPr algn="ctr"/>
            <a:r>
              <a:rPr lang="ru-RU" sz="3000" b="1" i="1" dirty="0" smtClean="0">
                <a:ln>
                  <a:solidFill>
                    <a:srgbClr val="006600"/>
                  </a:solidFill>
                </a:ln>
                <a:solidFill>
                  <a:srgbClr val="006600"/>
                </a:solidFill>
                <a:latin typeface="Century Schoolbook" pitchFamily="18" charset="0"/>
              </a:rPr>
              <a:t>Лесі в той час було 16 років. </a:t>
            </a:r>
            <a:endParaRPr lang="ru-RU" sz="3000" b="1" i="1" dirty="0">
              <a:ln>
                <a:solidFill>
                  <a:srgbClr val="006600"/>
                </a:solidFill>
              </a:ln>
              <a:solidFill>
                <a:srgbClr val="006600"/>
              </a:solidFill>
              <a:latin typeface="Century Schoolbook" pitchFamily="18" charset="0"/>
            </a:endParaRPr>
          </a:p>
        </p:txBody>
      </p:sp>
      <p:pic>
        <p:nvPicPr>
          <p:cNvPr id="8" name="Рисунок 7" descr="_01.01.2010_18075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643702" y="3214686"/>
            <a:ext cx="2307224" cy="3286148"/>
          </a:xfrm>
          <a:prstGeom prst="rect">
            <a:avLst/>
          </a:prstGeom>
        </p:spPr>
      </p:pic>
      <p:pic>
        <p:nvPicPr>
          <p:cNvPr id="9" name="Рисунок 8" descr="_14.01.2010_13221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4282" y="3214686"/>
            <a:ext cx="2270636" cy="3286147"/>
          </a:xfrm>
          <a:prstGeom prst="rect">
            <a:avLst/>
          </a:prstGeom>
        </p:spPr>
      </p:pic>
      <p:pic>
        <p:nvPicPr>
          <p:cNvPr id="12" name="Рисунок 11" descr="yasnisamocvity100410.gif"/>
          <p:cNvPicPr>
            <a:picLocks noChangeAspect="1"/>
          </p:cNvPicPr>
          <p:nvPr/>
        </p:nvPicPr>
        <p:blipFill>
          <a:blip r:embed="rId6" cstate="email">
            <a:extLst>
              <a:ext uri="{28A0092B-C50C-407E-A947-70E740481C1C}">
                <a14:useLocalDpi xmlns:a14="http://schemas.microsoft.com/office/drawing/2010/main"/>
              </a:ext>
            </a:extLst>
          </a:blip>
          <a:srcRect l="3061" t="1238" r="3571"/>
          <a:stretch>
            <a:fillRect/>
          </a:stretch>
        </p:blipFill>
        <p:spPr>
          <a:xfrm>
            <a:off x="3357554" y="3143248"/>
            <a:ext cx="2571768" cy="3364665"/>
          </a:xfrm>
          <a:prstGeom prst="rect">
            <a:avLst/>
          </a:prstGeom>
        </p:spPr>
      </p:pic>
      <p:pic>
        <p:nvPicPr>
          <p:cNvPr id="10" name="Рисунок 9" descr="272868.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28926" y="3143248"/>
            <a:ext cx="3298194" cy="3357562"/>
          </a:xfrm>
          <a:prstGeom prst="rect">
            <a:avLst/>
          </a:prstGeom>
        </p:spPr>
      </p:pic>
    </p:spTree>
    <p:extLst>
      <p:ext uri="{BB962C8B-B14F-4D97-AF65-F5344CB8AC3E}">
        <p14:creationId xmlns:p14="http://schemas.microsoft.com/office/powerpoint/2010/main" val="1589942485"/>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10000"/>
                                  </p:stCondLst>
                                  <p:iterate type="lt">
                                    <p:tmPct val="5000"/>
                                  </p:iterate>
                                  <p:childTnLst>
                                    <p:anim calcmode="lin" valueType="num">
                                      <p:cBhvr>
                                        <p:cTn id="6" dur="5000"/>
                                        <p:tgtEl>
                                          <p:spTgt spid="10"/>
                                        </p:tgtEl>
                                        <p:attrNameLst>
                                          <p:attrName>ppt_w</p:attrName>
                                        </p:attrNameLst>
                                      </p:cBhvr>
                                      <p:tavLst>
                                        <p:tav tm="0">
                                          <p:val>
                                            <p:strVal val="ppt_w"/>
                                          </p:val>
                                        </p:tav>
                                        <p:tav tm="100000">
                                          <p:val>
                                            <p:fltVal val="0"/>
                                          </p:val>
                                        </p:tav>
                                      </p:tavLst>
                                    </p:anim>
                                    <p:anim calcmode="lin" valueType="num">
                                      <p:cBhvr>
                                        <p:cTn id="7" dur="5000"/>
                                        <p:tgtEl>
                                          <p:spTgt spid="10"/>
                                        </p:tgtEl>
                                        <p:attrNameLst>
                                          <p:attrName>ppt_h</p:attrName>
                                        </p:attrNameLst>
                                      </p:cBhvr>
                                      <p:tavLst>
                                        <p:tav tm="0">
                                          <p:val>
                                            <p:strVal val="ppt_h"/>
                                          </p:val>
                                        </p:tav>
                                        <p:tav tm="100000">
                                          <p:val>
                                            <p:fltVal val="0"/>
                                          </p:val>
                                        </p:tav>
                                      </p:tavLst>
                                    </p:anim>
                                    <p:anim calcmode="lin" valueType="num">
                                      <p:cBhvr>
                                        <p:cTn id="8" dur="5000"/>
                                        <p:tgtEl>
                                          <p:spTgt spid="10"/>
                                        </p:tgtEl>
                                        <p:attrNameLst>
                                          <p:attrName>style.rotation</p:attrName>
                                        </p:attrNameLst>
                                      </p:cBhvr>
                                      <p:tavLst>
                                        <p:tav tm="0">
                                          <p:val>
                                            <p:fltVal val="0"/>
                                          </p:val>
                                        </p:tav>
                                        <p:tav tm="100000">
                                          <p:val>
                                            <p:fltVal val="90"/>
                                          </p:val>
                                        </p:tav>
                                      </p:tavLst>
                                    </p:anim>
                                    <p:animEffect transition="out" filter="fade">
                                      <p:cBhvr>
                                        <p:cTn id="9" dur="5000"/>
                                        <p:tgtEl>
                                          <p:spTgt spid="10"/>
                                        </p:tgtEl>
                                      </p:cBhvr>
                                    </p:animEffect>
                                    <p:set>
                                      <p:cBhvr>
                                        <p:cTn id="10" dur="1" fill="hold">
                                          <p:stCondLst>
                                            <p:cond delay="4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5" name="Рисунок 4"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6" name="Рисунок 5"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15" name="Прямоугольник 14"/>
          <p:cNvSpPr/>
          <p:nvPr/>
        </p:nvSpPr>
        <p:spPr>
          <a:xfrm>
            <a:off x="1142976" y="4919008"/>
            <a:ext cx="8001024" cy="1938992"/>
          </a:xfrm>
          <a:prstGeom prst="rect">
            <a:avLst/>
          </a:prstGeom>
        </p:spPr>
        <p:txBody>
          <a:bodyPr wrap="square">
            <a:spAutoFit/>
          </a:bodyPr>
          <a:lstStyle/>
          <a:p>
            <a:pPr algn="ctr"/>
            <a:r>
              <a:rPr lang="ru-RU" sz="3000" b="1" i="1" dirty="0" smtClean="0">
                <a:ln>
                  <a:solidFill>
                    <a:srgbClr val="006600"/>
                  </a:solidFill>
                </a:ln>
                <a:solidFill>
                  <a:srgbClr val="006600"/>
                </a:solidFill>
                <a:latin typeface="Century Schoolbook" pitchFamily="18" charset="0"/>
              </a:rPr>
              <a:t>З кінця 80-х років Леся Українка</a:t>
            </a:r>
            <a:r>
              <a:rPr lang="en-US" sz="3000" b="1" i="1" dirty="0" smtClean="0">
                <a:ln>
                  <a:solidFill>
                    <a:srgbClr val="006600"/>
                  </a:solidFill>
                </a:ln>
                <a:solidFill>
                  <a:srgbClr val="006600"/>
                </a:solidFill>
                <a:latin typeface="Century Schoolbook" pitchFamily="18" charset="0"/>
              </a:rPr>
              <a:t> </a:t>
            </a:r>
            <a:r>
              <a:rPr lang="ru-RU" sz="3000" b="1" i="1" dirty="0" smtClean="0">
                <a:ln>
                  <a:solidFill>
                    <a:srgbClr val="006600"/>
                  </a:solidFill>
                </a:ln>
                <a:solidFill>
                  <a:srgbClr val="006600"/>
                </a:solidFill>
                <a:latin typeface="Century Schoolbook" pitchFamily="18" charset="0"/>
              </a:rPr>
              <a:t>живе переважно у Києві, </a:t>
            </a:r>
            <a:endParaRPr lang="en-US" sz="3000" b="1" i="1" dirty="0" smtClean="0">
              <a:ln>
                <a:solidFill>
                  <a:srgbClr val="006600"/>
                </a:solidFill>
              </a:ln>
              <a:solidFill>
                <a:srgbClr val="006600"/>
              </a:solidFill>
              <a:latin typeface="Century Schoolbook" pitchFamily="18" charset="0"/>
            </a:endParaRPr>
          </a:p>
          <a:p>
            <a:pPr algn="ctr"/>
            <a:r>
              <a:rPr lang="ru-RU" sz="3000" b="1" i="1" dirty="0" smtClean="0">
                <a:ln>
                  <a:solidFill>
                    <a:srgbClr val="006600"/>
                  </a:solidFill>
                </a:ln>
                <a:solidFill>
                  <a:srgbClr val="006600"/>
                </a:solidFill>
                <a:latin typeface="Century Schoolbook" pitchFamily="18" charset="0"/>
              </a:rPr>
              <a:t>стає душею молодіжного літературного гуртка «Плеяда». </a:t>
            </a:r>
            <a:endParaRPr lang="ru-RU" sz="3000" b="1" i="1" dirty="0">
              <a:ln>
                <a:solidFill>
                  <a:srgbClr val="006600"/>
                </a:solidFill>
              </a:ln>
              <a:solidFill>
                <a:srgbClr val="006600"/>
              </a:solidFill>
              <a:latin typeface="Century Schoolbook" pitchFamily="18" charset="0"/>
            </a:endParaRPr>
          </a:p>
        </p:txBody>
      </p:sp>
      <p:pic>
        <p:nvPicPr>
          <p:cNvPr id="16" name="Рисунок 15" descr="07 Леся Українка (ліворуч) з Маргаритою Комаровою. Фото 1889 р..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71604" y="-9829"/>
            <a:ext cx="3106104" cy="4872319"/>
          </a:xfrm>
          <a:prstGeom prst="rect">
            <a:avLst/>
          </a:prstGeom>
        </p:spPr>
      </p:pic>
      <p:pic>
        <p:nvPicPr>
          <p:cNvPr id="17" name="Рисунок 16" descr="22 Ольга Кобилянська і Леся Українка (праворуч). Чернівці. Фото 1901 р..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5008" y="0"/>
            <a:ext cx="3035083" cy="4857760"/>
          </a:xfrm>
          <a:prstGeom prst="rect">
            <a:avLst/>
          </a:prstGeom>
        </p:spPr>
      </p:pic>
      <p:sp>
        <p:nvSpPr>
          <p:cNvPr id="8" name="Прямоугольник 7"/>
          <p:cNvSpPr/>
          <p:nvPr/>
        </p:nvSpPr>
        <p:spPr>
          <a:xfrm>
            <a:off x="2357422" y="3929066"/>
            <a:ext cx="2286016" cy="923330"/>
          </a:xfrm>
          <a:prstGeom prst="rect">
            <a:avLst/>
          </a:prstGeom>
        </p:spPr>
        <p:txBody>
          <a:bodyPr wrap="square">
            <a:spAutoFit/>
          </a:bodyPr>
          <a:lstStyle/>
          <a:p>
            <a:pPr algn="ctr"/>
            <a:r>
              <a:rPr lang="ru-RU" b="1" i="1" dirty="0" smtClean="0">
                <a:solidFill>
                  <a:schemeClr val="bg1"/>
                </a:solidFill>
              </a:rPr>
              <a:t>Леся Українка з</a:t>
            </a:r>
          </a:p>
          <a:p>
            <a:pPr algn="ctr"/>
            <a:r>
              <a:rPr lang="ru-RU" b="1" i="1" dirty="0" smtClean="0">
                <a:solidFill>
                  <a:schemeClr val="bg1"/>
                </a:solidFill>
              </a:rPr>
              <a:t> Маргаритою </a:t>
            </a:r>
          </a:p>
          <a:p>
            <a:pPr algn="ctr"/>
            <a:r>
              <a:rPr lang="ru-RU" b="1" i="1" dirty="0" smtClean="0">
                <a:solidFill>
                  <a:schemeClr val="bg1"/>
                </a:solidFill>
              </a:rPr>
              <a:t>Комаровою.</a:t>
            </a:r>
            <a:endParaRPr lang="ru-RU" b="1" i="1" dirty="0">
              <a:solidFill>
                <a:schemeClr val="bg1"/>
              </a:solidFill>
            </a:endParaRPr>
          </a:p>
        </p:txBody>
      </p:sp>
      <p:sp>
        <p:nvSpPr>
          <p:cNvPr id="9" name="Прямоугольник 8"/>
          <p:cNvSpPr/>
          <p:nvPr/>
        </p:nvSpPr>
        <p:spPr>
          <a:xfrm>
            <a:off x="6643702" y="0"/>
            <a:ext cx="2224520" cy="646331"/>
          </a:xfrm>
          <a:prstGeom prst="rect">
            <a:avLst/>
          </a:prstGeom>
        </p:spPr>
        <p:txBody>
          <a:bodyPr wrap="none">
            <a:spAutoFit/>
          </a:bodyPr>
          <a:lstStyle/>
          <a:p>
            <a:pPr algn="r"/>
            <a:r>
              <a:rPr lang="ru-RU" b="1" i="1" dirty="0" smtClean="0"/>
              <a:t> Ольга Кобилянська </a:t>
            </a:r>
          </a:p>
          <a:p>
            <a:pPr algn="r"/>
            <a:r>
              <a:rPr lang="ru-RU" b="1" i="1" dirty="0" smtClean="0"/>
              <a:t>і Леся Українка. </a:t>
            </a:r>
            <a:endParaRPr lang="ru-RU" b="1" i="1" dirty="0"/>
          </a:p>
        </p:txBody>
      </p:sp>
    </p:spTree>
    <p:extLst>
      <p:ext uri="{BB962C8B-B14F-4D97-AF65-F5344CB8AC3E}">
        <p14:creationId xmlns:p14="http://schemas.microsoft.com/office/powerpoint/2010/main" val="938708983"/>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4"/>
          <p:cNvGrpSpPr/>
          <p:nvPr/>
        </p:nvGrpSpPr>
        <p:grpSpPr>
          <a:xfrm>
            <a:off x="0" y="0"/>
            <a:ext cx="9144000" cy="6858000"/>
            <a:chOff x="0" y="0"/>
            <a:chExt cx="9144000" cy="6858000"/>
          </a:xfrm>
        </p:grpSpPr>
        <p:pic>
          <p:nvPicPr>
            <p:cNvPr id="5" name="Рисунок 4"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6" name="Рисунок 5"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pic>
        <p:nvPicPr>
          <p:cNvPr id="10" name="Рисунок 9" descr="vol01-288-2.jpg"/>
          <p:cNvPicPr>
            <a:picLocks noChangeAspect="1"/>
          </p:cNvPicPr>
          <p:nvPr/>
        </p:nvPicPr>
        <p:blipFill>
          <a:blip r:embed="rId4" cstate="email">
            <a:duotone>
              <a:prstClr val="black"/>
              <a:srgbClr val="D9C3A5">
                <a:tint val="50000"/>
                <a:satMod val="180000"/>
              </a:srgbClr>
            </a:duotone>
            <a:extLst>
              <a:ext uri="{28A0092B-C50C-407E-A947-70E740481C1C}">
                <a14:useLocalDpi xmlns:a14="http://schemas.microsoft.com/office/drawing/2010/main"/>
              </a:ext>
            </a:extLst>
          </a:blip>
          <a:srcRect l="5271"/>
          <a:stretch>
            <a:fillRect/>
          </a:stretch>
        </p:blipFill>
        <p:spPr>
          <a:xfrm>
            <a:off x="6143636" y="1643050"/>
            <a:ext cx="2664000" cy="4504055"/>
          </a:xfrm>
          <a:prstGeom prst="rect">
            <a:avLst/>
          </a:prstGeom>
          <a:blipFill>
            <a:blip r:embed="rId5" cstate="print">
              <a:duotone>
                <a:prstClr val="black"/>
                <a:srgbClr val="D9C3A5">
                  <a:tint val="50000"/>
                  <a:satMod val="180000"/>
                </a:srgbClr>
              </a:duotone>
            </a:blip>
            <a:tile tx="0" ty="0" sx="100000" sy="100000" flip="none" algn="tl"/>
          </a:blipFill>
          <a:ln w="63500" cmpd="sng">
            <a:solidFill>
              <a:schemeClr val="tx1">
                <a:lumMod val="50000"/>
                <a:lumOff val="50000"/>
              </a:schemeClr>
            </a:solidFill>
          </a:ln>
        </p:spPr>
      </p:pic>
      <p:sp>
        <p:nvSpPr>
          <p:cNvPr id="8" name="Прямоугольник 7"/>
          <p:cNvSpPr/>
          <p:nvPr/>
        </p:nvSpPr>
        <p:spPr>
          <a:xfrm>
            <a:off x="1142976" y="1428736"/>
            <a:ext cx="4929222" cy="2246769"/>
          </a:xfrm>
          <a:prstGeom prst="rect">
            <a:avLst/>
          </a:prstGeom>
        </p:spPr>
        <p:txBody>
          <a:bodyPr wrap="square">
            <a:spAutoFit/>
          </a:bodyPr>
          <a:lstStyle/>
          <a:p>
            <a:pPr algn="ctr"/>
            <a:r>
              <a:rPr lang="ru-RU" sz="2800" b="1" i="1" dirty="0" smtClean="0">
                <a:ln>
                  <a:solidFill>
                    <a:srgbClr val="006600"/>
                  </a:solidFill>
                </a:ln>
                <a:solidFill>
                  <a:srgbClr val="006600"/>
                </a:solidFill>
                <a:latin typeface="Century Schoolbook" pitchFamily="18" charset="0"/>
              </a:rPr>
              <a:t>На початку </a:t>
            </a:r>
            <a:r>
              <a:rPr lang="ru-RU" sz="2800" b="1" i="1" dirty="0" smtClean="0">
                <a:ln>
                  <a:solidFill>
                    <a:srgbClr val="990033"/>
                  </a:solidFill>
                </a:ln>
                <a:solidFill>
                  <a:srgbClr val="990033"/>
                </a:solidFill>
                <a:latin typeface="Century Schoolbook" pitchFamily="18" charset="0"/>
              </a:rPr>
              <a:t>1893 року </a:t>
            </a:r>
          </a:p>
          <a:p>
            <a:pPr algn="ctr"/>
            <a:r>
              <a:rPr lang="ru-RU" sz="2800" b="1" i="1" dirty="0" smtClean="0">
                <a:ln>
                  <a:solidFill>
                    <a:srgbClr val="006600"/>
                  </a:solidFill>
                </a:ln>
                <a:solidFill>
                  <a:srgbClr val="006600"/>
                </a:solidFill>
                <a:latin typeface="Century Schoolbook" pitchFamily="18" charset="0"/>
              </a:rPr>
              <a:t>у Львові виходить перша збірка поезій </a:t>
            </a:r>
          </a:p>
          <a:p>
            <a:pPr algn="ctr"/>
            <a:r>
              <a:rPr lang="ru-RU" sz="2800" b="1" i="1" dirty="0" smtClean="0">
                <a:ln>
                  <a:solidFill>
                    <a:srgbClr val="006600"/>
                  </a:solidFill>
                </a:ln>
                <a:solidFill>
                  <a:srgbClr val="006600"/>
                </a:solidFill>
                <a:latin typeface="Century Schoolbook" pitchFamily="18" charset="0"/>
              </a:rPr>
              <a:t>Лесі Українки — </a:t>
            </a:r>
          </a:p>
          <a:p>
            <a:pPr algn="ctr"/>
            <a:r>
              <a:rPr lang="ru-RU" sz="2800" b="1" i="1" dirty="0" smtClean="0">
                <a:ln>
                  <a:solidFill>
                    <a:srgbClr val="990033"/>
                  </a:solidFill>
                </a:ln>
                <a:solidFill>
                  <a:srgbClr val="990033"/>
                </a:solidFill>
                <a:latin typeface="Century Schoolbook" pitchFamily="18" charset="0"/>
              </a:rPr>
              <a:t>"На крилах пісень"</a:t>
            </a:r>
            <a:r>
              <a:rPr lang="ru-RU" sz="2800" b="1" i="1" dirty="0" smtClean="0">
                <a:ln>
                  <a:solidFill>
                    <a:srgbClr val="006600"/>
                  </a:solidFill>
                </a:ln>
                <a:solidFill>
                  <a:srgbClr val="006600"/>
                </a:solidFill>
                <a:latin typeface="Century Schoolbook" pitchFamily="18" charset="0"/>
              </a:rPr>
              <a:t>.</a:t>
            </a:r>
            <a:endParaRPr lang="ru-RU" sz="2800" b="1" i="1" dirty="0">
              <a:ln>
                <a:solidFill>
                  <a:srgbClr val="006600"/>
                </a:solidFill>
              </a:ln>
              <a:solidFill>
                <a:srgbClr val="006600"/>
              </a:solidFill>
              <a:latin typeface="Century Schoolbook" pitchFamily="18" charset="0"/>
            </a:endParaRPr>
          </a:p>
        </p:txBody>
      </p:sp>
      <p:sp>
        <p:nvSpPr>
          <p:cNvPr id="16" name="Прямоугольник 15"/>
          <p:cNvSpPr/>
          <p:nvPr/>
        </p:nvSpPr>
        <p:spPr>
          <a:xfrm>
            <a:off x="1142976" y="3749457"/>
            <a:ext cx="4929222" cy="3108543"/>
          </a:xfrm>
          <a:prstGeom prst="rect">
            <a:avLst/>
          </a:prstGeom>
        </p:spPr>
        <p:txBody>
          <a:bodyPr wrap="square">
            <a:spAutoFit/>
          </a:bodyPr>
          <a:lstStyle/>
          <a:p>
            <a:pPr algn="ctr"/>
            <a:r>
              <a:rPr lang="uk-UA" sz="2800" b="1" i="1" dirty="0" smtClean="0">
                <a:ln>
                  <a:solidFill>
                    <a:srgbClr val="990033"/>
                  </a:solidFill>
                </a:ln>
                <a:solidFill>
                  <a:srgbClr val="990033"/>
                </a:solidFill>
                <a:latin typeface="Century Schoolbook" pitchFamily="18" charset="0"/>
              </a:rPr>
              <a:t>У 1899 році </a:t>
            </a:r>
            <a:r>
              <a:rPr lang="uk-UA" sz="2800" b="1" i="1" dirty="0" smtClean="0">
                <a:ln>
                  <a:solidFill>
                    <a:srgbClr val="006600"/>
                  </a:solidFill>
                </a:ln>
                <a:solidFill>
                  <a:srgbClr val="006600"/>
                </a:solidFill>
                <a:latin typeface="Century Schoolbook" pitchFamily="18" charset="0"/>
              </a:rPr>
              <a:t>там же вийшла друга </a:t>
            </a:r>
            <a:r>
              <a:rPr lang="ru-RU" sz="2800" b="1" i="1" dirty="0" smtClean="0">
                <a:ln>
                  <a:solidFill>
                    <a:srgbClr val="006600"/>
                  </a:solidFill>
                </a:ln>
                <a:solidFill>
                  <a:srgbClr val="006600"/>
                </a:solidFill>
                <a:latin typeface="Century Schoolbook" pitchFamily="18" charset="0"/>
              </a:rPr>
              <a:t>Лесина </a:t>
            </a:r>
            <a:r>
              <a:rPr lang="uk-UA" sz="2800" b="1" i="1" dirty="0" smtClean="0">
                <a:ln>
                  <a:solidFill>
                    <a:srgbClr val="006600"/>
                  </a:solidFill>
                </a:ln>
                <a:solidFill>
                  <a:srgbClr val="006600"/>
                </a:solidFill>
                <a:latin typeface="Century Schoolbook" pitchFamily="18" charset="0"/>
              </a:rPr>
              <a:t>збірка </a:t>
            </a:r>
            <a:r>
              <a:rPr lang="uk-UA" sz="2800" b="1" i="1" dirty="0" smtClean="0">
                <a:ln>
                  <a:solidFill>
                    <a:srgbClr val="990033"/>
                  </a:solidFill>
                </a:ln>
                <a:solidFill>
                  <a:srgbClr val="990033"/>
                </a:solidFill>
                <a:latin typeface="Century Schoolbook" pitchFamily="18" charset="0"/>
              </a:rPr>
              <a:t>"Думи і мрії"</a:t>
            </a:r>
            <a:r>
              <a:rPr lang="uk-UA" sz="2800" b="1" i="1" dirty="0" smtClean="0">
                <a:ln>
                  <a:solidFill>
                    <a:srgbClr val="006600"/>
                  </a:solidFill>
                </a:ln>
                <a:solidFill>
                  <a:srgbClr val="006600"/>
                </a:solidFill>
                <a:latin typeface="Century Schoolbook" pitchFamily="18" charset="0"/>
              </a:rPr>
              <a:t>,</a:t>
            </a:r>
          </a:p>
          <a:p>
            <a:pPr algn="ctr"/>
            <a:r>
              <a:rPr lang="uk-UA" sz="2800" b="1" i="1" dirty="0" smtClean="0">
                <a:ln>
                  <a:solidFill>
                    <a:srgbClr val="006600"/>
                  </a:solidFill>
                </a:ln>
                <a:solidFill>
                  <a:srgbClr val="006600"/>
                </a:solidFill>
                <a:latin typeface="Century Schoolbook" pitchFamily="18" charset="0"/>
              </a:rPr>
              <a:t> </a:t>
            </a:r>
          </a:p>
          <a:p>
            <a:pPr algn="ctr"/>
            <a:r>
              <a:rPr lang="uk-UA" sz="2800" b="1" i="1" dirty="0" smtClean="0">
                <a:ln>
                  <a:solidFill>
                    <a:srgbClr val="006600"/>
                  </a:solidFill>
                </a:ln>
                <a:solidFill>
                  <a:srgbClr val="006600"/>
                </a:solidFill>
                <a:latin typeface="Century Schoolbook" pitchFamily="18" charset="0"/>
              </a:rPr>
              <a:t>а у квітні </a:t>
            </a:r>
            <a:r>
              <a:rPr lang="uk-UA" sz="2800" b="1" i="1" dirty="0" smtClean="0">
                <a:ln>
                  <a:solidFill>
                    <a:srgbClr val="990033"/>
                  </a:solidFill>
                </a:ln>
                <a:solidFill>
                  <a:srgbClr val="990033"/>
                </a:solidFill>
                <a:latin typeface="Century Schoolbook" pitchFamily="18" charset="0"/>
              </a:rPr>
              <a:t>1902 року </a:t>
            </a:r>
          </a:p>
          <a:p>
            <a:pPr algn="ctr"/>
            <a:r>
              <a:rPr lang="uk-UA" sz="2800" b="1" i="1" dirty="0" smtClean="0">
                <a:ln>
                  <a:solidFill>
                    <a:srgbClr val="006600"/>
                  </a:solidFill>
                </a:ln>
                <a:solidFill>
                  <a:srgbClr val="006600"/>
                </a:solidFill>
                <a:latin typeface="Century Schoolbook" pitchFamily="18" charset="0"/>
              </a:rPr>
              <a:t>в Чернівцях — книга поезій </a:t>
            </a:r>
            <a:r>
              <a:rPr lang="uk-UA" sz="2800" b="1" i="1" dirty="0" smtClean="0">
                <a:ln>
                  <a:solidFill>
                    <a:srgbClr val="990033"/>
                  </a:solidFill>
                </a:ln>
                <a:solidFill>
                  <a:srgbClr val="990033"/>
                </a:solidFill>
                <a:latin typeface="Century Schoolbook" pitchFamily="18" charset="0"/>
              </a:rPr>
              <a:t>"Відгуки"</a:t>
            </a:r>
            <a:r>
              <a:rPr lang="uk-UA" sz="2800" b="1" i="1" dirty="0" smtClean="0">
                <a:ln>
                  <a:solidFill>
                    <a:srgbClr val="006600"/>
                  </a:solidFill>
                </a:ln>
                <a:solidFill>
                  <a:srgbClr val="006600"/>
                </a:solidFill>
                <a:latin typeface="Century Schoolbook" pitchFamily="18" charset="0"/>
              </a:rPr>
              <a:t>.</a:t>
            </a:r>
            <a:r>
              <a:rPr lang="uk-UA" sz="2800" b="1" i="1" dirty="0" smtClean="0">
                <a:ln>
                  <a:solidFill>
                    <a:srgbClr val="990033"/>
                  </a:solidFill>
                </a:ln>
                <a:solidFill>
                  <a:srgbClr val="990033"/>
                </a:solidFill>
                <a:latin typeface="Century Schoolbook" pitchFamily="18" charset="0"/>
              </a:rPr>
              <a:t> </a:t>
            </a:r>
            <a:endParaRPr lang="ru-RU" sz="2800" b="1" i="1" dirty="0">
              <a:ln>
                <a:solidFill>
                  <a:srgbClr val="990033"/>
                </a:solidFill>
              </a:ln>
              <a:solidFill>
                <a:srgbClr val="990033"/>
              </a:solidFill>
              <a:latin typeface="Century Schoolbook" pitchFamily="18" charset="0"/>
            </a:endParaRPr>
          </a:p>
        </p:txBody>
      </p:sp>
      <p:sp>
        <p:nvSpPr>
          <p:cNvPr id="9" name="Прямоугольник 8"/>
          <p:cNvSpPr/>
          <p:nvPr/>
        </p:nvSpPr>
        <p:spPr>
          <a:xfrm>
            <a:off x="1071538" y="0"/>
            <a:ext cx="8072462" cy="1384995"/>
          </a:xfrm>
          <a:prstGeom prst="rect">
            <a:avLst/>
          </a:prstGeom>
        </p:spPr>
        <p:txBody>
          <a:bodyPr wrap="square">
            <a:spAutoFit/>
          </a:bodyPr>
          <a:lstStyle/>
          <a:p>
            <a:pPr algn="ctr"/>
            <a:r>
              <a:rPr lang="ru-RU" sz="2800" b="1" i="1" dirty="0" smtClean="0">
                <a:ln>
                  <a:solidFill>
                    <a:srgbClr val="990033"/>
                  </a:solidFill>
                </a:ln>
                <a:solidFill>
                  <a:srgbClr val="990033"/>
                </a:solidFill>
                <a:latin typeface="Century Schoolbook" pitchFamily="18" charset="0"/>
              </a:rPr>
              <a:t>1892 року </a:t>
            </a:r>
            <a:r>
              <a:rPr lang="ru-RU" sz="2800" b="1" i="1" dirty="0" smtClean="0">
                <a:ln>
                  <a:solidFill>
                    <a:srgbClr val="006600"/>
                  </a:solidFill>
                </a:ln>
                <a:solidFill>
                  <a:srgbClr val="006600"/>
                </a:solidFill>
                <a:latin typeface="Century Schoolbook" pitchFamily="18" charset="0"/>
              </a:rPr>
              <a:t>у Львові виходить </a:t>
            </a:r>
          </a:p>
          <a:p>
            <a:pPr algn="ctr"/>
            <a:r>
              <a:rPr lang="ru-RU" sz="2800" b="1" i="1" dirty="0" smtClean="0">
                <a:ln>
                  <a:solidFill>
                    <a:srgbClr val="990033"/>
                  </a:solidFill>
                </a:ln>
                <a:solidFill>
                  <a:srgbClr val="990033"/>
                </a:solidFill>
                <a:latin typeface="Century Schoolbook" pitchFamily="18" charset="0"/>
              </a:rPr>
              <a:t>"Книга пісень" </a:t>
            </a:r>
            <a:r>
              <a:rPr lang="ru-RU" sz="2800" b="1" i="1" dirty="0" smtClean="0">
                <a:ln>
                  <a:solidFill>
                    <a:srgbClr val="006600"/>
                  </a:solidFill>
                </a:ln>
                <a:solidFill>
                  <a:srgbClr val="006600"/>
                </a:solidFill>
                <a:latin typeface="Century Schoolbook" pitchFamily="18" charset="0"/>
              </a:rPr>
              <a:t>Генр</a:t>
            </a:r>
            <a:r>
              <a:rPr lang="uk-UA" sz="2800" b="1" i="1" dirty="0" smtClean="0">
                <a:ln>
                  <a:solidFill>
                    <a:srgbClr val="006600"/>
                  </a:solidFill>
                </a:ln>
                <a:solidFill>
                  <a:srgbClr val="006600"/>
                </a:solidFill>
                <a:latin typeface="Century Schoolbook" pitchFamily="18" charset="0"/>
              </a:rPr>
              <a:t>іха</a:t>
            </a:r>
            <a:r>
              <a:rPr lang="ru-RU" sz="2800" b="1" i="1" dirty="0" smtClean="0">
                <a:ln>
                  <a:solidFill>
                    <a:srgbClr val="006600"/>
                  </a:solidFill>
                </a:ln>
                <a:solidFill>
                  <a:srgbClr val="006600"/>
                </a:solidFill>
                <a:latin typeface="Century Schoolbook" pitchFamily="18" charset="0"/>
              </a:rPr>
              <a:t> Гейне, де </a:t>
            </a:r>
          </a:p>
          <a:p>
            <a:pPr algn="ctr"/>
            <a:r>
              <a:rPr lang="ru-RU" sz="2800" b="1" i="1" dirty="0" smtClean="0">
                <a:ln>
                  <a:solidFill>
                    <a:srgbClr val="006600"/>
                  </a:solidFill>
                </a:ln>
                <a:solidFill>
                  <a:srgbClr val="006600"/>
                </a:solidFill>
                <a:latin typeface="Century Schoolbook" pitchFamily="18" charset="0"/>
              </a:rPr>
              <a:t>Лесі Українці належали 92 переклади.</a:t>
            </a:r>
            <a:endParaRPr lang="ru-RU" sz="2800" b="1" i="1" dirty="0">
              <a:ln>
                <a:solidFill>
                  <a:srgbClr val="006600"/>
                </a:solidFill>
              </a:ln>
              <a:solidFill>
                <a:srgbClr val="006600"/>
              </a:solidFill>
              <a:latin typeface="Century Schoolbook" pitchFamily="18" charset="0"/>
            </a:endParaRPr>
          </a:p>
        </p:txBody>
      </p:sp>
      <p:pic>
        <p:nvPicPr>
          <p:cNvPr id="1026" name="Picture 2"/>
          <p:cNvPicPr>
            <a:picLocks noChangeAspect="1" noChangeArrowheads="1"/>
          </p:cNvPicPr>
          <p:nvPr/>
        </p:nvPicPr>
        <p:blipFill>
          <a:blip r:embed="rId6"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6143636" y="1643050"/>
            <a:ext cx="2667019" cy="4500594"/>
          </a:xfrm>
          <a:prstGeom prst="rect">
            <a:avLst/>
          </a:prstGeom>
          <a:noFill/>
          <a:ln w="63500" cmpd="sng">
            <a:solidFill>
              <a:schemeClr val="tx1">
                <a:lumMod val="50000"/>
                <a:lumOff val="50000"/>
              </a:schemeClr>
            </a:solidFill>
            <a:miter lim="800000"/>
            <a:headEnd/>
            <a:tailEnd/>
          </a:ln>
          <a:effectLst/>
        </p:spPr>
      </p:pic>
      <p:pic>
        <p:nvPicPr>
          <p:cNvPr id="11" name="Рисунок 10" descr="«На крилах пісень». Обкладинка першого видання (1893 р.).jpg"/>
          <p:cNvPicPr>
            <a:picLocks noChangeAspect="1"/>
          </p:cNvPicPr>
          <p:nvPr/>
        </p:nvPicPr>
        <p:blipFill>
          <a:blip r:embed="rId7" cstate="print">
            <a:duotone>
              <a:prstClr val="black"/>
              <a:schemeClr val="tx2">
                <a:tint val="45000"/>
                <a:satMod val="400000"/>
              </a:schemeClr>
            </a:duotone>
          </a:blip>
          <a:stretch>
            <a:fillRect/>
          </a:stretch>
        </p:blipFill>
        <p:spPr>
          <a:xfrm>
            <a:off x="6143636" y="1643050"/>
            <a:ext cx="2643206" cy="4480010"/>
          </a:xfrm>
          <a:prstGeom prst="rect">
            <a:avLst/>
          </a:prstGeom>
          <a:ln w="63500" cmpd="sng">
            <a:solidFill>
              <a:schemeClr val="tx1">
                <a:lumMod val="50000"/>
                <a:lumOff val="50000"/>
              </a:schemeClr>
            </a:solidFill>
          </a:ln>
        </p:spPr>
      </p:pic>
    </p:spTree>
    <p:extLst>
      <p:ext uri="{BB962C8B-B14F-4D97-AF65-F5344CB8AC3E}">
        <p14:creationId xmlns:p14="http://schemas.microsoft.com/office/powerpoint/2010/main" val="358707534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xit" presetSubtype="9" fill="hold" nodeType="afterEffect">
                                  <p:stCondLst>
                                    <p:cond delay="11000"/>
                                  </p:stCondLst>
                                  <p:childTnLst>
                                    <p:animEffect transition="out" filter="strips(upLeft)">
                                      <p:cBhvr>
                                        <p:cTn id="6" dur="5000"/>
                                        <p:tgtEl>
                                          <p:spTgt spid="11"/>
                                        </p:tgtEl>
                                      </p:cBhvr>
                                    </p:animEffect>
                                    <p:set>
                                      <p:cBhvr>
                                        <p:cTn id="7" dur="1" fill="hold">
                                          <p:stCondLst>
                                            <p:cond delay="4999"/>
                                          </p:stCondLst>
                                        </p:cTn>
                                        <p:tgtEl>
                                          <p:spTgt spid="11"/>
                                        </p:tgtEl>
                                        <p:attrNameLst>
                                          <p:attrName>style.visibility</p:attrName>
                                        </p:attrNameLst>
                                      </p:cBhvr>
                                      <p:to>
                                        <p:strVal val="hidden"/>
                                      </p:to>
                                    </p:set>
                                  </p:childTnLst>
                                </p:cTn>
                              </p:par>
                            </p:childTnLst>
                          </p:cTn>
                        </p:par>
                        <p:par>
                          <p:cTn id="8" fill="hold">
                            <p:stCondLst>
                              <p:cond delay="16000"/>
                            </p:stCondLst>
                            <p:childTnLst>
                              <p:par>
                                <p:cTn id="9" presetID="18" presetClass="exit" presetSubtype="9" fill="hold" nodeType="afterEffect">
                                  <p:stCondLst>
                                    <p:cond delay="7000"/>
                                  </p:stCondLst>
                                  <p:childTnLst>
                                    <p:animEffect transition="out" filter="strips(upLeft)">
                                      <p:cBhvr>
                                        <p:cTn id="10" dur="5000"/>
                                        <p:tgtEl>
                                          <p:spTgt spid="1026"/>
                                        </p:tgtEl>
                                      </p:cBhvr>
                                    </p:animEffect>
                                    <p:set>
                                      <p:cBhvr>
                                        <p:cTn id="11" dur="1" fill="hold">
                                          <p:stCondLst>
                                            <p:cond delay="4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5" name="Рисунок 4"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6" name="Рисунок 5"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9" name="Прямоугольник 8"/>
          <p:cNvSpPr/>
          <p:nvPr/>
        </p:nvSpPr>
        <p:spPr>
          <a:xfrm>
            <a:off x="4500562" y="1000108"/>
            <a:ext cx="4643438" cy="5016758"/>
          </a:xfrm>
          <a:prstGeom prst="rect">
            <a:avLst/>
          </a:prstGeom>
        </p:spPr>
        <p:txBody>
          <a:bodyPr wrap="square">
            <a:spAutoFit/>
          </a:bodyPr>
          <a:lstStyle/>
          <a:p>
            <a:pPr algn="ctr"/>
            <a:r>
              <a:rPr lang="ru-RU" sz="3200" b="1" i="1" dirty="0" smtClean="0">
                <a:ln>
                  <a:solidFill>
                    <a:srgbClr val="006600"/>
                  </a:solidFill>
                </a:ln>
                <a:solidFill>
                  <a:srgbClr val="006600"/>
                </a:solidFill>
                <a:latin typeface="Century Schoolbook" pitchFamily="18" charset="0"/>
              </a:rPr>
              <a:t>Через хворобу Лесі доводилось багато їздити по світу.</a:t>
            </a:r>
            <a:r>
              <a:rPr lang="ru-RU" sz="3200" dirty="0" smtClean="0"/>
              <a:t> </a:t>
            </a:r>
            <a:r>
              <a:rPr lang="ru-RU" sz="3200" b="1" i="1" dirty="0" smtClean="0">
                <a:ln>
                  <a:solidFill>
                    <a:srgbClr val="006600"/>
                  </a:solidFill>
                </a:ln>
                <a:solidFill>
                  <a:srgbClr val="006600"/>
                </a:solidFill>
                <a:latin typeface="Century Schoolbook" pitchFamily="18" charset="0"/>
              </a:rPr>
              <a:t>Лікарі радили теплий клімат.</a:t>
            </a:r>
          </a:p>
          <a:p>
            <a:pPr algn="ctr"/>
            <a:r>
              <a:rPr lang="ru-RU" sz="3200" b="1" i="1" dirty="0" smtClean="0">
                <a:ln>
                  <a:solidFill>
                    <a:srgbClr val="006600"/>
                  </a:solidFill>
                </a:ln>
                <a:solidFill>
                  <a:srgbClr val="006600"/>
                </a:solidFill>
                <a:latin typeface="Century Schoolbook" pitchFamily="18" charset="0"/>
              </a:rPr>
              <a:t> Вона лікувалася в Криму і на Кавказі, у Німеччині </a:t>
            </a:r>
          </a:p>
          <a:p>
            <a:pPr algn="ctr"/>
            <a:r>
              <a:rPr lang="ru-RU" sz="3200" b="1" i="1" dirty="0" smtClean="0">
                <a:ln>
                  <a:solidFill>
                    <a:srgbClr val="006600"/>
                  </a:solidFill>
                </a:ln>
                <a:solidFill>
                  <a:srgbClr val="006600"/>
                </a:solidFill>
                <a:latin typeface="Century Schoolbook" pitchFamily="18" charset="0"/>
              </a:rPr>
              <a:t>і Швейцарії, </a:t>
            </a:r>
          </a:p>
          <a:p>
            <a:pPr algn="ctr"/>
            <a:r>
              <a:rPr lang="ru-RU" sz="3200" b="1" i="1" dirty="0" smtClean="0">
                <a:ln>
                  <a:solidFill>
                    <a:srgbClr val="006600"/>
                  </a:solidFill>
                </a:ln>
                <a:solidFill>
                  <a:srgbClr val="006600"/>
                </a:solidFill>
                <a:latin typeface="Century Schoolbook" pitchFamily="18" charset="0"/>
              </a:rPr>
              <a:t>в Італії та Єгипті. </a:t>
            </a:r>
            <a:endParaRPr lang="ru-RU" sz="3200" b="1" i="1" dirty="0">
              <a:ln>
                <a:solidFill>
                  <a:srgbClr val="006600"/>
                </a:solidFill>
              </a:ln>
              <a:solidFill>
                <a:srgbClr val="006600"/>
              </a:solidFill>
              <a:latin typeface="Century Schoolbook" pitchFamily="18" charset="0"/>
            </a:endParaRPr>
          </a:p>
        </p:txBody>
      </p:sp>
      <p:pic>
        <p:nvPicPr>
          <p:cNvPr id="10" name="Рисунок 9" descr="23 Леся Українка. Сан-Ремо (). Фото 1902 р..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4282" y="381711"/>
            <a:ext cx="4286280" cy="6047661"/>
          </a:xfrm>
          <a:prstGeom prst="rect">
            <a:avLst/>
          </a:prstGeom>
        </p:spPr>
      </p:pic>
    </p:spTree>
    <p:extLst>
      <p:ext uri="{BB962C8B-B14F-4D97-AF65-F5344CB8AC3E}">
        <p14:creationId xmlns:p14="http://schemas.microsoft.com/office/powerpoint/2010/main" val="974586566"/>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6" name="Рисунок 5"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7" name="Рисунок 6"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8" name="Прямоугольник 7"/>
          <p:cNvSpPr/>
          <p:nvPr/>
        </p:nvSpPr>
        <p:spPr>
          <a:xfrm>
            <a:off x="1078844" y="72000"/>
            <a:ext cx="8065156" cy="6924973"/>
          </a:xfrm>
          <a:prstGeom prst="rect">
            <a:avLst/>
          </a:prstGeom>
        </p:spPr>
        <p:txBody>
          <a:bodyPr wrap="square">
            <a:spAutoFit/>
          </a:bodyPr>
          <a:lstStyle/>
          <a:p>
            <a:pPr algn="ctr"/>
            <a:r>
              <a:rPr lang="ru-RU" sz="3600" b="1" i="1" dirty="0" smtClean="0">
                <a:ln>
                  <a:solidFill>
                    <a:srgbClr val="003300"/>
                  </a:solidFill>
                </a:ln>
                <a:solidFill>
                  <a:srgbClr val="008000"/>
                </a:solidFill>
                <a:latin typeface="Century Schoolbook" pitchFamily="18" charset="0"/>
              </a:rPr>
              <a:t>Лариса Петрівна Косач,</a:t>
            </a:r>
          </a:p>
          <a:p>
            <a:pPr algn="ctr"/>
            <a:endParaRPr lang="uk-UA" sz="3600" b="1" i="1" dirty="0" smtClean="0">
              <a:ln>
                <a:solidFill>
                  <a:srgbClr val="003300"/>
                </a:solidFill>
              </a:ln>
              <a:solidFill>
                <a:srgbClr val="008000"/>
              </a:solidFill>
              <a:latin typeface="Century Schoolbook" pitchFamily="18" charset="0"/>
            </a:endParaRPr>
          </a:p>
          <a:p>
            <a:pPr algn="ctr"/>
            <a:endParaRPr lang="uk-UA" sz="3600" b="1" i="1" dirty="0" smtClean="0">
              <a:ln>
                <a:solidFill>
                  <a:srgbClr val="003300"/>
                </a:solidFill>
              </a:ln>
              <a:solidFill>
                <a:srgbClr val="008000"/>
              </a:solidFill>
              <a:latin typeface="Century Schoolbook" pitchFamily="18" charset="0"/>
            </a:endParaRPr>
          </a:p>
          <a:p>
            <a:pPr algn="ctr"/>
            <a:endParaRPr lang="uk-UA" sz="3600" b="1" i="1" dirty="0" smtClean="0">
              <a:ln>
                <a:solidFill>
                  <a:srgbClr val="003300"/>
                </a:solidFill>
              </a:ln>
              <a:solidFill>
                <a:srgbClr val="008000"/>
              </a:solidFill>
              <a:latin typeface="Century Schoolbook" pitchFamily="18" charset="0"/>
            </a:endParaRPr>
          </a:p>
          <a:p>
            <a:pPr algn="ctr"/>
            <a:endParaRPr lang="ru-RU" sz="3600" b="1" i="1" dirty="0" smtClean="0">
              <a:ln>
                <a:solidFill>
                  <a:srgbClr val="003300"/>
                </a:solidFill>
              </a:ln>
              <a:solidFill>
                <a:srgbClr val="008000"/>
              </a:solidFill>
              <a:latin typeface="Century Schoolbook" pitchFamily="18" charset="0"/>
            </a:endParaRPr>
          </a:p>
          <a:p>
            <a:pPr algn="ctr"/>
            <a:endParaRPr lang="ru-RU" sz="3600" b="1" i="1" dirty="0" smtClean="0">
              <a:ln>
                <a:solidFill>
                  <a:srgbClr val="003300"/>
                </a:solidFill>
              </a:ln>
              <a:solidFill>
                <a:srgbClr val="008000"/>
              </a:solidFill>
              <a:latin typeface="Century Schoolbook" pitchFamily="18" charset="0"/>
            </a:endParaRPr>
          </a:p>
          <a:p>
            <a:pPr algn="ctr"/>
            <a:endParaRPr lang="ru-RU" sz="3600" b="1" i="1" dirty="0" smtClean="0">
              <a:ln>
                <a:solidFill>
                  <a:srgbClr val="003300"/>
                </a:solidFill>
              </a:ln>
              <a:solidFill>
                <a:srgbClr val="008000"/>
              </a:solidFill>
              <a:latin typeface="Century Schoolbook" pitchFamily="18" charset="0"/>
            </a:endParaRPr>
          </a:p>
          <a:p>
            <a:pPr algn="ctr"/>
            <a:endParaRPr lang="ru-RU" sz="3600" b="1" i="1" dirty="0" smtClean="0">
              <a:ln>
                <a:solidFill>
                  <a:srgbClr val="003300"/>
                </a:solidFill>
              </a:ln>
              <a:solidFill>
                <a:srgbClr val="008000"/>
              </a:solidFill>
              <a:latin typeface="Century Schoolbook" pitchFamily="18" charset="0"/>
            </a:endParaRPr>
          </a:p>
          <a:p>
            <a:pPr algn="ctr"/>
            <a:r>
              <a:rPr lang="ru-RU" sz="3600" b="1" i="1" dirty="0" smtClean="0">
                <a:ln>
                  <a:solidFill>
                    <a:srgbClr val="003300"/>
                  </a:solidFill>
                </a:ln>
                <a:solidFill>
                  <a:srgbClr val="008000"/>
                </a:solidFill>
                <a:latin typeface="Century Schoolbook" pitchFamily="18" charset="0"/>
              </a:rPr>
              <a:t> </a:t>
            </a:r>
          </a:p>
          <a:p>
            <a:pPr algn="ctr"/>
            <a:r>
              <a:rPr lang="ru-RU" sz="3600" b="1" i="1" dirty="0" smtClean="0">
                <a:ln>
                  <a:solidFill>
                    <a:srgbClr val="003300"/>
                  </a:solidFill>
                </a:ln>
                <a:solidFill>
                  <a:srgbClr val="008000"/>
                </a:solidFill>
                <a:latin typeface="Century Schoolbook" pitchFamily="18" charset="0"/>
              </a:rPr>
              <a:t>в одруженні — Квітка, </a:t>
            </a:r>
          </a:p>
          <a:p>
            <a:pPr algn="ctr"/>
            <a:r>
              <a:rPr lang="ru-RU" sz="3600" b="1" i="1" dirty="0" smtClean="0">
                <a:ln>
                  <a:solidFill>
                    <a:srgbClr val="003300"/>
                  </a:solidFill>
                </a:ln>
                <a:solidFill>
                  <a:srgbClr val="008000"/>
                </a:solidFill>
                <a:latin typeface="Century Schoolbook" pitchFamily="18" charset="0"/>
              </a:rPr>
              <a:t>відома читачам як </a:t>
            </a:r>
          </a:p>
          <a:p>
            <a:pPr algn="ctr"/>
            <a:r>
              <a:rPr lang="ru-RU" sz="3600" b="1" i="1" dirty="0" smtClean="0">
                <a:ln>
                  <a:solidFill>
                    <a:srgbClr val="003300"/>
                  </a:solidFill>
                </a:ln>
                <a:solidFill>
                  <a:srgbClr val="008000"/>
                </a:solidFill>
                <a:latin typeface="Century Schoolbook" pitchFamily="18" charset="0"/>
              </a:rPr>
              <a:t>Леся Українка. </a:t>
            </a:r>
          </a:p>
        </p:txBody>
      </p:sp>
      <p:pic>
        <p:nvPicPr>
          <p:cNvPr id="4" name="Рисунок 3" descr="131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714612" y="785794"/>
            <a:ext cx="4636326" cy="4214842"/>
          </a:xfrm>
          <a:prstGeom prst="rect">
            <a:avLst/>
          </a:prstGeom>
        </p:spPr>
      </p:pic>
    </p:spTree>
    <p:extLst>
      <p:ext uri="{BB962C8B-B14F-4D97-AF65-F5344CB8AC3E}">
        <p14:creationId xmlns:p14="http://schemas.microsoft.com/office/powerpoint/2010/main" val="779966785"/>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5" name="Рисунок 4"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6" name="Рисунок 5"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13" name="Прямоугольник 12"/>
          <p:cNvSpPr/>
          <p:nvPr/>
        </p:nvSpPr>
        <p:spPr>
          <a:xfrm>
            <a:off x="1142976" y="0"/>
            <a:ext cx="8001024" cy="1261884"/>
          </a:xfrm>
          <a:prstGeom prst="rect">
            <a:avLst/>
          </a:prstGeom>
        </p:spPr>
        <p:txBody>
          <a:bodyPr wrap="square">
            <a:spAutoFit/>
          </a:bodyPr>
          <a:lstStyle/>
          <a:p>
            <a:pPr algn="ctr"/>
            <a:r>
              <a:rPr lang="ru-RU" sz="3800" b="1" i="1" dirty="0" smtClean="0">
                <a:ln>
                  <a:solidFill>
                    <a:srgbClr val="006600"/>
                  </a:solidFill>
                </a:ln>
                <a:solidFill>
                  <a:srgbClr val="006600"/>
                </a:solidFill>
                <a:latin typeface="Century Schoolbook" pitchFamily="18" charset="0"/>
              </a:rPr>
              <a:t> В червні 1897 року Леся їде на лікування до Ялти. </a:t>
            </a:r>
            <a:endParaRPr lang="ru-RU" sz="3800" dirty="0"/>
          </a:p>
        </p:txBody>
      </p:sp>
      <p:pic>
        <p:nvPicPr>
          <p:cNvPr id="17" name="Рисунок 16" descr="14 Леся Українка в Криму. Фото 1897 р..jpg"/>
          <p:cNvPicPr>
            <a:picLocks noChangeAspect="1"/>
          </p:cNvPicPr>
          <p:nvPr/>
        </p:nvPicPr>
        <p:blipFill>
          <a:blip r:embed="rId4" cstate="email">
            <a:extLst>
              <a:ext uri="{28A0092B-C50C-407E-A947-70E740481C1C}">
                <a14:useLocalDpi xmlns:a14="http://schemas.microsoft.com/office/drawing/2010/main"/>
              </a:ext>
            </a:extLst>
          </a:blip>
          <a:srcRect l="11636" t="9210" r="13090" b="6261"/>
          <a:stretch>
            <a:fillRect/>
          </a:stretch>
        </p:blipFill>
        <p:spPr>
          <a:xfrm>
            <a:off x="5786447" y="1260000"/>
            <a:ext cx="3357553" cy="5474272"/>
          </a:xfrm>
          <a:prstGeom prst="rect">
            <a:avLst/>
          </a:prstGeom>
        </p:spPr>
      </p:pic>
      <p:sp>
        <p:nvSpPr>
          <p:cNvPr id="18" name="Прямоугольник 17"/>
          <p:cNvSpPr/>
          <p:nvPr/>
        </p:nvSpPr>
        <p:spPr>
          <a:xfrm>
            <a:off x="1142976" y="1428736"/>
            <a:ext cx="4714908" cy="5078313"/>
          </a:xfrm>
          <a:prstGeom prst="rect">
            <a:avLst/>
          </a:prstGeom>
        </p:spPr>
        <p:txBody>
          <a:bodyPr wrap="square">
            <a:spAutoFit/>
          </a:bodyPr>
          <a:lstStyle/>
          <a:p>
            <a:pPr algn="ctr"/>
            <a:r>
              <a:rPr lang="ru-RU" sz="2800" b="1" i="1" dirty="0" smtClean="0">
                <a:ln>
                  <a:solidFill>
                    <a:srgbClr val="006600"/>
                  </a:solidFill>
                </a:ln>
                <a:solidFill>
                  <a:srgbClr val="006600"/>
                </a:solidFill>
                <a:latin typeface="Century Schoolbook" pitchFamily="18" charset="0"/>
              </a:rPr>
              <a:t>Там вона знайомиться</a:t>
            </a:r>
          </a:p>
          <a:p>
            <a:pPr algn="ctr"/>
            <a:r>
              <a:rPr lang="ru-RU" sz="2800" b="1" i="1" dirty="0" smtClean="0">
                <a:ln>
                  <a:solidFill>
                    <a:srgbClr val="006600"/>
                  </a:solidFill>
                </a:ln>
                <a:solidFill>
                  <a:srgbClr val="006600"/>
                </a:solidFill>
                <a:latin typeface="Century Schoolbook" pitchFamily="18" charset="0"/>
              </a:rPr>
              <a:t> з революціонером - романтиком </a:t>
            </a:r>
          </a:p>
          <a:p>
            <a:pPr algn="ctr"/>
            <a:r>
              <a:rPr lang="ru-RU" sz="3600" b="1" i="1" dirty="0" smtClean="0">
                <a:ln>
                  <a:solidFill>
                    <a:srgbClr val="006600"/>
                  </a:solidFill>
                </a:ln>
                <a:solidFill>
                  <a:srgbClr val="006600"/>
                </a:solidFill>
                <a:latin typeface="Century Schoolbook" pitchFamily="18" charset="0"/>
              </a:rPr>
              <a:t>Сергієм Мержинським</a:t>
            </a:r>
            <a:r>
              <a:rPr lang="ru-RU" sz="2800" b="1" i="1" dirty="0" smtClean="0">
                <a:ln>
                  <a:solidFill>
                    <a:srgbClr val="006600"/>
                  </a:solidFill>
                </a:ln>
                <a:solidFill>
                  <a:srgbClr val="006600"/>
                </a:solidFill>
                <a:latin typeface="Century Schoolbook" pitchFamily="18" charset="0"/>
              </a:rPr>
              <a:t>.</a:t>
            </a:r>
            <a:r>
              <a:rPr lang="ru-RU" sz="2800" dirty="0" smtClean="0"/>
              <a:t> </a:t>
            </a:r>
            <a:r>
              <a:rPr lang="ru-RU" sz="2800" b="1" i="1" dirty="0" smtClean="0">
                <a:ln>
                  <a:solidFill>
                    <a:srgbClr val="006600"/>
                  </a:solidFill>
                </a:ln>
                <a:solidFill>
                  <a:srgbClr val="006600"/>
                </a:solidFill>
                <a:latin typeface="Century Schoolbook" pitchFamily="18" charset="0"/>
              </a:rPr>
              <a:t>Через хворобу на туберкульоз, він приїхав лікуватись </a:t>
            </a:r>
          </a:p>
          <a:p>
            <a:pPr algn="ctr"/>
            <a:r>
              <a:rPr lang="ru-RU" sz="2800" b="1" i="1" dirty="0" smtClean="0">
                <a:ln>
                  <a:solidFill>
                    <a:srgbClr val="006600"/>
                  </a:solidFill>
                </a:ln>
                <a:solidFill>
                  <a:srgbClr val="006600"/>
                </a:solidFill>
                <a:latin typeface="Century Schoolbook" pitchFamily="18" charset="0"/>
              </a:rPr>
              <a:t>на курорт. </a:t>
            </a:r>
          </a:p>
          <a:p>
            <a:pPr algn="ctr"/>
            <a:r>
              <a:rPr lang="ru-RU" sz="2800" b="1" i="1" dirty="0" smtClean="0">
                <a:ln>
                  <a:solidFill>
                    <a:srgbClr val="006600"/>
                  </a:solidFill>
                </a:ln>
                <a:solidFill>
                  <a:srgbClr val="006600"/>
                </a:solidFill>
                <a:latin typeface="Century Schoolbook" pitchFamily="18" charset="0"/>
              </a:rPr>
              <a:t>Саме в цьому місті </a:t>
            </a:r>
          </a:p>
          <a:p>
            <a:pPr algn="ctr"/>
            <a:r>
              <a:rPr lang="ru-RU" sz="2800" b="1" i="1" dirty="0" smtClean="0">
                <a:ln>
                  <a:solidFill>
                    <a:srgbClr val="006600"/>
                  </a:solidFill>
                </a:ln>
                <a:solidFill>
                  <a:srgbClr val="006600"/>
                </a:solidFill>
                <a:latin typeface="Century Schoolbook" pitchFamily="18" charset="0"/>
              </a:rPr>
              <a:t>розцвіло ї</a:t>
            </a:r>
            <a:r>
              <a:rPr lang="uk-UA" sz="2800" b="1" i="1" dirty="0" smtClean="0">
                <a:ln>
                  <a:solidFill>
                    <a:srgbClr val="006600"/>
                  </a:solidFill>
                </a:ln>
                <a:solidFill>
                  <a:srgbClr val="006600"/>
                </a:solidFill>
                <a:latin typeface="Century Schoolbook" pitchFamily="18" charset="0"/>
              </a:rPr>
              <a:t>ї</a:t>
            </a:r>
            <a:r>
              <a:rPr lang="ru-RU" sz="2800" b="1" i="1" dirty="0" smtClean="0">
                <a:ln>
                  <a:solidFill>
                    <a:srgbClr val="006600"/>
                  </a:solidFill>
                </a:ln>
                <a:solidFill>
                  <a:srgbClr val="006600"/>
                </a:solidFill>
                <a:latin typeface="Century Schoolbook" pitchFamily="18" charset="0"/>
              </a:rPr>
              <a:t> кохання.</a:t>
            </a:r>
          </a:p>
        </p:txBody>
      </p:sp>
    </p:spTree>
    <p:extLst>
      <p:ext uri="{BB962C8B-B14F-4D97-AF65-F5344CB8AC3E}">
        <p14:creationId xmlns:p14="http://schemas.microsoft.com/office/powerpoint/2010/main" val="75205772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Аудио.wma">
            <a:hlinkClick r:id="" action="ppaction://media"/>
          </p:cNvPr>
          <p:cNvPicPr>
            <a:picLocks noRot="1" noChangeAspect="1"/>
          </p:cNvPicPr>
          <p:nvPr>
            <a:audioFile r:link="rId1"/>
          </p:nvPr>
        </p:nvPicPr>
        <p:blipFill>
          <a:blip r:embed="rId3" cstate="print"/>
          <a:stretch>
            <a:fillRect/>
          </a:stretch>
        </p:blipFill>
        <p:spPr>
          <a:xfrm>
            <a:off x="285720" y="0"/>
            <a:ext cx="304800" cy="304800"/>
          </a:xfrm>
          <a:prstGeom prst="rect">
            <a:avLst/>
          </a:prstGeom>
        </p:spPr>
      </p:pic>
      <p:grpSp>
        <p:nvGrpSpPr>
          <p:cNvPr id="2" name="Группа 11"/>
          <p:cNvGrpSpPr/>
          <p:nvPr/>
        </p:nvGrpSpPr>
        <p:grpSpPr>
          <a:xfrm>
            <a:off x="0" y="0"/>
            <a:ext cx="9144000" cy="6858000"/>
            <a:chOff x="0" y="0"/>
            <a:chExt cx="9144000" cy="6858000"/>
          </a:xfrm>
        </p:grpSpPr>
        <p:pic>
          <p:nvPicPr>
            <p:cNvPr id="5" name="Рисунок 4" descr="rast0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11" name="Рисунок 10" descr="rast06.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pic>
        <p:nvPicPr>
          <p:cNvPr id="14" name="Рисунок 13" descr="62090855_1280402418_09122868087598a6b3ef667e2107be39.jpg"/>
          <p:cNvPicPr>
            <a:picLocks noChangeAspect="1"/>
          </p:cNvPicPr>
          <p:nvPr/>
        </p:nvPicPr>
        <p:blipFill>
          <a:blip r:embed="rId6" cstate="print"/>
          <a:stretch>
            <a:fillRect/>
          </a:stretch>
        </p:blipFill>
        <p:spPr>
          <a:xfrm>
            <a:off x="0" y="0"/>
            <a:ext cx="9134631" cy="6858000"/>
          </a:xfrm>
          <a:prstGeom prst="rect">
            <a:avLst/>
          </a:prstGeom>
        </p:spPr>
      </p:pic>
      <p:pic>
        <p:nvPicPr>
          <p:cNvPr id="9" name="Рисунок 8" descr="14 Леся Українка в Криму. Фото 1897 р..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4723449" cy="6858000"/>
          </a:xfrm>
          <a:prstGeom prst="rect">
            <a:avLst/>
          </a:prstGeom>
        </p:spPr>
      </p:pic>
      <p:pic>
        <p:nvPicPr>
          <p:cNvPr id="13" name="Рисунок 12" descr="186-5-3.jpg"/>
          <p:cNvPicPr>
            <a:picLocks noChangeAspect="1"/>
          </p:cNvPicPr>
          <p:nvPr/>
        </p:nvPicPr>
        <p:blipFill>
          <a:blip r:embed="rId8" cstate="print"/>
          <a:stretch>
            <a:fillRect/>
          </a:stretch>
        </p:blipFill>
        <p:spPr>
          <a:xfrm>
            <a:off x="4929190" y="1142984"/>
            <a:ext cx="4000496" cy="4800595"/>
          </a:xfrm>
          <a:prstGeom prst="rect">
            <a:avLst/>
          </a:prstGeom>
        </p:spPr>
      </p:pic>
      <p:pic>
        <p:nvPicPr>
          <p:cNvPr id="16" name="Рисунок 15" descr="Рисунок6.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pic>
        <p:nvPicPr>
          <p:cNvPr id="18" name="Рисунок 17" descr="Рисунок3.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8596" y="214290"/>
            <a:ext cx="4357686" cy="3448889"/>
          </a:xfrm>
          <a:prstGeom prst="rect">
            <a:avLst/>
          </a:prstGeom>
          <a:effectLst>
            <a:softEdge rad="317500"/>
          </a:effectLst>
        </p:spPr>
      </p:pic>
      <p:pic>
        <p:nvPicPr>
          <p:cNvPr id="20" name="Рисунок 19" descr="Рисунок7.jp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0" y="0"/>
            <a:ext cx="9172483" cy="6858000"/>
          </a:xfrm>
          <a:prstGeom prst="rect">
            <a:avLst/>
          </a:prstGeom>
        </p:spPr>
      </p:pic>
      <p:pic>
        <p:nvPicPr>
          <p:cNvPr id="21" name="Рисунок 20" descr="Рисунок5.jp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0" y="0"/>
            <a:ext cx="9144001" cy="6858000"/>
          </a:xfrm>
          <a:prstGeom prst="rect">
            <a:avLst/>
          </a:prstGeom>
        </p:spPr>
      </p:pic>
      <p:pic>
        <p:nvPicPr>
          <p:cNvPr id="22" name="Рисунок 21" descr="Рисунок2.jpg"/>
          <p:cNvPicPr>
            <a:picLocks noChangeAspect="1"/>
          </p:cNvPicPr>
          <p:nvPr/>
        </p:nvPicPr>
        <p:blipFill>
          <a:blip r:embed="rId13" cstate="email">
            <a:extLst>
              <a:ext uri="{28A0092B-C50C-407E-A947-70E740481C1C}">
                <a14:useLocalDpi xmlns:a14="http://schemas.microsoft.com/office/drawing/2010/main"/>
              </a:ext>
            </a:extLst>
          </a:blip>
          <a:srcRect r="-1"/>
          <a:stretch>
            <a:fillRect/>
          </a:stretch>
        </p:blipFill>
        <p:spPr>
          <a:xfrm>
            <a:off x="500034" y="0"/>
            <a:ext cx="8072494" cy="6858000"/>
          </a:xfrm>
          <a:prstGeom prst="rect">
            <a:avLst/>
          </a:prstGeom>
          <a:effectLst>
            <a:softEdge rad="635000"/>
          </a:effectLst>
        </p:spPr>
      </p:pic>
      <p:pic>
        <p:nvPicPr>
          <p:cNvPr id="23" name="Рисунок 22" descr="15 Леся Українка в Криму (Чукурлар). Фото 1897 р..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429256" y="1197438"/>
            <a:ext cx="3714744" cy="5660562"/>
          </a:xfrm>
          <a:prstGeom prst="rect">
            <a:avLst/>
          </a:prstGeom>
        </p:spPr>
      </p:pic>
      <p:pic>
        <p:nvPicPr>
          <p:cNvPr id="25" name="Рисунок 24" descr="Сергій Костянтинович Мержинський (муж Леси....jpg"/>
          <p:cNvPicPr>
            <a:picLocks noChangeAspect="1"/>
          </p:cNvPicPr>
          <p:nvPr/>
        </p:nvPicPr>
        <p:blipFill>
          <a:blip r:embed="rId15" cstate="print">
            <a:grayscl/>
          </a:blip>
          <a:stretch>
            <a:fillRect/>
          </a:stretch>
        </p:blipFill>
        <p:spPr>
          <a:xfrm flipH="1">
            <a:off x="-2" y="-1"/>
            <a:ext cx="4071935" cy="5101895"/>
          </a:xfrm>
          <a:prstGeom prst="rect">
            <a:avLst/>
          </a:prstGeom>
          <a:effectLst>
            <a:softEdge rad="63500"/>
          </a:effectLst>
        </p:spPr>
      </p:pic>
      <p:pic>
        <p:nvPicPr>
          <p:cNvPr id="33" name="Рисунок 32" descr="vol10-025.gif"/>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rot="20290657">
            <a:off x="3712830" y="4141964"/>
            <a:ext cx="1572351" cy="2214578"/>
          </a:xfrm>
          <a:prstGeom prst="rect">
            <a:avLst/>
          </a:prstGeom>
          <a:blipFill>
            <a:blip r:embed="rId17" cstate="print"/>
            <a:tile tx="0" ty="0" sx="100000" sy="100000" flip="none" algn="tl"/>
          </a:blipFill>
        </p:spPr>
      </p:pic>
      <p:pic>
        <p:nvPicPr>
          <p:cNvPr id="34" name="Рисунок 33" descr="vol12-171.gif"/>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rot="20914189">
            <a:off x="7244400" y="315498"/>
            <a:ext cx="1207302" cy="1857388"/>
          </a:xfrm>
          <a:prstGeom prst="rect">
            <a:avLst/>
          </a:prstGeom>
          <a:gradFill>
            <a:gsLst>
              <a:gs pos="0">
                <a:srgbClr val="FFEFD1"/>
              </a:gs>
              <a:gs pos="64999">
                <a:srgbClr val="F0EBD5"/>
              </a:gs>
              <a:gs pos="100000">
                <a:srgbClr val="D1C39F"/>
              </a:gs>
            </a:gsLst>
            <a:lin ang="5400000" scaled="0"/>
          </a:gradFill>
        </p:spPr>
      </p:pic>
      <p:pic>
        <p:nvPicPr>
          <p:cNvPr id="35" name="Рисунок 34" descr="vol10-023.gif"/>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rot="1700565">
            <a:off x="4705351" y="480736"/>
            <a:ext cx="1272489" cy="1785950"/>
          </a:xfrm>
          <a:prstGeom prst="rect">
            <a:avLst/>
          </a:prstGeom>
          <a:gradFill>
            <a:gsLst>
              <a:gs pos="0">
                <a:srgbClr val="FFEFD1"/>
              </a:gs>
              <a:gs pos="64999">
                <a:srgbClr val="F0EBD5"/>
              </a:gs>
              <a:gs pos="100000">
                <a:srgbClr val="D1C39F"/>
              </a:gs>
            </a:gsLst>
            <a:lin ang="5400000" scaled="0"/>
          </a:gradFill>
        </p:spPr>
      </p:pic>
      <p:pic>
        <p:nvPicPr>
          <p:cNvPr id="36" name="Рисунок 35" descr="vol10-253.gif"/>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rot="1534276">
            <a:off x="953560" y="4599772"/>
            <a:ext cx="1526966" cy="1785926"/>
          </a:xfrm>
          <a:prstGeom prst="rect">
            <a:avLst/>
          </a:prstGeom>
          <a:gradFill>
            <a:gsLst>
              <a:gs pos="0">
                <a:srgbClr val="FFEFD1"/>
              </a:gs>
              <a:gs pos="64999">
                <a:srgbClr val="F0EBD5"/>
              </a:gs>
              <a:gs pos="100000">
                <a:srgbClr val="D1C39F"/>
              </a:gs>
            </a:gsLst>
            <a:lin ang="5400000" scaled="0"/>
          </a:gradFill>
        </p:spPr>
      </p:pic>
      <p:pic>
        <p:nvPicPr>
          <p:cNvPr id="37" name="Рисунок 36" descr="vol11-129.gif"/>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786182" y="1857364"/>
            <a:ext cx="1577334" cy="2285992"/>
          </a:xfrm>
          <a:prstGeom prst="rect">
            <a:avLst/>
          </a:prstGeom>
          <a:gradFill>
            <a:gsLst>
              <a:gs pos="0">
                <a:srgbClr val="FFEFD1"/>
              </a:gs>
              <a:gs pos="64999">
                <a:srgbClr val="F0EBD5"/>
              </a:gs>
              <a:gs pos="100000">
                <a:srgbClr val="D1C39F"/>
              </a:gs>
            </a:gsLst>
            <a:lin ang="5400000" scaled="0"/>
          </a:gradFill>
        </p:spPr>
      </p:pic>
      <p:pic>
        <p:nvPicPr>
          <p:cNvPr id="41" name="Рисунок 40" descr="Рисунок1.jpg"/>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pic>
        <p:nvPicPr>
          <p:cNvPr id="28" name="Picture 3"/>
          <p:cNvPicPr>
            <a:picLocks noChangeAspect="1" noChangeArrowheads="1"/>
          </p:cNvPicPr>
          <p:nvPr/>
        </p:nvPicPr>
        <p:blipFill>
          <a:blip r:embed="rId23" cstate="print"/>
          <a:srcRect/>
          <a:stretch>
            <a:fillRect/>
          </a:stretch>
        </p:blipFill>
        <p:spPr bwMode="auto">
          <a:xfrm>
            <a:off x="4214810" y="0"/>
            <a:ext cx="2768632" cy="3857628"/>
          </a:xfrm>
          <a:prstGeom prst="rect">
            <a:avLst/>
          </a:prstGeom>
          <a:noFill/>
          <a:ln w="9525">
            <a:noFill/>
            <a:miter lim="800000"/>
            <a:headEnd/>
            <a:tailEnd/>
          </a:ln>
          <a:effectLst>
            <a:softEdge rad="317500"/>
          </a:effectLst>
        </p:spPr>
      </p:pic>
      <p:pic>
        <p:nvPicPr>
          <p:cNvPr id="30" name="Рисунок 29" descr="186-5-2.jpg"/>
          <p:cNvPicPr>
            <a:picLocks noChangeAspect="1"/>
          </p:cNvPicPr>
          <p:nvPr/>
        </p:nvPicPr>
        <p:blipFill>
          <a:blip r:embed="rId24" cstate="print"/>
          <a:stretch>
            <a:fillRect/>
          </a:stretch>
        </p:blipFill>
        <p:spPr>
          <a:xfrm>
            <a:off x="5500694" y="2571744"/>
            <a:ext cx="3643306" cy="4371966"/>
          </a:xfrm>
          <a:prstGeom prst="rect">
            <a:avLst/>
          </a:prstGeom>
          <a:effectLst>
            <a:softEdge rad="635000"/>
          </a:effectLst>
        </p:spPr>
      </p:pic>
      <p:pic>
        <p:nvPicPr>
          <p:cNvPr id="24" name="Рисунок 23" descr="68166----.jpg"/>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a:xfrm>
            <a:off x="285720" y="928670"/>
            <a:ext cx="3881703" cy="5143512"/>
          </a:xfrm>
          <a:prstGeom prst="rect">
            <a:avLst/>
          </a:prstGeom>
        </p:spPr>
      </p:pic>
      <p:pic>
        <p:nvPicPr>
          <p:cNvPr id="26" name="Рисунок 25" descr="68166----.jpg"/>
          <p:cNvPicPr>
            <a:picLocks noChangeAspect="1"/>
          </p:cNvPicPr>
          <p:nvPr/>
        </p:nvPicPr>
        <p:blipFill>
          <a:blip r:embed="rId25" cstate="email">
            <a:grayscl/>
            <a:extLst>
              <a:ext uri="{28A0092B-C50C-407E-A947-70E740481C1C}">
                <a14:useLocalDpi xmlns:a14="http://schemas.microsoft.com/office/drawing/2010/main"/>
              </a:ext>
            </a:extLst>
          </a:blip>
          <a:srcRect/>
          <a:stretch>
            <a:fillRect/>
          </a:stretch>
        </p:blipFill>
        <p:spPr>
          <a:xfrm>
            <a:off x="285720" y="928670"/>
            <a:ext cx="3881722" cy="5143536"/>
          </a:xfrm>
          <a:prstGeom prst="rect">
            <a:avLst/>
          </a:prstGeom>
          <a:noFill/>
        </p:spPr>
      </p:pic>
      <p:sp>
        <p:nvSpPr>
          <p:cNvPr id="29" name="TextBox 28"/>
          <p:cNvSpPr txBox="1"/>
          <p:nvPr/>
        </p:nvSpPr>
        <p:spPr>
          <a:xfrm>
            <a:off x="4572000" y="428604"/>
            <a:ext cx="4075155" cy="1569660"/>
          </a:xfrm>
          <a:prstGeom prst="rect">
            <a:avLst/>
          </a:prstGeom>
          <a:noFill/>
        </p:spPr>
        <p:txBody>
          <a:bodyPr wrap="none" rtlCol="0">
            <a:prstTxWarp prst="textInflateTop">
              <a:avLst/>
            </a:prstTxWarp>
            <a:spAutoFit/>
          </a:bodyPr>
          <a:lstStyle/>
          <a:p>
            <a:r>
              <a:rPr lang="ru-RU" sz="9600" b="1" dirty="0" smtClean="0">
                <a:ln w="41275" cap="flat" cmpd="thinThick">
                  <a:solidFill>
                    <a:srgbClr val="003300"/>
                  </a:solidFill>
                  <a:round/>
                </a:ln>
                <a:solidFill>
                  <a:srgbClr val="006600"/>
                </a:solidFill>
                <a:effectLst>
                  <a:reflection blurRad="6350" stA="60000" endA="900" endPos="60000" dist="60007" dir="5400000" sy="-100000" algn="bl" rotWithShape="0"/>
                </a:effectLst>
                <a:latin typeface="Century Schoolbook" pitchFamily="18" charset="0"/>
              </a:rPr>
              <a:t>1 9 0 1</a:t>
            </a:r>
            <a:endParaRPr lang="ru-RU" sz="9600" b="1" dirty="0">
              <a:ln w="41275" cap="flat" cmpd="thinThick">
                <a:solidFill>
                  <a:srgbClr val="003300"/>
                </a:solidFill>
                <a:round/>
              </a:ln>
              <a:solidFill>
                <a:srgbClr val="006600"/>
              </a:solidFill>
              <a:effectLst>
                <a:reflection blurRad="6350" stA="60000" endA="900" endPos="60000" dist="60007" dir="5400000" sy="-100000" algn="bl" rotWithShape="0"/>
              </a:effectLst>
              <a:latin typeface="Century Schoolbook" pitchFamily="18" charset="0"/>
            </a:endParaRPr>
          </a:p>
        </p:txBody>
      </p:sp>
      <p:pic>
        <p:nvPicPr>
          <p:cNvPr id="32" name="Рисунок 31" descr="vol09-016.jpg"/>
          <p:cNvPicPr>
            <a:picLocks noChangeAspect="1"/>
          </p:cNvPicPr>
          <p:nvPr/>
        </p:nvPicPr>
        <p:blipFill>
          <a:blip r:embed="rId26" cstate="print"/>
          <a:stretch>
            <a:fillRect/>
          </a:stretch>
        </p:blipFill>
        <p:spPr>
          <a:xfrm>
            <a:off x="2143108" y="0"/>
            <a:ext cx="4817745" cy="6858000"/>
          </a:xfrm>
          <a:prstGeom prst="rect">
            <a:avLst/>
          </a:prstGeom>
        </p:spPr>
      </p:pic>
      <p:pic>
        <p:nvPicPr>
          <p:cNvPr id="38" name="Рисунок 37" descr="111.jpg"/>
          <p:cNvPicPr>
            <a:picLocks noChangeAspect="1"/>
          </p:cNvPicPr>
          <p:nvPr/>
        </p:nvPicPr>
        <p:blipFill>
          <a:blip r:embed="rId27" cstate="email">
            <a:extLst>
              <a:ext uri="{28A0092B-C50C-407E-A947-70E740481C1C}">
                <a14:useLocalDpi xmlns:a14="http://schemas.microsoft.com/office/drawing/2010/main"/>
              </a:ext>
            </a:extLst>
          </a:blip>
          <a:srcRect/>
          <a:stretch>
            <a:fillRect/>
          </a:stretch>
        </p:blipFill>
        <p:spPr>
          <a:xfrm>
            <a:off x="2143108" y="0"/>
            <a:ext cx="4816935" cy="6858048"/>
          </a:xfrm>
          <a:prstGeom prst="rect">
            <a:avLst/>
          </a:prstGeom>
        </p:spPr>
      </p:pic>
      <p:pic>
        <p:nvPicPr>
          <p:cNvPr id="39" name="Рисунок 38" descr="1871-1915. ЛЕСЯ УКРАЇНКА..jpg"/>
          <p:cNvPicPr>
            <a:picLocks noChangeAspect="1"/>
          </p:cNvPicPr>
          <p:nvPr/>
        </p:nvPicPr>
        <p:blipFill>
          <a:blip r:embed="rId28" cstate="email">
            <a:extLst>
              <a:ext uri="{28A0092B-C50C-407E-A947-70E740481C1C}">
                <a14:useLocalDpi xmlns:a14="http://schemas.microsoft.com/office/drawing/2010/main"/>
              </a:ext>
            </a:extLst>
          </a:blip>
          <a:srcRect/>
          <a:stretch>
            <a:fillRect/>
          </a:stretch>
        </p:blipFill>
        <p:spPr>
          <a:xfrm>
            <a:off x="1857356" y="0"/>
            <a:ext cx="5493250" cy="6858000"/>
          </a:xfrm>
          <a:prstGeom prst="rect">
            <a:avLst/>
          </a:prstGeom>
        </p:spPr>
      </p:pic>
      <p:pic>
        <p:nvPicPr>
          <p:cNvPr id="40" name="Рисунок 39" descr="Ф.Красицький. Портрет Лесі Українки. 1904 р..jpg"/>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1857356" y="0"/>
            <a:ext cx="5477828" cy="6858000"/>
          </a:xfrm>
          <a:prstGeom prst="rect">
            <a:avLst/>
          </a:prstGeom>
        </p:spPr>
      </p:pic>
      <p:pic>
        <p:nvPicPr>
          <p:cNvPr id="31" name="Рисунок 30" descr="Рисунок4.jpg"/>
          <p:cNvPicPr>
            <a:picLocks noChangeAspect="1"/>
          </p:cNvPicPr>
          <p:nvPr/>
        </p:nvPicPr>
        <p:blipFill>
          <a:blip r:embed="rId30" cstate="email">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Tree>
    <p:extLst>
      <p:ext uri="{BB962C8B-B14F-4D97-AF65-F5344CB8AC3E}">
        <p14:creationId xmlns:p14="http://schemas.microsoft.com/office/powerpoint/2010/main" val="1947522498"/>
      </p:ext>
    </p:extLst>
  </p:cSld>
  <p:clrMapOvr>
    <a:masterClrMapping/>
  </p:clrMapOvr>
  <p:transition spd="slow" advClick="0" advTm="185000">
    <p:dissolv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266" fill="hold"/>
                                        <p:tgtEl>
                                          <p:spTgt spid="8"/>
                                        </p:tgtEl>
                                      </p:cBhvr>
                                    </p:cmd>
                                  </p:childTnLst>
                                </p:cTn>
                              </p:par>
                            </p:childTnLst>
                          </p:cTn>
                        </p:par>
                        <p:par>
                          <p:cTn id="7" fill="hold">
                            <p:stCondLst>
                              <p:cond delay="0"/>
                            </p:stCondLst>
                            <p:childTnLst>
                              <p:par>
                                <p:cTn id="8" presetID="53"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0" fill="hold"/>
                                        <p:tgtEl>
                                          <p:spTgt spid="9"/>
                                        </p:tgtEl>
                                        <p:attrNameLst>
                                          <p:attrName>ppt_w</p:attrName>
                                        </p:attrNameLst>
                                      </p:cBhvr>
                                      <p:tavLst>
                                        <p:tav tm="0">
                                          <p:val>
                                            <p:fltVal val="0"/>
                                          </p:val>
                                        </p:tav>
                                        <p:tav tm="100000">
                                          <p:val>
                                            <p:strVal val="#ppt_w"/>
                                          </p:val>
                                        </p:tav>
                                      </p:tavLst>
                                    </p:anim>
                                    <p:anim calcmode="lin" valueType="num">
                                      <p:cBhvr>
                                        <p:cTn id="11" dur="5000" fill="hold"/>
                                        <p:tgtEl>
                                          <p:spTgt spid="9"/>
                                        </p:tgtEl>
                                        <p:attrNameLst>
                                          <p:attrName>ppt_h</p:attrName>
                                        </p:attrNameLst>
                                      </p:cBhvr>
                                      <p:tavLst>
                                        <p:tav tm="0">
                                          <p:val>
                                            <p:fltVal val="0"/>
                                          </p:val>
                                        </p:tav>
                                        <p:tav tm="100000">
                                          <p:val>
                                            <p:strVal val="#ppt_h"/>
                                          </p:val>
                                        </p:tav>
                                      </p:tavLst>
                                    </p:anim>
                                    <p:animEffect transition="in" filter="fade">
                                      <p:cBhvr>
                                        <p:cTn id="12" dur="5000"/>
                                        <p:tgtEl>
                                          <p:spTgt spid="9"/>
                                        </p:tgtEl>
                                      </p:cBhvr>
                                    </p:animEffect>
                                  </p:childTnLst>
                                </p:cTn>
                              </p:par>
                            </p:childTnLst>
                          </p:cTn>
                        </p:par>
                        <p:par>
                          <p:cTn id="13" fill="hold">
                            <p:stCondLst>
                              <p:cond delay="5000"/>
                            </p:stCondLst>
                            <p:childTnLst>
                              <p:par>
                                <p:cTn id="14" presetID="3" presetClass="entr" presetSubtype="5"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vertical)">
                                      <p:cBhvr>
                                        <p:cTn id="16" dur="5000"/>
                                        <p:tgtEl>
                                          <p:spTgt spid="13"/>
                                        </p:tgtEl>
                                      </p:cBhvr>
                                    </p:animEffect>
                                  </p:childTnLst>
                                </p:cTn>
                              </p:par>
                            </p:childTnLst>
                          </p:cTn>
                        </p:par>
                        <p:par>
                          <p:cTn id="17" fill="hold">
                            <p:stCondLst>
                              <p:cond delay="10000"/>
                            </p:stCondLst>
                            <p:childTnLst>
                              <p:par>
                                <p:cTn id="18" presetID="10" presetClass="exit" presetSubtype="0" fill="hold" nodeType="afterEffect">
                                  <p:stCondLst>
                                    <p:cond delay="0"/>
                                  </p:stCondLst>
                                  <p:childTnLst>
                                    <p:animEffect transition="out" filter="fade">
                                      <p:cBhvr>
                                        <p:cTn id="19" dur="5000"/>
                                        <p:tgtEl>
                                          <p:spTgt spid="14"/>
                                        </p:tgtEl>
                                      </p:cBhvr>
                                    </p:animEffect>
                                    <p:set>
                                      <p:cBhvr>
                                        <p:cTn id="20" dur="1" fill="hold">
                                          <p:stCondLst>
                                            <p:cond delay="4999"/>
                                          </p:stCondLst>
                                        </p:cTn>
                                        <p:tgtEl>
                                          <p:spTgt spid="14"/>
                                        </p:tgtEl>
                                        <p:attrNameLst>
                                          <p:attrName>style.visibility</p:attrName>
                                        </p:attrNameLst>
                                      </p:cBhvr>
                                      <p:to>
                                        <p:strVal val="hidden"/>
                                      </p:to>
                                    </p:set>
                                  </p:childTnLst>
                                </p:cTn>
                              </p:par>
                            </p:childTnLst>
                          </p:cTn>
                        </p:par>
                        <p:par>
                          <p:cTn id="21" fill="hold">
                            <p:stCondLst>
                              <p:cond delay="15000"/>
                            </p:stCondLst>
                            <p:childTnLst>
                              <p:par>
                                <p:cTn id="22" presetID="18" presetClass="entr" presetSubtype="3" fill="hold" nodeType="afterEffect">
                                  <p:stCondLst>
                                    <p:cond delay="2000"/>
                                  </p:stCondLst>
                                  <p:childTnLst>
                                    <p:set>
                                      <p:cBhvr>
                                        <p:cTn id="23" dur="1" fill="hold">
                                          <p:stCondLst>
                                            <p:cond delay="0"/>
                                          </p:stCondLst>
                                        </p:cTn>
                                        <p:tgtEl>
                                          <p:spTgt spid="16"/>
                                        </p:tgtEl>
                                        <p:attrNameLst>
                                          <p:attrName>style.visibility</p:attrName>
                                        </p:attrNameLst>
                                      </p:cBhvr>
                                      <p:to>
                                        <p:strVal val="visible"/>
                                      </p:to>
                                    </p:set>
                                    <p:animEffect transition="in" filter="strips(upRight)">
                                      <p:cBhvr>
                                        <p:cTn id="24" dur="5000"/>
                                        <p:tgtEl>
                                          <p:spTgt spid="16"/>
                                        </p:tgtEl>
                                      </p:cBhvr>
                                    </p:animEffect>
                                  </p:childTnLst>
                                </p:cTn>
                              </p:par>
                            </p:childTnLst>
                          </p:cTn>
                        </p:par>
                        <p:par>
                          <p:cTn id="25" fill="hold">
                            <p:stCondLst>
                              <p:cond delay="22000"/>
                            </p:stCondLst>
                            <p:childTnLst>
                              <p:par>
                                <p:cTn id="26" presetID="10" presetClass="exit" presetSubtype="0" fill="hold" nodeType="afterEffect">
                                  <p:stCondLst>
                                    <p:cond delay="0"/>
                                  </p:stCondLst>
                                  <p:childTnLst>
                                    <p:animEffect transition="out" filter="fade">
                                      <p:cBhvr>
                                        <p:cTn id="27" dur="2000"/>
                                        <p:tgtEl>
                                          <p:spTgt spid="9"/>
                                        </p:tgtEl>
                                      </p:cBhvr>
                                    </p:animEffect>
                                    <p:set>
                                      <p:cBhvr>
                                        <p:cTn id="28" dur="1" fill="hold">
                                          <p:stCondLst>
                                            <p:cond delay="1999"/>
                                          </p:stCondLst>
                                        </p:cTn>
                                        <p:tgtEl>
                                          <p:spTgt spid="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13"/>
                                        </p:tgtEl>
                                      </p:cBhvr>
                                    </p:animEffect>
                                    <p:set>
                                      <p:cBhvr>
                                        <p:cTn id="31" dur="1" fill="hold">
                                          <p:stCondLst>
                                            <p:cond delay="1999"/>
                                          </p:stCondLst>
                                        </p:cTn>
                                        <p:tgtEl>
                                          <p:spTgt spid="13"/>
                                        </p:tgtEl>
                                        <p:attrNameLst>
                                          <p:attrName>style.visibility</p:attrName>
                                        </p:attrNameLst>
                                      </p:cBhvr>
                                      <p:to>
                                        <p:strVal val="hidden"/>
                                      </p:to>
                                    </p:set>
                                  </p:childTnLst>
                                </p:cTn>
                              </p:par>
                            </p:childTnLst>
                          </p:cTn>
                        </p:par>
                        <p:par>
                          <p:cTn id="32" fill="hold">
                            <p:stCondLst>
                              <p:cond delay="24000"/>
                            </p:stCondLst>
                            <p:childTnLst>
                              <p:par>
                                <p:cTn id="33" presetID="47" presetClass="entr" presetSubtype="0" fill="hold" nodeType="afterEffect">
                                  <p:stCondLst>
                                    <p:cond delay="50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0"/>
                                        <p:tgtEl>
                                          <p:spTgt spid="18"/>
                                        </p:tgtEl>
                                      </p:cBhvr>
                                    </p:animEffect>
                                    <p:anim calcmode="lin" valueType="num">
                                      <p:cBhvr>
                                        <p:cTn id="36" dur="5000" fill="hold"/>
                                        <p:tgtEl>
                                          <p:spTgt spid="18"/>
                                        </p:tgtEl>
                                        <p:attrNameLst>
                                          <p:attrName>ppt_x</p:attrName>
                                        </p:attrNameLst>
                                      </p:cBhvr>
                                      <p:tavLst>
                                        <p:tav tm="0">
                                          <p:val>
                                            <p:strVal val="#ppt_x"/>
                                          </p:val>
                                        </p:tav>
                                        <p:tav tm="100000">
                                          <p:val>
                                            <p:strVal val="#ppt_x"/>
                                          </p:val>
                                        </p:tav>
                                      </p:tavLst>
                                    </p:anim>
                                    <p:anim calcmode="lin" valueType="num">
                                      <p:cBhvr>
                                        <p:cTn id="37" dur="5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34000"/>
                            </p:stCondLst>
                            <p:childTnLst>
                              <p:par>
                                <p:cTn id="39" presetID="6" presetClass="emph" presetSubtype="0" fill="hold" nodeType="afterEffect">
                                  <p:stCondLst>
                                    <p:cond delay="1500"/>
                                  </p:stCondLst>
                                  <p:childTnLst>
                                    <p:animScale>
                                      <p:cBhvr>
                                        <p:cTn id="40" dur="5000" fill="hold"/>
                                        <p:tgtEl>
                                          <p:spTgt spid="18"/>
                                        </p:tgtEl>
                                      </p:cBhvr>
                                      <p:by x="150000" y="150000"/>
                                    </p:animScale>
                                  </p:childTnLst>
                                </p:cTn>
                              </p:par>
                            </p:childTnLst>
                          </p:cTn>
                        </p:par>
                        <p:par>
                          <p:cTn id="41" fill="hold">
                            <p:stCondLst>
                              <p:cond delay="40500"/>
                            </p:stCondLst>
                            <p:childTnLst>
                              <p:par>
                                <p:cTn id="42" presetID="55" presetClass="entr" presetSubtype="0" fill="hold" nodeType="afterEffect">
                                  <p:stCondLst>
                                    <p:cond delay="300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0" fill="hold"/>
                                        <p:tgtEl>
                                          <p:spTgt spid="20"/>
                                        </p:tgtEl>
                                        <p:attrNameLst>
                                          <p:attrName>ppt_w</p:attrName>
                                        </p:attrNameLst>
                                      </p:cBhvr>
                                      <p:tavLst>
                                        <p:tav tm="0">
                                          <p:val>
                                            <p:strVal val="#ppt_w*0.70"/>
                                          </p:val>
                                        </p:tav>
                                        <p:tav tm="100000">
                                          <p:val>
                                            <p:strVal val="#ppt_w"/>
                                          </p:val>
                                        </p:tav>
                                      </p:tavLst>
                                    </p:anim>
                                    <p:anim calcmode="lin" valueType="num">
                                      <p:cBhvr>
                                        <p:cTn id="45" dur="5000" fill="hold"/>
                                        <p:tgtEl>
                                          <p:spTgt spid="20"/>
                                        </p:tgtEl>
                                        <p:attrNameLst>
                                          <p:attrName>ppt_h</p:attrName>
                                        </p:attrNameLst>
                                      </p:cBhvr>
                                      <p:tavLst>
                                        <p:tav tm="0">
                                          <p:val>
                                            <p:strVal val="#ppt_h"/>
                                          </p:val>
                                        </p:tav>
                                        <p:tav tm="100000">
                                          <p:val>
                                            <p:strVal val="#ppt_h"/>
                                          </p:val>
                                        </p:tav>
                                      </p:tavLst>
                                    </p:anim>
                                    <p:animEffect transition="in" filter="fade">
                                      <p:cBhvr>
                                        <p:cTn id="46" dur="5000"/>
                                        <p:tgtEl>
                                          <p:spTgt spid="20"/>
                                        </p:tgtEl>
                                      </p:cBhvr>
                                    </p:animEffect>
                                  </p:childTnLst>
                                </p:cTn>
                              </p:par>
                            </p:childTnLst>
                          </p:cTn>
                        </p:par>
                        <p:par>
                          <p:cTn id="47" fill="hold">
                            <p:stCondLst>
                              <p:cond delay="48500"/>
                            </p:stCondLst>
                            <p:childTnLst>
                              <p:par>
                                <p:cTn id="48" presetID="10" presetClass="exit" presetSubtype="0" fill="hold" nodeType="afterEffect">
                                  <p:stCondLst>
                                    <p:cond delay="0"/>
                                  </p:stCondLst>
                                  <p:childTnLst>
                                    <p:animEffect transition="out" filter="fade">
                                      <p:cBhvr>
                                        <p:cTn id="49" dur="2000"/>
                                        <p:tgtEl>
                                          <p:spTgt spid="16"/>
                                        </p:tgtEl>
                                      </p:cBhvr>
                                    </p:animEffect>
                                    <p:set>
                                      <p:cBhvr>
                                        <p:cTn id="50" dur="1" fill="hold">
                                          <p:stCondLst>
                                            <p:cond delay="1999"/>
                                          </p:stCondLst>
                                        </p:cTn>
                                        <p:tgtEl>
                                          <p:spTgt spid="16"/>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18"/>
                                        </p:tgtEl>
                                      </p:cBhvr>
                                    </p:animEffect>
                                    <p:set>
                                      <p:cBhvr>
                                        <p:cTn id="53" dur="1" fill="hold">
                                          <p:stCondLst>
                                            <p:cond delay="1999"/>
                                          </p:stCondLst>
                                        </p:cTn>
                                        <p:tgtEl>
                                          <p:spTgt spid="18"/>
                                        </p:tgtEl>
                                        <p:attrNameLst>
                                          <p:attrName>style.visibility</p:attrName>
                                        </p:attrNameLst>
                                      </p:cBhvr>
                                      <p:to>
                                        <p:strVal val="hidden"/>
                                      </p:to>
                                    </p:set>
                                  </p:childTnLst>
                                </p:cTn>
                              </p:par>
                            </p:childTnLst>
                          </p:cTn>
                        </p:par>
                        <p:par>
                          <p:cTn id="54" fill="hold">
                            <p:stCondLst>
                              <p:cond delay="50500"/>
                            </p:stCondLst>
                            <p:childTnLst>
                              <p:par>
                                <p:cTn id="55" presetID="10" presetClass="entr" presetSubtype="0"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0"/>
                                        <p:tgtEl>
                                          <p:spTgt spid="21"/>
                                        </p:tgtEl>
                                      </p:cBhvr>
                                    </p:animEffect>
                                  </p:childTnLst>
                                </p:cTn>
                              </p:par>
                            </p:childTnLst>
                          </p:cTn>
                        </p:par>
                        <p:par>
                          <p:cTn id="58" fill="hold">
                            <p:stCondLst>
                              <p:cond delay="55500"/>
                            </p:stCondLst>
                            <p:childTnLst>
                              <p:par>
                                <p:cTn id="59" presetID="10" presetClass="exit" presetSubtype="0" fill="hold" nodeType="afterEffect">
                                  <p:stCondLst>
                                    <p:cond delay="0"/>
                                  </p:stCondLst>
                                  <p:childTnLst>
                                    <p:animEffect transition="out" filter="fade">
                                      <p:cBhvr>
                                        <p:cTn id="60" dur="2000"/>
                                        <p:tgtEl>
                                          <p:spTgt spid="20"/>
                                        </p:tgtEl>
                                      </p:cBhvr>
                                    </p:animEffect>
                                    <p:set>
                                      <p:cBhvr>
                                        <p:cTn id="61" dur="1" fill="hold">
                                          <p:stCondLst>
                                            <p:cond delay="1999"/>
                                          </p:stCondLst>
                                        </p:cTn>
                                        <p:tgtEl>
                                          <p:spTgt spid="20"/>
                                        </p:tgtEl>
                                        <p:attrNameLst>
                                          <p:attrName>style.visibility</p:attrName>
                                        </p:attrNameLst>
                                      </p:cBhvr>
                                      <p:to>
                                        <p:strVal val="hidden"/>
                                      </p:to>
                                    </p:set>
                                  </p:childTnLst>
                                </p:cTn>
                              </p:par>
                            </p:childTnLst>
                          </p:cTn>
                        </p:par>
                        <p:par>
                          <p:cTn id="62" fill="hold">
                            <p:stCondLst>
                              <p:cond delay="57500"/>
                            </p:stCondLst>
                            <p:childTnLst>
                              <p:par>
                                <p:cTn id="63" presetID="53" presetClass="entr" presetSubtype="0" fill="hold" nodeType="afterEffect">
                                  <p:stCondLst>
                                    <p:cond delay="0"/>
                                  </p:stCondLst>
                                  <p:iterate type="lt">
                                    <p:tmPct val="0"/>
                                  </p:iterate>
                                  <p:childTnLst>
                                    <p:set>
                                      <p:cBhvr>
                                        <p:cTn id="64" dur="1" fill="hold">
                                          <p:stCondLst>
                                            <p:cond delay="0"/>
                                          </p:stCondLst>
                                        </p:cTn>
                                        <p:tgtEl>
                                          <p:spTgt spid="22"/>
                                        </p:tgtEl>
                                        <p:attrNameLst>
                                          <p:attrName>style.visibility</p:attrName>
                                        </p:attrNameLst>
                                      </p:cBhvr>
                                      <p:to>
                                        <p:strVal val="visible"/>
                                      </p:to>
                                    </p:set>
                                    <p:anim calcmode="lin" valueType="num">
                                      <p:cBhvr>
                                        <p:cTn id="65" dur="5000" fill="hold"/>
                                        <p:tgtEl>
                                          <p:spTgt spid="22"/>
                                        </p:tgtEl>
                                        <p:attrNameLst>
                                          <p:attrName>ppt_w</p:attrName>
                                        </p:attrNameLst>
                                      </p:cBhvr>
                                      <p:tavLst>
                                        <p:tav tm="0">
                                          <p:val>
                                            <p:fltVal val="0"/>
                                          </p:val>
                                        </p:tav>
                                        <p:tav tm="100000">
                                          <p:val>
                                            <p:strVal val="#ppt_w"/>
                                          </p:val>
                                        </p:tav>
                                      </p:tavLst>
                                    </p:anim>
                                    <p:anim calcmode="lin" valueType="num">
                                      <p:cBhvr>
                                        <p:cTn id="66" dur="5000" fill="hold"/>
                                        <p:tgtEl>
                                          <p:spTgt spid="22"/>
                                        </p:tgtEl>
                                        <p:attrNameLst>
                                          <p:attrName>ppt_h</p:attrName>
                                        </p:attrNameLst>
                                      </p:cBhvr>
                                      <p:tavLst>
                                        <p:tav tm="0">
                                          <p:val>
                                            <p:fltVal val="0"/>
                                          </p:val>
                                        </p:tav>
                                        <p:tav tm="100000">
                                          <p:val>
                                            <p:strVal val="#ppt_h"/>
                                          </p:val>
                                        </p:tav>
                                      </p:tavLst>
                                    </p:anim>
                                    <p:animEffect transition="in" filter="fade">
                                      <p:cBhvr>
                                        <p:cTn id="67" dur="5000"/>
                                        <p:tgtEl>
                                          <p:spTgt spid="22"/>
                                        </p:tgtEl>
                                      </p:cBhvr>
                                    </p:animEffect>
                                  </p:childTnLst>
                                </p:cTn>
                              </p:par>
                              <p:par>
                                <p:cTn id="68" presetID="53" presetClass="exit" presetSubtype="0" fill="hold" nodeType="withEffect">
                                  <p:stCondLst>
                                    <p:cond delay="0"/>
                                  </p:stCondLst>
                                  <p:childTnLst>
                                    <p:anim calcmode="lin" valueType="num">
                                      <p:cBhvr>
                                        <p:cTn id="69" dur="5000"/>
                                        <p:tgtEl>
                                          <p:spTgt spid="21"/>
                                        </p:tgtEl>
                                        <p:attrNameLst>
                                          <p:attrName>ppt_w</p:attrName>
                                        </p:attrNameLst>
                                      </p:cBhvr>
                                      <p:tavLst>
                                        <p:tav tm="0">
                                          <p:val>
                                            <p:strVal val="ppt_w"/>
                                          </p:val>
                                        </p:tav>
                                        <p:tav tm="100000">
                                          <p:val>
                                            <p:fltVal val="0"/>
                                          </p:val>
                                        </p:tav>
                                      </p:tavLst>
                                    </p:anim>
                                    <p:anim calcmode="lin" valueType="num">
                                      <p:cBhvr>
                                        <p:cTn id="70" dur="5000"/>
                                        <p:tgtEl>
                                          <p:spTgt spid="21"/>
                                        </p:tgtEl>
                                        <p:attrNameLst>
                                          <p:attrName>ppt_h</p:attrName>
                                        </p:attrNameLst>
                                      </p:cBhvr>
                                      <p:tavLst>
                                        <p:tav tm="0">
                                          <p:val>
                                            <p:strVal val="ppt_h"/>
                                          </p:val>
                                        </p:tav>
                                        <p:tav tm="100000">
                                          <p:val>
                                            <p:fltVal val="0"/>
                                          </p:val>
                                        </p:tav>
                                      </p:tavLst>
                                    </p:anim>
                                    <p:animEffect transition="out" filter="fade">
                                      <p:cBhvr>
                                        <p:cTn id="71" dur="5000"/>
                                        <p:tgtEl>
                                          <p:spTgt spid="21"/>
                                        </p:tgtEl>
                                      </p:cBhvr>
                                    </p:animEffect>
                                    <p:set>
                                      <p:cBhvr>
                                        <p:cTn id="72" dur="1" fill="hold">
                                          <p:stCondLst>
                                            <p:cond delay="4999"/>
                                          </p:stCondLst>
                                        </p:cTn>
                                        <p:tgtEl>
                                          <p:spTgt spid="21"/>
                                        </p:tgtEl>
                                        <p:attrNameLst>
                                          <p:attrName>style.visibility</p:attrName>
                                        </p:attrNameLst>
                                      </p:cBhvr>
                                      <p:to>
                                        <p:strVal val="hidden"/>
                                      </p:to>
                                    </p:set>
                                  </p:childTnLst>
                                </p:cTn>
                              </p:par>
                            </p:childTnLst>
                          </p:cTn>
                        </p:par>
                        <p:par>
                          <p:cTn id="73" fill="hold">
                            <p:stCondLst>
                              <p:cond delay="62500"/>
                            </p:stCondLst>
                            <p:childTnLst>
                              <p:par>
                                <p:cTn id="74" presetID="18" presetClass="entr" presetSubtype="6" fill="hold" nodeType="afterEffect">
                                  <p:stCondLst>
                                    <p:cond delay="1000"/>
                                  </p:stCondLst>
                                  <p:childTnLst>
                                    <p:set>
                                      <p:cBhvr>
                                        <p:cTn id="75" dur="1" fill="hold">
                                          <p:stCondLst>
                                            <p:cond delay="0"/>
                                          </p:stCondLst>
                                        </p:cTn>
                                        <p:tgtEl>
                                          <p:spTgt spid="25"/>
                                        </p:tgtEl>
                                        <p:attrNameLst>
                                          <p:attrName>style.visibility</p:attrName>
                                        </p:attrNameLst>
                                      </p:cBhvr>
                                      <p:to>
                                        <p:strVal val="visible"/>
                                      </p:to>
                                    </p:set>
                                    <p:animEffect transition="in" filter="strips(downRight)">
                                      <p:cBhvr>
                                        <p:cTn id="76" dur="5000"/>
                                        <p:tgtEl>
                                          <p:spTgt spid="25"/>
                                        </p:tgtEl>
                                      </p:cBhvr>
                                    </p:animEffect>
                                  </p:childTnLst>
                                </p:cTn>
                              </p:par>
                              <p:par>
                                <p:cTn id="77" presetID="18" presetClass="entr" presetSubtype="9" fill="hold" nodeType="withEffect">
                                  <p:stCondLst>
                                    <p:cond delay="1000"/>
                                  </p:stCondLst>
                                  <p:childTnLst>
                                    <p:set>
                                      <p:cBhvr>
                                        <p:cTn id="78" dur="1" fill="hold">
                                          <p:stCondLst>
                                            <p:cond delay="0"/>
                                          </p:stCondLst>
                                        </p:cTn>
                                        <p:tgtEl>
                                          <p:spTgt spid="23"/>
                                        </p:tgtEl>
                                        <p:attrNameLst>
                                          <p:attrName>style.visibility</p:attrName>
                                        </p:attrNameLst>
                                      </p:cBhvr>
                                      <p:to>
                                        <p:strVal val="visible"/>
                                      </p:to>
                                    </p:set>
                                    <p:animEffect transition="in" filter="strips(upLeft)">
                                      <p:cBhvr>
                                        <p:cTn id="79" dur="5000"/>
                                        <p:tgtEl>
                                          <p:spTgt spid="23"/>
                                        </p:tgtEl>
                                      </p:cBhvr>
                                    </p:animEffect>
                                  </p:childTnLst>
                                </p:cTn>
                              </p:par>
                              <p:par>
                                <p:cTn id="80" presetID="50" presetClass="exit" presetSubtype="0" accel="100000" fill="hold" nodeType="withEffect">
                                  <p:stCondLst>
                                    <p:cond delay="1000"/>
                                  </p:stCondLst>
                                  <p:iterate type="lt">
                                    <p:tmPct val="0"/>
                                  </p:iterate>
                                  <p:childTnLst>
                                    <p:anim calcmode="lin" valueType="num">
                                      <p:cBhvr>
                                        <p:cTn id="81" dur="5000"/>
                                        <p:tgtEl>
                                          <p:spTgt spid="22"/>
                                        </p:tgtEl>
                                        <p:attrNameLst>
                                          <p:attrName>ppt_w</p:attrName>
                                        </p:attrNameLst>
                                      </p:cBhvr>
                                      <p:tavLst>
                                        <p:tav tm="0">
                                          <p:val>
                                            <p:strVal val="ppt_w"/>
                                          </p:val>
                                        </p:tav>
                                        <p:tav tm="100000">
                                          <p:val>
                                            <p:strVal val="ppt_w+.3"/>
                                          </p:val>
                                        </p:tav>
                                      </p:tavLst>
                                    </p:anim>
                                    <p:anim calcmode="lin" valueType="num">
                                      <p:cBhvr>
                                        <p:cTn id="82" dur="5000"/>
                                        <p:tgtEl>
                                          <p:spTgt spid="22"/>
                                        </p:tgtEl>
                                        <p:attrNameLst>
                                          <p:attrName>ppt_h</p:attrName>
                                        </p:attrNameLst>
                                      </p:cBhvr>
                                      <p:tavLst>
                                        <p:tav tm="0">
                                          <p:val>
                                            <p:strVal val="ppt_h"/>
                                          </p:val>
                                        </p:tav>
                                        <p:tav tm="100000">
                                          <p:val>
                                            <p:strVal val="ppt_h"/>
                                          </p:val>
                                        </p:tav>
                                      </p:tavLst>
                                    </p:anim>
                                    <p:animEffect transition="out" filter="fade">
                                      <p:cBhvr>
                                        <p:cTn id="83" dur="5000"/>
                                        <p:tgtEl>
                                          <p:spTgt spid="22"/>
                                        </p:tgtEl>
                                      </p:cBhvr>
                                    </p:animEffect>
                                    <p:set>
                                      <p:cBhvr>
                                        <p:cTn id="84" dur="1" fill="hold">
                                          <p:stCondLst>
                                            <p:cond delay="4999"/>
                                          </p:stCondLst>
                                        </p:cTn>
                                        <p:tgtEl>
                                          <p:spTgt spid="22"/>
                                        </p:tgtEl>
                                        <p:attrNameLst>
                                          <p:attrName>style.visibility</p:attrName>
                                        </p:attrNameLst>
                                      </p:cBhvr>
                                      <p:to>
                                        <p:strVal val="hidden"/>
                                      </p:to>
                                    </p:set>
                                  </p:childTnLst>
                                </p:cTn>
                              </p:par>
                            </p:childTnLst>
                          </p:cTn>
                        </p:par>
                        <p:par>
                          <p:cTn id="85" fill="hold">
                            <p:stCondLst>
                              <p:cond delay="68500"/>
                            </p:stCondLst>
                            <p:childTnLst>
                              <p:par>
                                <p:cTn id="86" presetID="19" presetClass="entr" presetSubtype="10" fill="hold" nodeType="after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0" fill="hold"/>
                                        <p:tgtEl>
                                          <p:spTgt spid="36"/>
                                        </p:tgtEl>
                                        <p:attrNameLst>
                                          <p:attrName>ppt_w</p:attrName>
                                        </p:attrNameLst>
                                      </p:cBhvr>
                                      <p:tavLst>
                                        <p:tav tm="0" fmla="#ppt_w*sin(2.5*pi*$)">
                                          <p:val>
                                            <p:fltVal val="0"/>
                                          </p:val>
                                        </p:tav>
                                        <p:tav tm="100000">
                                          <p:val>
                                            <p:fltVal val="1"/>
                                          </p:val>
                                        </p:tav>
                                      </p:tavLst>
                                    </p:anim>
                                    <p:anim calcmode="lin" valueType="num">
                                      <p:cBhvr>
                                        <p:cTn id="89" dur="5000" fill="hold"/>
                                        <p:tgtEl>
                                          <p:spTgt spid="36"/>
                                        </p:tgtEl>
                                        <p:attrNameLst>
                                          <p:attrName>ppt_h</p:attrName>
                                        </p:attrNameLst>
                                      </p:cBhvr>
                                      <p:tavLst>
                                        <p:tav tm="0">
                                          <p:val>
                                            <p:strVal val="#ppt_h"/>
                                          </p:val>
                                        </p:tav>
                                        <p:tav tm="100000">
                                          <p:val>
                                            <p:strVal val="#ppt_h"/>
                                          </p:val>
                                        </p:tav>
                                      </p:tavLst>
                                    </p:anim>
                                  </p:childTnLst>
                                </p:cTn>
                              </p:par>
                              <p:par>
                                <p:cTn id="90" presetID="19" presetClass="entr" presetSubtype="10" fill="hold" nodeType="withEffect">
                                  <p:stCondLst>
                                    <p:cond delay="1500"/>
                                  </p:stCondLst>
                                  <p:childTnLst>
                                    <p:set>
                                      <p:cBhvr>
                                        <p:cTn id="91" dur="1" fill="hold">
                                          <p:stCondLst>
                                            <p:cond delay="0"/>
                                          </p:stCondLst>
                                        </p:cTn>
                                        <p:tgtEl>
                                          <p:spTgt spid="37"/>
                                        </p:tgtEl>
                                        <p:attrNameLst>
                                          <p:attrName>style.visibility</p:attrName>
                                        </p:attrNameLst>
                                      </p:cBhvr>
                                      <p:to>
                                        <p:strVal val="visible"/>
                                      </p:to>
                                    </p:set>
                                    <p:anim calcmode="lin" valueType="num">
                                      <p:cBhvr>
                                        <p:cTn id="92" dur="5000" fill="hold"/>
                                        <p:tgtEl>
                                          <p:spTgt spid="37"/>
                                        </p:tgtEl>
                                        <p:attrNameLst>
                                          <p:attrName>ppt_w</p:attrName>
                                        </p:attrNameLst>
                                      </p:cBhvr>
                                      <p:tavLst>
                                        <p:tav tm="0" fmla="#ppt_w*sin(2.5*pi*$)">
                                          <p:val>
                                            <p:fltVal val="0"/>
                                          </p:val>
                                        </p:tav>
                                        <p:tav tm="100000">
                                          <p:val>
                                            <p:fltVal val="1"/>
                                          </p:val>
                                        </p:tav>
                                      </p:tavLst>
                                    </p:anim>
                                    <p:anim calcmode="lin" valueType="num">
                                      <p:cBhvr>
                                        <p:cTn id="93" dur="5000" fill="hold"/>
                                        <p:tgtEl>
                                          <p:spTgt spid="37"/>
                                        </p:tgtEl>
                                        <p:attrNameLst>
                                          <p:attrName>ppt_h</p:attrName>
                                        </p:attrNameLst>
                                      </p:cBhvr>
                                      <p:tavLst>
                                        <p:tav tm="0">
                                          <p:val>
                                            <p:strVal val="#ppt_h"/>
                                          </p:val>
                                        </p:tav>
                                        <p:tav tm="100000">
                                          <p:val>
                                            <p:strVal val="#ppt_h"/>
                                          </p:val>
                                        </p:tav>
                                      </p:tavLst>
                                    </p:anim>
                                  </p:childTnLst>
                                </p:cTn>
                              </p:par>
                              <p:par>
                                <p:cTn id="94" presetID="19" presetClass="entr" presetSubtype="10" fill="hold" nodeType="with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0" fill="hold"/>
                                        <p:tgtEl>
                                          <p:spTgt spid="34"/>
                                        </p:tgtEl>
                                        <p:attrNameLst>
                                          <p:attrName>ppt_w</p:attrName>
                                        </p:attrNameLst>
                                      </p:cBhvr>
                                      <p:tavLst>
                                        <p:tav tm="0" fmla="#ppt_w*sin(2.5*pi*$)">
                                          <p:val>
                                            <p:fltVal val="0"/>
                                          </p:val>
                                        </p:tav>
                                        <p:tav tm="100000">
                                          <p:val>
                                            <p:fltVal val="1"/>
                                          </p:val>
                                        </p:tav>
                                      </p:tavLst>
                                    </p:anim>
                                    <p:anim calcmode="lin" valueType="num">
                                      <p:cBhvr>
                                        <p:cTn id="97" dur="5000" fill="hold"/>
                                        <p:tgtEl>
                                          <p:spTgt spid="34"/>
                                        </p:tgtEl>
                                        <p:attrNameLst>
                                          <p:attrName>ppt_h</p:attrName>
                                        </p:attrNameLst>
                                      </p:cBhvr>
                                      <p:tavLst>
                                        <p:tav tm="0">
                                          <p:val>
                                            <p:strVal val="#ppt_h"/>
                                          </p:val>
                                        </p:tav>
                                        <p:tav tm="100000">
                                          <p:val>
                                            <p:strVal val="#ppt_h"/>
                                          </p:val>
                                        </p:tav>
                                      </p:tavLst>
                                    </p:anim>
                                  </p:childTnLst>
                                </p:cTn>
                              </p:par>
                            </p:childTnLst>
                          </p:cTn>
                        </p:par>
                        <p:par>
                          <p:cTn id="98" fill="hold">
                            <p:stCondLst>
                              <p:cond delay="75000"/>
                            </p:stCondLst>
                            <p:childTnLst>
                              <p:par>
                                <p:cTn id="99" presetID="10" presetClass="entr" presetSubtype="0" fill="hold"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000"/>
                                        <p:tgtEl>
                                          <p:spTgt spid="35"/>
                                        </p:tgtEl>
                                      </p:cBhvr>
                                    </p:animEffect>
                                  </p:childTnLst>
                                </p:cTn>
                              </p:par>
                              <p:par>
                                <p:cTn id="102" presetID="10" presetClass="entr" presetSubtype="0"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0"/>
                                        <p:tgtEl>
                                          <p:spTgt spid="33"/>
                                        </p:tgtEl>
                                      </p:cBhvr>
                                    </p:animEffect>
                                  </p:childTnLst>
                                </p:cTn>
                              </p:par>
                            </p:childTnLst>
                          </p:cTn>
                        </p:par>
                        <p:par>
                          <p:cTn id="105" fill="hold">
                            <p:stCondLst>
                              <p:cond delay="80000"/>
                            </p:stCondLst>
                            <p:childTnLst>
                              <p:par>
                                <p:cTn id="106" presetID="10" presetClass="exit" presetSubtype="0" fill="hold" nodeType="afterEffect">
                                  <p:stCondLst>
                                    <p:cond delay="0"/>
                                  </p:stCondLst>
                                  <p:childTnLst>
                                    <p:animEffect transition="out" filter="fade">
                                      <p:cBhvr>
                                        <p:cTn id="107" dur="2000"/>
                                        <p:tgtEl>
                                          <p:spTgt spid="36"/>
                                        </p:tgtEl>
                                      </p:cBhvr>
                                    </p:animEffect>
                                    <p:set>
                                      <p:cBhvr>
                                        <p:cTn id="108" dur="1" fill="hold">
                                          <p:stCondLst>
                                            <p:cond delay="1999"/>
                                          </p:stCondLst>
                                        </p:cTn>
                                        <p:tgtEl>
                                          <p:spTgt spid="36"/>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2000"/>
                                        <p:tgtEl>
                                          <p:spTgt spid="37"/>
                                        </p:tgtEl>
                                      </p:cBhvr>
                                    </p:animEffect>
                                    <p:set>
                                      <p:cBhvr>
                                        <p:cTn id="111" dur="1" fill="hold">
                                          <p:stCondLst>
                                            <p:cond delay="1999"/>
                                          </p:stCondLst>
                                        </p:cTn>
                                        <p:tgtEl>
                                          <p:spTgt spid="37"/>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2000"/>
                                        <p:tgtEl>
                                          <p:spTgt spid="34"/>
                                        </p:tgtEl>
                                      </p:cBhvr>
                                    </p:animEffect>
                                    <p:set>
                                      <p:cBhvr>
                                        <p:cTn id="114" dur="1" fill="hold">
                                          <p:stCondLst>
                                            <p:cond delay="1999"/>
                                          </p:stCondLst>
                                        </p:cTn>
                                        <p:tgtEl>
                                          <p:spTgt spid="34"/>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2000"/>
                                        <p:tgtEl>
                                          <p:spTgt spid="35"/>
                                        </p:tgtEl>
                                      </p:cBhvr>
                                    </p:animEffect>
                                    <p:set>
                                      <p:cBhvr>
                                        <p:cTn id="117" dur="1" fill="hold">
                                          <p:stCondLst>
                                            <p:cond delay="1999"/>
                                          </p:stCondLst>
                                        </p:cTn>
                                        <p:tgtEl>
                                          <p:spTgt spid="35"/>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2000"/>
                                        <p:tgtEl>
                                          <p:spTgt spid="33"/>
                                        </p:tgtEl>
                                      </p:cBhvr>
                                    </p:animEffect>
                                    <p:set>
                                      <p:cBhvr>
                                        <p:cTn id="120" dur="1" fill="hold">
                                          <p:stCondLst>
                                            <p:cond delay="1999"/>
                                          </p:stCondLst>
                                        </p:cTn>
                                        <p:tgtEl>
                                          <p:spTgt spid="33"/>
                                        </p:tgtEl>
                                        <p:attrNameLst>
                                          <p:attrName>style.visibility</p:attrName>
                                        </p:attrNameLst>
                                      </p:cBhvr>
                                      <p:to>
                                        <p:strVal val="hidden"/>
                                      </p:to>
                                    </p:set>
                                  </p:childTnLst>
                                </p:cTn>
                              </p:par>
                            </p:childTnLst>
                          </p:cTn>
                        </p:par>
                        <p:par>
                          <p:cTn id="121" fill="hold">
                            <p:stCondLst>
                              <p:cond delay="82000"/>
                            </p:stCondLst>
                            <p:childTnLst>
                              <p:par>
                                <p:cTn id="122" presetID="18" presetClass="exit" presetSubtype="6" fill="hold" nodeType="afterEffect">
                                  <p:stCondLst>
                                    <p:cond delay="0"/>
                                  </p:stCondLst>
                                  <p:childTnLst>
                                    <p:animEffect transition="out" filter="strips(downRight)">
                                      <p:cBhvr>
                                        <p:cTn id="123" dur="5000"/>
                                        <p:tgtEl>
                                          <p:spTgt spid="25"/>
                                        </p:tgtEl>
                                      </p:cBhvr>
                                    </p:animEffect>
                                    <p:set>
                                      <p:cBhvr>
                                        <p:cTn id="124" dur="1" fill="hold">
                                          <p:stCondLst>
                                            <p:cond delay="4999"/>
                                          </p:stCondLst>
                                        </p:cTn>
                                        <p:tgtEl>
                                          <p:spTgt spid="25"/>
                                        </p:tgtEl>
                                        <p:attrNameLst>
                                          <p:attrName>style.visibility</p:attrName>
                                        </p:attrNameLst>
                                      </p:cBhvr>
                                      <p:to>
                                        <p:strVal val="hidden"/>
                                      </p:to>
                                    </p:set>
                                  </p:childTnLst>
                                </p:cTn>
                              </p:par>
                              <p:par>
                                <p:cTn id="125" presetID="18" presetClass="exit" presetSubtype="9" fill="hold" nodeType="withEffect">
                                  <p:stCondLst>
                                    <p:cond delay="0"/>
                                  </p:stCondLst>
                                  <p:childTnLst>
                                    <p:animEffect transition="out" filter="strips(upLeft)">
                                      <p:cBhvr>
                                        <p:cTn id="126" dur="5000"/>
                                        <p:tgtEl>
                                          <p:spTgt spid="23"/>
                                        </p:tgtEl>
                                      </p:cBhvr>
                                    </p:animEffect>
                                    <p:set>
                                      <p:cBhvr>
                                        <p:cTn id="127" dur="1" fill="hold">
                                          <p:stCondLst>
                                            <p:cond delay="4999"/>
                                          </p:stCondLst>
                                        </p:cTn>
                                        <p:tgtEl>
                                          <p:spTgt spid="23"/>
                                        </p:tgtEl>
                                        <p:attrNameLst>
                                          <p:attrName>style.visibility</p:attrName>
                                        </p:attrNameLst>
                                      </p:cBhvr>
                                      <p:to>
                                        <p:strVal val="hidden"/>
                                      </p:to>
                                    </p:set>
                                  </p:childTnLst>
                                </p:cTn>
                              </p:par>
                              <p:par>
                                <p:cTn id="128" presetID="10" presetClass="entr" presetSubtype="0" fill="hold" nodeType="with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fade">
                                      <p:cBhvr>
                                        <p:cTn id="130" dur="5000"/>
                                        <p:tgtEl>
                                          <p:spTgt spid="41"/>
                                        </p:tgtEl>
                                      </p:cBhvr>
                                    </p:animEffect>
                                  </p:childTnLst>
                                </p:cTn>
                              </p:par>
                            </p:childTnLst>
                          </p:cTn>
                        </p:par>
                        <p:par>
                          <p:cTn id="131" fill="hold">
                            <p:stCondLst>
                              <p:cond delay="87000"/>
                            </p:stCondLst>
                            <p:childTnLst>
                              <p:par>
                                <p:cTn id="132" presetID="55" presetClass="exit" presetSubtype="0" fill="hold" nodeType="afterEffect">
                                  <p:stCondLst>
                                    <p:cond delay="4000"/>
                                  </p:stCondLst>
                                  <p:childTnLst>
                                    <p:anim calcmode="lin" valueType="num">
                                      <p:cBhvr>
                                        <p:cTn id="133" dur="5000"/>
                                        <p:tgtEl>
                                          <p:spTgt spid="41"/>
                                        </p:tgtEl>
                                        <p:attrNameLst>
                                          <p:attrName>ppt_w</p:attrName>
                                        </p:attrNameLst>
                                      </p:cBhvr>
                                      <p:tavLst>
                                        <p:tav tm="0">
                                          <p:val>
                                            <p:strVal val="ppt_w"/>
                                          </p:val>
                                        </p:tav>
                                        <p:tav tm="100000">
                                          <p:val>
                                            <p:strVal val="ppt_w*0.70"/>
                                          </p:val>
                                        </p:tav>
                                      </p:tavLst>
                                    </p:anim>
                                    <p:anim calcmode="lin" valueType="num">
                                      <p:cBhvr>
                                        <p:cTn id="134" dur="5000"/>
                                        <p:tgtEl>
                                          <p:spTgt spid="41"/>
                                        </p:tgtEl>
                                        <p:attrNameLst>
                                          <p:attrName>ppt_h</p:attrName>
                                        </p:attrNameLst>
                                      </p:cBhvr>
                                      <p:tavLst>
                                        <p:tav tm="0">
                                          <p:val>
                                            <p:strVal val="ppt_h"/>
                                          </p:val>
                                        </p:tav>
                                        <p:tav tm="100000">
                                          <p:val>
                                            <p:strVal val="ppt_h"/>
                                          </p:val>
                                        </p:tav>
                                      </p:tavLst>
                                    </p:anim>
                                    <p:animEffect transition="out" filter="fade">
                                      <p:cBhvr>
                                        <p:cTn id="135" dur="5000"/>
                                        <p:tgtEl>
                                          <p:spTgt spid="41"/>
                                        </p:tgtEl>
                                      </p:cBhvr>
                                    </p:animEffect>
                                    <p:set>
                                      <p:cBhvr>
                                        <p:cTn id="136" dur="1" fill="hold">
                                          <p:stCondLst>
                                            <p:cond delay="4999"/>
                                          </p:stCondLst>
                                        </p:cTn>
                                        <p:tgtEl>
                                          <p:spTgt spid="41"/>
                                        </p:tgtEl>
                                        <p:attrNameLst>
                                          <p:attrName>style.visibility</p:attrName>
                                        </p:attrNameLst>
                                      </p:cBhvr>
                                      <p:to>
                                        <p:strVal val="hidden"/>
                                      </p:to>
                                    </p:set>
                                  </p:childTnLst>
                                </p:cTn>
                              </p:par>
                              <p:par>
                                <p:cTn id="137" presetID="10" presetClass="entr" presetSubtype="0" fill="hold" nodeType="withEffect">
                                  <p:stCondLst>
                                    <p:cond delay="4500"/>
                                  </p:stCondLst>
                                  <p:childTnLst>
                                    <p:set>
                                      <p:cBhvr>
                                        <p:cTn id="138" dur="1" fill="hold">
                                          <p:stCondLst>
                                            <p:cond delay="0"/>
                                          </p:stCondLst>
                                        </p:cTn>
                                        <p:tgtEl>
                                          <p:spTgt spid="28"/>
                                        </p:tgtEl>
                                        <p:attrNameLst>
                                          <p:attrName>style.visibility</p:attrName>
                                        </p:attrNameLst>
                                      </p:cBhvr>
                                      <p:to>
                                        <p:strVal val="visible"/>
                                      </p:to>
                                    </p:set>
                                    <p:animEffect transition="in" filter="fade">
                                      <p:cBhvr>
                                        <p:cTn id="139" dur="5000"/>
                                        <p:tgtEl>
                                          <p:spTgt spid="28"/>
                                        </p:tgtEl>
                                      </p:cBhvr>
                                    </p:animEffect>
                                  </p:childTnLst>
                                </p:cTn>
                              </p:par>
                              <p:par>
                                <p:cTn id="140" presetID="10" presetClass="entr" presetSubtype="0" fill="hold" nodeType="withEffect">
                                  <p:stCondLst>
                                    <p:cond delay="450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5000"/>
                                        <p:tgtEl>
                                          <p:spTgt spid="30"/>
                                        </p:tgtEl>
                                      </p:cBhvr>
                                    </p:animEffect>
                                  </p:childTnLst>
                                </p:cTn>
                              </p:par>
                            </p:childTnLst>
                          </p:cTn>
                        </p:par>
                        <p:par>
                          <p:cTn id="143" fill="hold">
                            <p:stCondLst>
                              <p:cond delay="96500"/>
                            </p:stCondLst>
                            <p:childTnLst>
                              <p:par>
                                <p:cTn id="144" presetID="7" presetClass="entr" presetSubtype="8" fill="hold" nodeType="afterEffect">
                                  <p:stCondLst>
                                    <p:cond delay="0"/>
                                  </p:stCondLst>
                                  <p:childTnLst>
                                    <p:set>
                                      <p:cBhvr>
                                        <p:cTn id="145" dur="1" fill="hold">
                                          <p:stCondLst>
                                            <p:cond delay="0"/>
                                          </p:stCondLst>
                                        </p:cTn>
                                        <p:tgtEl>
                                          <p:spTgt spid="24"/>
                                        </p:tgtEl>
                                        <p:attrNameLst>
                                          <p:attrName>style.visibility</p:attrName>
                                        </p:attrNameLst>
                                      </p:cBhvr>
                                      <p:to>
                                        <p:strVal val="visible"/>
                                      </p:to>
                                    </p:set>
                                    <p:anim calcmode="lin" valueType="num">
                                      <p:cBhvr additive="base">
                                        <p:cTn id="146" dur="5000" fill="hold"/>
                                        <p:tgtEl>
                                          <p:spTgt spid="24"/>
                                        </p:tgtEl>
                                        <p:attrNameLst>
                                          <p:attrName>ppt_x</p:attrName>
                                        </p:attrNameLst>
                                      </p:cBhvr>
                                      <p:tavLst>
                                        <p:tav tm="0">
                                          <p:val>
                                            <p:strVal val="0-#ppt_w/2"/>
                                          </p:val>
                                        </p:tav>
                                        <p:tav tm="100000">
                                          <p:val>
                                            <p:strVal val="#ppt_x"/>
                                          </p:val>
                                        </p:tav>
                                      </p:tavLst>
                                    </p:anim>
                                    <p:anim calcmode="lin" valueType="num">
                                      <p:cBhvr additive="base">
                                        <p:cTn id="147" dur="5000" fill="hold"/>
                                        <p:tgtEl>
                                          <p:spTgt spid="24"/>
                                        </p:tgtEl>
                                        <p:attrNameLst>
                                          <p:attrName>ppt_y</p:attrName>
                                        </p:attrNameLst>
                                      </p:cBhvr>
                                      <p:tavLst>
                                        <p:tav tm="0">
                                          <p:val>
                                            <p:strVal val="#ppt_y"/>
                                          </p:val>
                                        </p:tav>
                                        <p:tav tm="100000">
                                          <p:val>
                                            <p:strVal val="#ppt_y"/>
                                          </p:val>
                                        </p:tav>
                                      </p:tavLst>
                                    </p:anim>
                                  </p:childTnLst>
                                </p:cTn>
                              </p:par>
                            </p:childTnLst>
                          </p:cTn>
                        </p:par>
                        <p:par>
                          <p:cTn id="148" fill="hold">
                            <p:stCondLst>
                              <p:cond delay="101500"/>
                            </p:stCondLst>
                            <p:childTnLst>
                              <p:par>
                                <p:cTn id="149" presetID="10" presetClass="exit" presetSubtype="0" fill="hold" nodeType="afterEffect">
                                  <p:stCondLst>
                                    <p:cond delay="9500"/>
                                  </p:stCondLst>
                                  <p:childTnLst>
                                    <p:animEffect transition="out" filter="fade">
                                      <p:cBhvr>
                                        <p:cTn id="150" dur="5000"/>
                                        <p:tgtEl>
                                          <p:spTgt spid="28"/>
                                        </p:tgtEl>
                                      </p:cBhvr>
                                    </p:animEffect>
                                    <p:set>
                                      <p:cBhvr>
                                        <p:cTn id="151" dur="1" fill="hold">
                                          <p:stCondLst>
                                            <p:cond delay="4999"/>
                                          </p:stCondLst>
                                        </p:cTn>
                                        <p:tgtEl>
                                          <p:spTgt spid="28"/>
                                        </p:tgtEl>
                                        <p:attrNameLst>
                                          <p:attrName>style.visibility</p:attrName>
                                        </p:attrNameLst>
                                      </p:cBhvr>
                                      <p:to>
                                        <p:strVal val="hidden"/>
                                      </p:to>
                                    </p:set>
                                  </p:childTnLst>
                                </p:cTn>
                              </p:par>
                              <p:par>
                                <p:cTn id="152" presetID="31" presetClass="entr" presetSubtype="0" fill="hold" grpId="0" nodeType="withEffect">
                                  <p:stCondLst>
                                    <p:cond delay="8500"/>
                                  </p:stCondLst>
                                  <p:iterate type="lt">
                                    <p:tmPct val="5000"/>
                                  </p:iterate>
                                  <p:childTnLst>
                                    <p:set>
                                      <p:cBhvr>
                                        <p:cTn id="153" dur="1" fill="hold">
                                          <p:stCondLst>
                                            <p:cond delay="0"/>
                                          </p:stCondLst>
                                        </p:cTn>
                                        <p:tgtEl>
                                          <p:spTgt spid="29"/>
                                        </p:tgtEl>
                                        <p:attrNameLst>
                                          <p:attrName>style.visibility</p:attrName>
                                        </p:attrNameLst>
                                      </p:cBhvr>
                                      <p:to>
                                        <p:strVal val="visible"/>
                                      </p:to>
                                    </p:set>
                                    <p:anim calcmode="lin" valueType="num">
                                      <p:cBhvr>
                                        <p:cTn id="154" dur="5000" fill="hold"/>
                                        <p:tgtEl>
                                          <p:spTgt spid="29"/>
                                        </p:tgtEl>
                                        <p:attrNameLst>
                                          <p:attrName>ppt_w</p:attrName>
                                        </p:attrNameLst>
                                      </p:cBhvr>
                                      <p:tavLst>
                                        <p:tav tm="0">
                                          <p:val>
                                            <p:fltVal val="0"/>
                                          </p:val>
                                        </p:tav>
                                        <p:tav tm="100000">
                                          <p:val>
                                            <p:strVal val="#ppt_w"/>
                                          </p:val>
                                        </p:tav>
                                      </p:tavLst>
                                    </p:anim>
                                    <p:anim calcmode="lin" valueType="num">
                                      <p:cBhvr>
                                        <p:cTn id="155" dur="5000" fill="hold"/>
                                        <p:tgtEl>
                                          <p:spTgt spid="29"/>
                                        </p:tgtEl>
                                        <p:attrNameLst>
                                          <p:attrName>ppt_h</p:attrName>
                                        </p:attrNameLst>
                                      </p:cBhvr>
                                      <p:tavLst>
                                        <p:tav tm="0">
                                          <p:val>
                                            <p:fltVal val="0"/>
                                          </p:val>
                                        </p:tav>
                                        <p:tav tm="100000">
                                          <p:val>
                                            <p:strVal val="#ppt_h"/>
                                          </p:val>
                                        </p:tav>
                                      </p:tavLst>
                                    </p:anim>
                                    <p:anim calcmode="lin" valueType="num">
                                      <p:cBhvr>
                                        <p:cTn id="156" dur="5000" fill="hold"/>
                                        <p:tgtEl>
                                          <p:spTgt spid="29"/>
                                        </p:tgtEl>
                                        <p:attrNameLst>
                                          <p:attrName>style.rotation</p:attrName>
                                        </p:attrNameLst>
                                      </p:cBhvr>
                                      <p:tavLst>
                                        <p:tav tm="0">
                                          <p:val>
                                            <p:fltVal val="90"/>
                                          </p:val>
                                        </p:tav>
                                        <p:tav tm="100000">
                                          <p:val>
                                            <p:fltVal val="0"/>
                                          </p:val>
                                        </p:tav>
                                      </p:tavLst>
                                    </p:anim>
                                    <p:animEffect transition="in" filter="fade">
                                      <p:cBhvr>
                                        <p:cTn id="157" dur="5000"/>
                                        <p:tgtEl>
                                          <p:spTgt spid="29"/>
                                        </p:tgtEl>
                                      </p:cBhvr>
                                    </p:animEffect>
                                  </p:childTnLst>
                                </p:cTn>
                              </p:par>
                            </p:childTnLst>
                          </p:cTn>
                        </p:par>
                        <p:par>
                          <p:cTn id="158" fill="hold">
                            <p:stCondLst>
                              <p:cond delay="116000"/>
                            </p:stCondLst>
                            <p:childTnLst>
                              <p:par>
                                <p:cTn id="159" presetID="10" presetClass="entr" presetSubtype="0" fill="hold" nodeType="afterEffect">
                                  <p:stCondLst>
                                    <p:cond delay="8000"/>
                                  </p:stCondLst>
                                  <p:childTnLst>
                                    <p:set>
                                      <p:cBhvr>
                                        <p:cTn id="160" dur="1" fill="hold">
                                          <p:stCondLst>
                                            <p:cond delay="0"/>
                                          </p:stCondLst>
                                        </p:cTn>
                                        <p:tgtEl>
                                          <p:spTgt spid="26"/>
                                        </p:tgtEl>
                                        <p:attrNameLst>
                                          <p:attrName>style.visibility</p:attrName>
                                        </p:attrNameLst>
                                      </p:cBhvr>
                                      <p:to>
                                        <p:strVal val="visible"/>
                                      </p:to>
                                    </p:set>
                                    <p:animEffect transition="in" filter="fade">
                                      <p:cBhvr>
                                        <p:cTn id="161" dur="5000"/>
                                        <p:tgtEl>
                                          <p:spTgt spid="26"/>
                                        </p:tgtEl>
                                      </p:cBhvr>
                                    </p:animEffect>
                                  </p:childTnLst>
                                </p:cTn>
                              </p:par>
                            </p:childTnLst>
                          </p:cTn>
                        </p:par>
                        <p:par>
                          <p:cTn id="162" fill="hold">
                            <p:stCondLst>
                              <p:cond delay="129000"/>
                            </p:stCondLst>
                            <p:childTnLst>
                              <p:par>
                                <p:cTn id="163" presetID="6" presetClass="emph" presetSubtype="0" fill="hold" nodeType="afterEffect">
                                  <p:stCondLst>
                                    <p:cond delay="0"/>
                                  </p:stCondLst>
                                  <p:childTnLst>
                                    <p:animScale>
                                      <p:cBhvr>
                                        <p:cTn id="164" dur="5000" fill="hold"/>
                                        <p:tgtEl>
                                          <p:spTgt spid="30"/>
                                        </p:tgtEl>
                                      </p:cBhvr>
                                      <p:by x="150000" y="150000"/>
                                    </p:animScale>
                                  </p:childTnLst>
                                </p:cTn>
                              </p:par>
                              <p:par>
                                <p:cTn id="165" presetID="35" presetClass="path" presetSubtype="0" accel="50000" decel="50000" fill="hold" nodeType="withEffect">
                                  <p:stCondLst>
                                    <p:cond delay="0"/>
                                  </p:stCondLst>
                                  <p:childTnLst>
                                    <p:animMotion origin="layout" path="M -4.44444E-6 2.22045E-16 L -0.06441 -0.18333 " pathEditMode="relative" rAng="0" ptsTypes="AA">
                                      <p:cBhvr>
                                        <p:cTn id="166" dur="5000" fill="hold"/>
                                        <p:tgtEl>
                                          <p:spTgt spid="30"/>
                                        </p:tgtEl>
                                        <p:attrNameLst>
                                          <p:attrName>ppt_x</p:attrName>
                                          <p:attrName>ppt_y</p:attrName>
                                        </p:attrNameLst>
                                      </p:cBhvr>
                                      <p:rCtr x="-3200" y="-9200"/>
                                    </p:animMotion>
                                  </p:childTnLst>
                                </p:cTn>
                              </p:par>
                              <p:par>
                                <p:cTn id="167" presetID="10" presetClass="exit" presetSubtype="0" fill="hold" grpId="1" nodeType="withEffect">
                                  <p:stCondLst>
                                    <p:cond delay="1000"/>
                                  </p:stCondLst>
                                  <p:iterate type="lt">
                                    <p:tmPct val="0"/>
                                  </p:iterate>
                                  <p:childTnLst>
                                    <p:animEffect transition="out" filter="fade">
                                      <p:cBhvr>
                                        <p:cTn id="168" dur="5000"/>
                                        <p:tgtEl>
                                          <p:spTgt spid="29"/>
                                        </p:tgtEl>
                                      </p:cBhvr>
                                    </p:animEffect>
                                    <p:set>
                                      <p:cBhvr>
                                        <p:cTn id="169" dur="1" fill="hold">
                                          <p:stCondLst>
                                            <p:cond delay="4999"/>
                                          </p:stCondLst>
                                        </p:cTn>
                                        <p:tgtEl>
                                          <p:spTgt spid="29"/>
                                        </p:tgtEl>
                                        <p:attrNameLst>
                                          <p:attrName>style.visibility</p:attrName>
                                        </p:attrNameLst>
                                      </p:cBhvr>
                                      <p:to>
                                        <p:strVal val="hidden"/>
                                      </p:to>
                                    </p:set>
                                  </p:childTnLst>
                                </p:cTn>
                              </p:par>
                            </p:childTnLst>
                          </p:cTn>
                        </p:par>
                        <p:par>
                          <p:cTn id="170" fill="hold">
                            <p:stCondLst>
                              <p:cond delay="135000"/>
                            </p:stCondLst>
                            <p:childTnLst>
                              <p:par>
                                <p:cTn id="171" presetID="7" presetClass="entr" presetSubtype="2" fill="hold" nodeType="afterEffect">
                                  <p:stCondLst>
                                    <p:cond delay="3000"/>
                                  </p:stCondLst>
                                  <p:childTnLst>
                                    <p:set>
                                      <p:cBhvr>
                                        <p:cTn id="172" dur="1" fill="hold">
                                          <p:stCondLst>
                                            <p:cond delay="0"/>
                                          </p:stCondLst>
                                        </p:cTn>
                                        <p:tgtEl>
                                          <p:spTgt spid="32"/>
                                        </p:tgtEl>
                                        <p:attrNameLst>
                                          <p:attrName>style.visibility</p:attrName>
                                        </p:attrNameLst>
                                      </p:cBhvr>
                                      <p:to>
                                        <p:strVal val="visible"/>
                                      </p:to>
                                    </p:set>
                                    <p:anim calcmode="lin" valueType="num">
                                      <p:cBhvr additive="base">
                                        <p:cTn id="173" dur="5000" fill="hold"/>
                                        <p:tgtEl>
                                          <p:spTgt spid="32"/>
                                        </p:tgtEl>
                                        <p:attrNameLst>
                                          <p:attrName>ppt_x</p:attrName>
                                        </p:attrNameLst>
                                      </p:cBhvr>
                                      <p:tavLst>
                                        <p:tav tm="0">
                                          <p:val>
                                            <p:strVal val="1+#ppt_w/2"/>
                                          </p:val>
                                        </p:tav>
                                        <p:tav tm="100000">
                                          <p:val>
                                            <p:strVal val="#ppt_x"/>
                                          </p:val>
                                        </p:tav>
                                      </p:tavLst>
                                    </p:anim>
                                    <p:anim calcmode="lin" valueType="num">
                                      <p:cBhvr additive="base">
                                        <p:cTn id="174" dur="5000" fill="hold"/>
                                        <p:tgtEl>
                                          <p:spTgt spid="32"/>
                                        </p:tgtEl>
                                        <p:attrNameLst>
                                          <p:attrName>ppt_y</p:attrName>
                                        </p:attrNameLst>
                                      </p:cBhvr>
                                      <p:tavLst>
                                        <p:tav tm="0">
                                          <p:val>
                                            <p:strVal val="#ppt_y"/>
                                          </p:val>
                                        </p:tav>
                                        <p:tav tm="100000">
                                          <p:val>
                                            <p:strVal val="#ppt_y"/>
                                          </p:val>
                                        </p:tav>
                                      </p:tavLst>
                                    </p:anim>
                                  </p:childTnLst>
                                </p:cTn>
                              </p:par>
                              <p:par>
                                <p:cTn id="175" presetID="10" presetClass="exit" presetSubtype="0" fill="hold" nodeType="withEffect">
                                  <p:stCondLst>
                                    <p:cond delay="3000"/>
                                  </p:stCondLst>
                                  <p:childTnLst>
                                    <p:animEffect transition="out" filter="fade">
                                      <p:cBhvr>
                                        <p:cTn id="176" dur="5000"/>
                                        <p:tgtEl>
                                          <p:spTgt spid="30"/>
                                        </p:tgtEl>
                                      </p:cBhvr>
                                    </p:animEffect>
                                    <p:set>
                                      <p:cBhvr>
                                        <p:cTn id="177" dur="1" fill="hold">
                                          <p:stCondLst>
                                            <p:cond delay="4999"/>
                                          </p:stCondLst>
                                        </p:cTn>
                                        <p:tgtEl>
                                          <p:spTgt spid="30"/>
                                        </p:tgtEl>
                                        <p:attrNameLst>
                                          <p:attrName>style.visibility</p:attrName>
                                        </p:attrNameLst>
                                      </p:cBhvr>
                                      <p:to>
                                        <p:strVal val="hidden"/>
                                      </p:to>
                                    </p:set>
                                  </p:childTnLst>
                                </p:cTn>
                              </p:par>
                              <p:par>
                                <p:cTn id="178" presetID="10" presetClass="exit" presetSubtype="0" fill="hold" nodeType="withEffect">
                                  <p:stCondLst>
                                    <p:cond delay="3000"/>
                                  </p:stCondLst>
                                  <p:childTnLst>
                                    <p:animEffect transition="out" filter="fade">
                                      <p:cBhvr>
                                        <p:cTn id="179" dur="5000"/>
                                        <p:tgtEl>
                                          <p:spTgt spid="26"/>
                                        </p:tgtEl>
                                      </p:cBhvr>
                                    </p:animEffect>
                                    <p:set>
                                      <p:cBhvr>
                                        <p:cTn id="180" dur="1" fill="hold">
                                          <p:stCondLst>
                                            <p:cond delay="4999"/>
                                          </p:stCondLst>
                                        </p:cTn>
                                        <p:tgtEl>
                                          <p:spTgt spid="26"/>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2000"/>
                                        <p:tgtEl>
                                          <p:spTgt spid="24"/>
                                        </p:tgtEl>
                                      </p:cBhvr>
                                    </p:animEffect>
                                    <p:set>
                                      <p:cBhvr>
                                        <p:cTn id="183" dur="1" fill="hold">
                                          <p:stCondLst>
                                            <p:cond delay="1999"/>
                                          </p:stCondLst>
                                        </p:cTn>
                                        <p:tgtEl>
                                          <p:spTgt spid="24"/>
                                        </p:tgtEl>
                                        <p:attrNameLst>
                                          <p:attrName>style.visibility</p:attrName>
                                        </p:attrNameLst>
                                      </p:cBhvr>
                                      <p:to>
                                        <p:strVal val="hidden"/>
                                      </p:to>
                                    </p:set>
                                  </p:childTnLst>
                                </p:cTn>
                              </p:par>
                            </p:childTnLst>
                          </p:cTn>
                        </p:par>
                        <p:par>
                          <p:cTn id="184" fill="hold">
                            <p:stCondLst>
                              <p:cond delay="143000"/>
                            </p:stCondLst>
                            <p:childTnLst>
                              <p:par>
                                <p:cTn id="185" presetID="10" presetClass="entr" presetSubtype="0" fill="hold" nodeType="afterEffect">
                                  <p:stCondLst>
                                    <p:cond delay="3500"/>
                                  </p:stCondLst>
                                  <p:childTnLst>
                                    <p:set>
                                      <p:cBhvr>
                                        <p:cTn id="186" dur="1" fill="hold">
                                          <p:stCondLst>
                                            <p:cond delay="0"/>
                                          </p:stCondLst>
                                        </p:cTn>
                                        <p:tgtEl>
                                          <p:spTgt spid="38"/>
                                        </p:tgtEl>
                                        <p:attrNameLst>
                                          <p:attrName>style.visibility</p:attrName>
                                        </p:attrNameLst>
                                      </p:cBhvr>
                                      <p:to>
                                        <p:strVal val="visible"/>
                                      </p:to>
                                    </p:set>
                                    <p:animEffect transition="in" filter="fade">
                                      <p:cBhvr>
                                        <p:cTn id="187" dur="5000"/>
                                        <p:tgtEl>
                                          <p:spTgt spid="38"/>
                                        </p:tgtEl>
                                      </p:cBhvr>
                                    </p:animEffect>
                                  </p:childTnLst>
                                </p:cTn>
                              </p:par>
                            </p:childTnLst>
                          </p:cTn>
                        </p:par>
                        <p:par>
                          <p:cTn id="188" fill="hold">
                            <p:stCondLst>
                              <p:cond delay="151500"/>
                            </p:stCondLst>
                            <p:childTnLst>
                              <p:par>
                                <p:cTn id="189" presetID="10" presetClass="entr" presetSubtype="0" fill="hold" nodeType="afterEffect">
                                  <p:stCondLst>
                                    <p:cond delay="3500"/>
                                  </p:stCondLst>
                                  <p:childTnLst>
                                    <p:set>
                                      <p:cBhvr>
                                        <p:cTn id="190" dur="1" fill="hold">
                                          <p:stCondLst>
                                            <p:cond delay="0"/>
                                          </p:stCondLst>
                                        </p:cTn>
                                        <p:tgtEl>
                                          <p:spTgt spid="39"/>
                                        </p:tgtEl>
                                        <p:attrNameLst>
                                          <p:attrName>style.visibility</p:attrName>
                                        </p:attrNameLst>
                                      </p:cBhvr>
                                      <p:to>
                                        <p:strVal val="visible"/>
                                      </p:to>
                                    </p:set>
                                    <p:animEffect transition="in" filter="fade">
                                      <p:cBhvr>
                                        <p:cTn id="191" dur="5000"/>
                                        <p:tgtEl>
                                          <p:spTgt spid="39"/>
                                        </p:tgtEl>
                                      </p:cBhvr>
                                    </p:animEffect>
                                  </p:childTnLst>
                                </p:cTn>
                              </p:par>
                            </p:childTnLst>
                          </p:cTn>
                        </p:par>
                        <p:par>
                          <p:cTn id="192" fill="hold">
                            <p:stCondLst>
                              <p:cond delay="160000"/>
                            </p:stCondLst>
                            <p:childTnLst>
                              <p:par>
                                <p:cTn id="193" presetID="10" presetClass="entr" presetSubtype="0" fill="hold" nodeType="afterEffect">
                                  <p:stCondLst>
                                    <p:cond delay="3500"/>
                                  </p:stCondLst>
                                  <p:childTnLst>
                                    <p:set>
                                      <p:cBhvr>
                                        <p:cTn id="194" dur="1" fill="hold">
                                          <p:stCondLst>
                                            <p:cond delay="0"/>
                                          </p:stCondLst>
                                        </p:cTn>
                                        <p:tgtEl>
                                          <p:spTgt spid="40"/>
                                        </p:tgtEl>
                                        <p:attrNameLst>
                                          <p:attrName>style.visibility</p:attrName>
                                        </p:attrNameLst>
                                      </p:cBhvr>
                                      <p:to>
                                        <p:strVal val="visible"/>
                                      </p:to>
                                    </p:set>
                                    <p:animEffect transition="in" filter="fade">
                                      <p:cBhvr>
                                        <p:cTn id="195" dur="5000"/>
                                        <p:tgtEl>
                                          <p:spTgt spid="40"/>
                                        </p:tgtEl>
                                      </p:cBhvr>
                                    </p:animEffect>
                                  </p:childTnLst>
                                </p:cTn>
                              </p:par>
                            </p:childTnLst>
                          </p:cTn>
                        </p:par>
                        <p:par>
                          <p:cTn id="196" fill="hold">
                            <p:stCondLst>
                              <p:cond delay="168500"/>
                            </p:stCondLst>
                            <p:childTnLst>
                              <p:par>
                                <p:cTn id="197" presetID="13" presetClass="entr" presetSubtype="16" fill="hold" nodeType="afterEffect">
                                  <p:stCondLst>
                                    <p:cond delay="4000"/>
                                  </p:stCondLst>
                                  <p:childTnLst>
                                    <p:set>
                                      <p:cBhvr>
                                        <p:cTn id="198" dur="1" fill="hold">
                                          <p:stCondLst>
                                            <p:cond delay="0"/>
                                          </p:stCondLst>
                                        </p:cTn>
                                        <p:tgtEl>
                                          <p:spTgt spid="31"/>
                                        </p:tgtEl>
                                        <p:attrNameLst>
                                          <p:attrName>style.visibility</p:attrName>
                                        </p:attrNameLst>
                                      </p:cBhvr>
                                      <p:to>
                                        <p:strVal val="visible"/>
                                      </p:to>
                                    </p:set>
                                    <p:animEffect transition="in" filter="plus(in)">
                                      <p:cBhvr>
                                        <p:cTn id="199" dur="5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6000">
                <p:cTn id="200" fill="hold" display="0">
                  <p:stCondLst>
                    <p:cond delay="indefinite"/>
                  </p:stCondLst>
                  <p:endCondLst>
                    <p:cond evt="onPrev" delay="0">
                      <p:tgtEl>
                        <p:sldTgt/>
                      </p:tgtEl>
                    </p:cond>
                    <p:cond evt="onStopAudio" delay="0">
                      <p:tgtEl>
                        <p:sldTgt/>
                      </p:tgtEl>
                    </p:cond>
                    <p:cond evt="onNext" delay="0">
                      <p:tgtEl>
                        <p:sldTgt/>
                      </p:tgtEl>
                    </p:cond>
                  </p:endCondLst>
                </p:cTn>
                <p:tgtEl>
                  <p:spTgt spid="8"/>
                </p:tgtEl>
              </p:cMediaNode>
            </p:audio>
          </p:childTnLst>
        </p:cTn>
      </p:par>
    </p:tnLst>
    <p:bldLst>
      <p:bldP spid="29" grpId="0"/>
      <p:bldP spid="2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5" name="Рисунок 4"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6" name="Рисунок 5"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pic>
        <p:nvPicPr>
          <p:cNvPr id="7" name="Рисунок 6" descr="Климент Васильович Квітка, чоловік Лесі Українки. Фото.jpg"/>
          <p:cNvPicPr>
            <a:picLocks noChangeAspect="1"/>
          </p:cNvPicPr>
          <p:nvPr/>
        </p:nvPicPr>
        <p:blipFill>
          <a:blip r:embed="rId4" cstate="print"/>
          <a:stretch>
            <a:fillRect/>
          </a:stretch>
        </p:blipFill>
        <p:spPr>
          <a:xfrm>
            <a:off x="142844" y="1805710"/>
            <a:ext cx="3357586" cy="4883762"/>
          </a:xfrm>
          <a:prstGeom prst="rect">
            <a:avLst/>
          </a:prstGeom>
        </p:spPr>
      </p:pic>
      <p:sp>
        <p:nvSpPr>
          <p:cNvPr id="8" name="Прямоугольник 7"/>
          <p:cNvSpPr/>
          <p:nvPr/>
        </p:nvSpPr>
        <p:spPr>
          <a:xfrm>
            <a:off x="3500430" y="1620000"/>
            <a:ext cx="5643570" cy="5262979"/>
          </a:xfrm>
          <a:prstGeom prst="rect">
            <a:avLst/>
          </a:prstGeom>
        </p:spPr>
        <p:txBody>
          <a:bodyPr wrap="square">
            <a:spAutoFit/>
          </a:bodyPr>
          <a:lstStyle/>
          <a:p>
            <a:pPr algn="ctr"/>
            <a:r>
              <a:rPr lang="ru-RU" sz="2400" b="1" i="1" dirty="0" smtClean="0">
                <a:ln>
                  <a:solidFill>
                    <a:srgbClr val="006600"/>
                  </a:solidFill>
                </a:ln>
                <a:solidFill>
                  <a:srgbClr val="006600"/>
                </a:solidFill>
                <a:latin typeface="Century Schoolbook" pitchFamily="18" charset="0"/>
              </a:rPr>
              <a:t>…Вона любила його, цього молодого гарного чоловіка. </a:t>
            </a:r>
          </a:p>
          <a:p>
            <a:pPr algn="ctr"/>
            <a:r>
              <a:rPr lang="ru-RU" sz="2400" b="1" i="1" dirty="0" smtClean="0">
                <a:ln>
                  <a:solidFill>
                    <a:srgbClr val="006600"/>
                  </a:solidFill>
                </a:ln>
                <a:solidFill>
                  <a:srgbClr val="006600"/>
                </a:solidFill>
                <a:latin typeface="Century Schoolbook" pitchFamily="18" charset="0"/>
              </a:rPr>
              <a:t>Її почуття стало відповіддю на його любов. Їй було байдуже, що Климент молодший від неї на </a:t>
            </a:r>
          </a:p>
          <a:p>
            <a:pPr algn="ctr"/>
            <a:r>
              <a:rPr lang="ru-RU" sz="2400" b="1" i="1" dirty="0" smtClean="0">
                <a:ln>
                  <a:solidFill>
                    <a:srgbClr val="006600"/>
                  </a:solidFill>
                </a:ln>
                <a:solidFill>
                  <a:srgbClr val="006600"/>
                </a:solidFill>
                <a:latin typeface="Century Schoolbook" pitchFamily="18" charset="0"/>
              </a:rPr>
              <a:t>9 років. Вона навчилася стоїчно сприймати непорозуміння з боку рідних і не пригнічувати своїх почуттів. </a:t>
            </a:r>
          </a:p>
          <a:p>
            <a:pPr algn="ctr"/>
            <a:r>
              <a:rPr lang="ru-RU" sz="2400" b="1" i="1" dirty="0" smtClean="0">
                <a:ln>
                  <a:solidFill>
                    <a:srgbClr val="006600"/>
                  </a:solidFill>
                </a:ln>
                <a:solidFill>
                  <a:srgbClr val="006600"/>
                </a:solidFill>
                <a:latin typeface="Century Schoolbook" pitchFamily="18" charset="0"/>
              </a:rPr>
              <a:t>Вона його любила. </a:t>
            </a:r>
          </a:p>
          <a:p>
            <a:pPr algn="ctr"/>
            <a:r>
              <a:rPr lang="ru-RU" sz="2400" b="1" i="1" dirty="0" smtClean="0">
                <a:ln>
                  <a:solidFill>
                    <a:srgbClr val="006600"/>
                  </a:solidFill>
                </a:ln>
                <a:solidFill>
                  <a:srgbClr val="006600"/>
                </a:solidFill>
                <a:latin typeface="Century Schoolbook" pitchFamily="18" charset="0"/>
              </a:rPr>
              <a:t>Її душу переповнювало тепло й бажання бути йому потрібною, і вона готова була піклуватися про нього, скільки мала сили.</a:t>
            </a:r>
            <a:endParaRPr lang="ru-RU" sz="2400" b="1" i="1" dirty="0">
              <a:ln>
                <a:solidFill>
                  <a:srgbClr val="006600"/>
                </a:solidFill>
              </a:ln>
              <a:solidFill>
                <a:srgbClr val="006600"/>
              </a:solidFill>
              <a:latin typeface="Century Schoolbook" pitchFamily="18" charset="0"/>
            </a:endParaRPr>
          </a:p>
        </p:txBody>
      </p:sp>
      <p:sp>
        <p:nvSpPr>
          <p:cNvPr id="9" name="Прямоугольник 8"/>
          <p:cNvSpPr/>
          <p:nvPr/>
        </p:nvSpPr>
        <p:spPr>
          <a:xfrm>
            <a:off x="1142976" y="0"/>
            <a:ext cx="8001024" cy="1692771"/>
          </a:xfrm>
          <a:prstGeom prst="rect">
            <a:avLst/>
          </a:prstGeom>
        </p:spPr>
        <p:txBody>
          <a:bodyPr wrap="square">
            <a:spAutoFit/>
          </a:bodyPr>
          <a:lstStyle/>
          <a:p>
            <a:pPr algn="ctr"/>
            <a:r>
              <a:rPr lang="ru-RU" sz="2400" b="1" i="1" dirty="0" smtClean="0">
                <a:ln>
                  <a:solidFill>
                    <a:srgbClr val="006600"/>
                  </a:solidFill>
                </a:ln>
                <a:solidFill>
                  <a:srgbClr val="006600"/>
                </a:solidFill>
                <a:latin typeface="Century Schoolbook" pitchFamily="18" charset="0"/>
              </a:rPr>
              <a:t>Складно говорити про особисте життя письменниці. Коли вона одружилася з </a:t>
            </a:r>
            <a:r>
              <a:rPr lang="ru-RU" sz="3200" b="1" i="1" dirty="0" smtClean="0">
                <a:ln>
                  <a:solidFill>
                    <a:srgbClr val="006600"/>
                  </a:solidFill>
                </a:ln>
                <a:solidFill>
                  <a:srgbClr val="006600"/>
                </a:solidFill>
                <a:latin typeface="Century Schoolbook" pitchFamily="18" charset="0"/>
              </a:rPr>
              <a:t>Климентом Квіткою, </a:t>
            </a:r>
          </a:p>
          <a:p>
            <a:pPr algn="ctr"/>
            <a:r>
              <a:rPr lang="ru-RU" sz="2400" b="1" i="1" dirty="0" smtClean="0">
                <a:ln>
                  <a:solidFill>
                    <a:srgbClr val="006600"/>
                  </a:solidFill>
                </a:ln>
                <a:solidFill>
                  <a:srgbClr val="006600"/>
                </a:solidFill>
                <a:latin typeface="Century Schoolbook" pitchFamily="18" charset="0"/>
              </a:rPr>
              <a:t>7 серпня 1907 року, їй було вже 37 років. </a:t>
            </a:r>
            <a:endParaRPr lang="ru-RU" sz="2400" b="1" i="1" dirty="0">
              <a:ln>
                <a:solidFill>
                  <a:srgbClr val="006600"/>
                </a:solidFill>
              </a:ln>
              <a:solidFill>
                <a:srgbClr val="006600"/>
              </a:solidFill>
              <a:latin typeface="Century Schoolbook" pitchFamily="18" charset="0"/>
            </a:endParaRPr>
          </a:p>
        </p:txBody>
      </p:sp>
    </p:spTree>
    <p:extLst>
      <p:ext uri="{BB962C8B-B14F-4D97-AF65-F5344CB8AC3E}">
        <p14:creationId xmlns:p14="http://schemas.microsoft.com/office/powerpoint/2010/main" val="639990359"/>
      </p:ext>
    </p:extLst>
  </p:cSld>
  <p:clrMapOvr>
    <a:masterClrMapping/>
  </p:clrMapOvr>
  <mc:AlternateContent xmlns:mc="http://schemas.openxmlformats.org/markup-compatibility/2006" xmlns:p14="http://schemas.microsoft.com/office/powerpoint/2010/main">
    <mc:Choice Requires="p14">
      <p:transition spd="slow" p14:dur="2000" advClick="0" advTm="38000"/>
    </mc:Choice>
    <mc:Fallback xmlns="">
      <p:transition spd="slow" advClick="0" advTm="38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5" name="Рисунок 4"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6" name="Рисунок 5"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9" name="Прямоугольник 8"/>
          <p:cNvSpPr/>
          <p:nvPr/>
        </p:nvSpPr>
        <p:spPr>
          <a:xfrm>
            <a:off x="1142976" y="0"/>
            <a:ext cx="7605488" cy="2308324"/>
          </a:xfrm>
          <a:prstGeom prst="rect">
            <a:avLst/>
          </a:prstGeom>
        </p:spPr>
        <p:txBody>
          <a:bodyPr wrap="square">
            <a:spAutoFit/>
          </a:bodyPr>
          <a:lstStyle/>
          <a:p>
            <a:r>
              <a:rPr lang="ru-RU" sz="2400" b="1" i="1" dirty="0" err="1" smtClean="0">
                <a:ln>
                  <a:solidFill>
                    <a:srgbClr val="006600"/>
                  </a:solidFill>
                </a:ln>
                <a:solidFill>
                  <a:srgbClr val="006600"/>
                </a:solidFill>
                <a:latin typeface="Century Schoolbook" pitchFamily="18" charset="0"/>
              </a:rPr>
              <a:t>Революційні</a:t>
            </a:r>
            <a:r>
              <a:rPr lang="ru-RU" sz="2400" b="1" i="1" dirty="0" smtClean="0">
                <a:ln>
                  <a:solidFill>
                    <a:srgbClr val="006600"/>
                  </a:solidFill>
                </a:ln>
                <a:solidFill>
                  <a:srgbClr val="006600"/>
                </a:solidFill>
                <a:latin typeface="Century Schoolbook" pitchFamily="18" charset="0"/>
              </a:rPr>
              <a:t> </a:t>
            </a:r>
            <a:r>
              <a:rPr lang="ru-RU" sz="2400" b="1" i="1" dirty="0" err="1" smtClean="0">
                <a:ln>
                  <a:solidFill>
                    <a:srgbClr val="006600"/>
                  </a:solidFill>
                </a:ln>
                <a:solidFill>
                  <a:srgbClr val="006600"/>
                </a:solidFill>
                <a:latin typeface="Century Schoolbook" pitchFamily="18" charset="0"/>
              </a:rPr>
              <a:t>події</a:t>
            </a:r>
            <a:r>
              <a:rPr lang="ru-RU" sz="2400" b="1" i="1" dirty="0" smtClean="0">
                <a:ln>
                  <a:solidFill>
                    <a:srgbClr val="006600"/>
                  </a:solidFill>
                </a:ln>
                <a:solidFill>
                  <a:srgbClr val="006600"/>
                </a:solidFill>
                <a:latin typeface="Century Schoolbook" pitchFamily="18" charset="0"/>
              </a:rPr>
              <a:t> 1905 року </a:t>
            </a:r>
            <a:r>
              <a:rPr lang="ru-RU" sz="2400" b="1" i="1" dirty="0" err="1" smtClean="0">
                <a:ln>
                  <a:solidFill>
                    <a:srgbClr val="006600"/>
                  </a:solidFill>
                </a:ln>
                <a:solidFill>
                  <a:srgbClr val="006600"/>
                </a:solidFill>
                <a:latin typeface="Century Schoolbook" pitchFamily="18" charset="0"/>
              </a:rPr>
              <a:t>вносять</a:t>
            </a:r>
            <a:r>
              <a:rPr lang="ru-RU" sz="2400" b="1" i="1" dirty="0" smtClean="0">
                <a:ln>
                  <a:solidFill>
                    <a:srgbClr val="006600"/>
                  </a:solidFill>
                </a:ln>
                <a:solidFill>
                  <a:srgbClr val="006600"/>
                </a:solidFill>
                <a:latin typeface="Century Schoolbook" pitchFamily="18" charset="0"/>
              </a:rPr>
              <a:t> </a:t>
            </a:r>
            <a:r>
              <a:rPr lang="ru-RU" sz="2400" b="1" i="1" dirty="0" err="1" smtClean="0">
                <a:ln>
                  <a:solidFill>
                    <a:srgbClr val="006600"/>
                  </a:solidFill>
                </a:ln>
                <a:solidFill>
                  <a:srgbClr val="006600"/>
                </a:solidFill>
                <a:latin typeface="Century Schoolbook" pitchFamily="18" charset="0"/>
              </a:rPr>
              <a:t>новий</a:t>
            </a:r>
            <a:r>
              <a:rPr lang="ru-RU" sz="2400" b="1" i="1" dirty="0" smtClean="0">
                <a:ln>
                  <a:solidFill>
                    <a:srgbClr val="006600"/>
                  </a:solidFill>
                </a:ln>
                <a:solidFill>
                  <a:srgbClr val="006600"/>
                </a:solidFill>
                <a:latin typeface="Century Schoolbook" pitchFamily="18" charset="0"/>
              </a:rPr>
              <a:t> </a:t>
            </a:r>
            <a:r>
              <a:rPr lang="ru-RU" sz="2400" b="1" i="1" dirty="0" err="1" smtClean="0">
                <a:ln>
                  <a:solidFill>
                    <a:srgbClr val="006600"/>
                  </a:solidFill>
                </a:ln>
                <a:solidFill>
                  <a:srgbClr val="006600"/>
                </a:solidFill>
                <a:latin typeface="Century Schoolbook" pitchFamily="18" charset="0"/>
              </a:rPr>
              <a:t>струмінь</a:t>
            </a:r>
            <a:r>
              <a:rPr lang="ru-RU" sz="2400" b="1" i="1" dirty="0" smtClean="0">
                <a:ln>
                  <a:solidFill>
                    <a:srgbClr val="006600"/>
                  </a:solidFill>
                </a:ln>
                <a:solidFill>
                  <a:srgbClr val="006600"/>
                </a:solidFill>
                <a:latin typeface="Century Schoolbook" pitchFamily="18" charset="0"/>
              </a:rPr>
              <a:t> у </a:t>
            </a:r>
            <a:r>
              <a:rPr lang="ru-RU" sz="2400" b="1" i="1" dirty="0" err="1" smtClean="0">
                <a:ln>
                  <a:solidFill>
                    <a:srgbClr val="006600"/>
                  </a:solidFill>
                </a:ln>
                <a:solidFill>
                  <a:srgbClr val="006600"/>
                </a:solidFill>
                <a:latin typeface="Century Schoolbook" pitchFamily="18" charset="0"/>
              </a:rPr>
              <a:t>творчість</a:t>
            </a:r>
            <a:r>
              <a:rPr lang="ru-RU" sz="2400" b="1" i="1" dirty="0" smtClean="0">
                <a:ln>
                  <a:solidFill>
                    <a:srgbClr val="006600"/>
                  </a:solidFill>
                </a:ln>
                <a:solidFill>
                  <a:srgbClr val="006600"/>
                </a:solidFill>
                <a:latin typeface="Century Schoolbook" pitchFamily="18" charset="0"/>
              </a:rPr>
              <a:t> </a:t>
            </a:r>
            <a:r>
              <a:rPr lang="ru-RU" sz="2400" b="1" i="1" dirty="0" err="1" smtClean="0">
                <a:ln>
                  <a:solidFill>
                    <a:srgbClr val="006600"/>
                  </a:solidFill>
                </a:ln>
                <a:solidFill>
                  <a:srgbClr val="006600"/>
                </a:solidFill>
                <a:latin typeface="Century Schoolbook" pitchFamily="18" charset="0"/>
              </a:rPr>
              <a:t>письменниці</a:t>
            </a:r>
            <a:r>
              <a:rPr lang="ru-RU" sz="2400" b="1" i="1" dirty="0" smtClean="0">
                <a:ln>
                  <a:solidFill>
                    <a:srgbClr val="006600"/>
                  </a:solidFill>
                </a:ln>
                <a:solidFill>
                  <a:srgbClr val="006600"/>
                </a:solidFill>
                <a:latin typeface="Century Schoolbook" pitchFamily="18" charset="0"/>
              </a:rPr>
              <a:t>. Того року Леся </a:t>
            </a:r>
            <a:r>
              <a:rPr lang="ru-RU" sz="2400" b="1" i="1" dirty="0" err="1" smtClean="0">
                <a:ln>
                  <a:solidFill>
                    <a:srgbClr val="006600"/>
                  </a:solidFill>
                </a:ln>
                <a:solidFill>
                  <a:srgbClr val="006600"/>
                </a:solidFill>
                <a:latin typeface="Century Schoolbook" pitchFamily="18" charset="0"/>
              </a:rPr>
              <a:t>Українка</a:t>
            </a:r>
            <a:r>
              <a:rPr lang="ru-RU" sz="2400" b="1" i="1" dirty="0" smtClean="0">
                <a:ln>
                  <a:solidFill>
                    <a:srgbClr val="006600"/>
                  </a:solidFill>
                </a:ln>
                <a:solidFill>
                  <a:srgbClr val="006600"/>
                </a:solidFill>
                <a:latin typeface="Century Schoolbook" pitchFamily="18" charset="0"/>
              </a:rPr>
              <a:t> </a:t>
            </a:r>
            <a:r>
              <a:rPr lang="ru-RU" sz="2400" b="1" i="1" dirty="0" err="1" smtClean="0">
                <a:ln>
                  <a:solidFill>
                    <a:srgbClr val="006600"/>
                  </a:solidFill>
                </a:ln>
                <a:solidFill>
                  <a:srgbClr val="006600"/>
                </a:solidFill>
                <a:latin typeface="Century Schoolbook" pitchFamily="18" charset="0"/>
              </a:rPr>
              <a:t>багато</a:t>
            </a:r>
            <a:r>
              <a:rPr lang="ru-RU" sz="2400" b="1" i="1" dirty="0" smtClean="0">
                <a:ln>
                  <a:solidFill>
                    <a:srgbClr val="006600"/>
                  </a:solidFill>
                </a:ln>
                <a:solidFill>
                  <a:srgbClr val="006600"/>
                </a:solidFill>
                <a:latin typeface="Century Schoolbook" pitchFamily="18" charset="0"/>
              </a:rPr>
              <a:t> </a:t>
            </a:r>
            <a:r>
              <a:rPr lang="ru-RU" sz="2400" b="1" i="1" dirty="0" err="1" smtClean="0">
                <a:ln>
                  <a:solidFill>
                    <a:srgbClr val="006600"/>
                  </a:solidFill>
                </a:ln>
                <a:solidFill>
                  <a:srgbClr val="006600"/>
                </a:solidFill>
                <a:latin typeface="Century Schoolbook" pitchFamily="18" charset="0"/>
              </a:rPr>
              <a:t>мандрує</a:t>
            </a:r>
            <a:r>
              <a:rPr lang="ru-RU" sz="2400" b="1" i="1" dirty="0" smtClean="0">
                <a:ln>
                  <a:solidFill>
                    <a:srgbClr val="006600"/>
                  </a:solidFill>
                </a:ln>
                <a:solidFill>
                  <a:srgbClr val="006600"/>
                </a:solidFill>
                <a:latin typeface="Century Schoolbook" pitchFamily="18" charset="0"/>
              </a:rPr>
              <a:t>. У </a:t>
            </a:r>
            <a:r>
              <a:rPr lang="ru-RU" sz="2400" b="1" i="1" dirty="0" err="1" smtClean="0">
                <a:ln>
                  <a:solidFill>
                    <a:srgbClr val="006600"/>
                  </a:solidFill>
                </a:ln>
                <a:solidFill>
                  <a:srgbClr val="006600"/>
                </a:solidFill>
                <a:latin typeface="Century Schoolbook" pitchFamily="18" charset="0"/>
              </a:rPr>
              <a:t>Тбілісі</a:t>
            </a:r>
            <a:r>
              <a:rPr lang="ru-RU" sz="2400" b="1" i="1" dirty="0" smtClean="0">
                <a:ln>
                  <a:solidFill>
                    <a:srgbClr val="006600"/>
                  </a:solidFill>
                </a:ln>
                <a:solidFill>
                  <a:srgbClr val="006600"/>
                </a:solidFill>
                <a:latin typeface="Century Schoolbook" pitchFamily="18" charset="0"/>
              </a:rPr>
              <a:t> </a:t>
            </a:r>
            <a:r>
              <a:rPr lang="ru-RU" sz="2400" b="1" i="1" dirty="0" err="1" smtClean="0">
                <a:ln>
                  <a:solidFill>
                    <a:srgbClr val="006600"/>
                  </a:solidFill>
                </a:ln>
                <a:solidFill>
                  <a:srgbClr val="006600"/>
                </a:solidFill>
                <a:latin typeface="Century Schoolbook" pitchFamily="18" charset="0"/>
              </a:rPr>
              <a:t>бачила</a:t>
            </a:r>
            <a:r>
              <a:rPr lang="ru-RU" sz="2400" b="1" i="1" dirty="0" smtClean="0">
                <a:ln>
                  <a:solidFill>
                    <a:srgbClr val="006600"/>
                  </a:solidFill>
                </a:ln>
                <a:solidFill>
                  <a:srgbClr val="006600"/>
                </a:solidFill>
                <a:latin typeface="Century Schoolbook" pitchFamily="18" charset="0"/>
              </a:rPr>
              <a:t> </a:t>
            </a:r>
            <a:r>
              <a:rPr lang="ru-RU" sz="2400" b="1" i="1" dirty="0" err="1" smtClean="0">
                <a:ln>
                  <a:solidFill>
                    <a:srgbClr val="006600"/>
                  </a:solidFill>
                </a:ln>
                <a:solidFill>
                  <a:srgbClr val="006600"/>
                </a:solidFill>
                <a:latin typeface="Century Schoolbook" pitchFamily="18" charset="0"/>
              </a:rPr>
              <a:t>калюжі</a:t>
            </a:r>
            <a:r>
              <a:rPr lang="ru-RU" sz="2400" b="1" i="1" dirty="0" smtClean="0">
                <a:ln>
                  <a:solidFill>
                    <a:srgbClr val="006600"/>
                  </a:solidFill>
                </a:ln>
                <a:solidFill>
                  <a:srgbClr val="006600"/>
                </a:solidFill>
                <a:latin typeface="Century Schoolbook" pitchFamily="18" charset="0"/>
              </a:rPr>
              <a:t> </a:t>
            </a:r>
            <a:r>
              <a:rPr lang="ru-RU" sz="2400" b="1" i="1" dirty="0" err="1" smtClean="0">
                <a:ln>
                  <a:solidFill>
                    <a:srgbClr val="006600"/>
                  </a:solidFill>
                </a:ln>
                <a:solidFill>
                  <a:srgbClr val="006600"/>
                </a:solidFill>
                <a:latin typeface="Century Schoolbook" pitchFamily="18" charset="0"/>
              </a:rPr>
              <a:t>крові</a:t>
            </a:r>
            <a:r>
              <a:rPr lang="ru-RU" sz="2400" b="1" i="1" dirty="0" smtClean="0">
                <a:ln>
                  <a:solidFill>
                    <a:srgbClr val="006600"/>
                  </a:solidFill>
                </a:ln>
                <a:solidFill>
                  <a:srgbClr val="006600"/>
                </a:solidFill>
                <a:latin typeface="Century Schoolbook" pitchFamily="18" charset="0"/>
              </a:rPr>
              <a:t> на тротуарах, у </a:t>
            </a:r>
            <a:r>
              <a:rPr lang="ru-RU" sz="2400" b="1" i="1" dirty="0" err="1" smtClean="0">
                <a:ln>
                  <a:solidFill>
                    <a:srgbClr val="006600"/>
                  </a:solidFill>
                </a:ln>
                <a:solidFill>
                  <a:srgbClr val="006600"/>
                </a:solidFill>
                <a:latin typeface="Century Schoolbook" pitchFamily="18" charset="0"/>
              </a:rPr>
              <a:t>Києві</a:t>
            </a:r>
            <a:r>
              <a:rPr lang="ru-RU" sz="2400" b="1" i="1" dirty="0" smtClean="0">
                <a:ln>
                  <a:solidFill>
                    <a:srgbClr val="006600"/>
                  </a:solidFill>
                </a:ln>
                <a:solidFill>
                  <a:srgbClr val="006600"/>
                </a:solidFill>
                <a:latin typeface="Century Schoolbook" pitchFamily="18" charset="0"/>
              </a:rPr>
              <a:t> – </a:t>
            </a:r>
            <a:r>
              <a:rPr lang="ru-RU" sz="2400" b="1" i="1" dirty="0" err="1" smtClean="0">
                <a:ln>
                  <a:solidFill>
                    <a:srgbClr val="006600"/>
                  </a:solidFill>
                </a:ln>
                <a:solidFill>
                  <a:srgbClr val="006600"/>
                </a:solidFill>
                <a:latin typeface="Century Schoolbook" pitchFamily="18" charset="0"/>
              </a:rPr>
              <a:t>вуличні</a:t>
            </a:r>
            <a:r>
              <a:rPr lang="ru-RU" sz="2400" b="1" i="1" dirty="0" smtClean="0">
                <a:ln>
                  <a:solidFill>
                    <a:srgbClr val="006600"/>
                  </a:solidFill>
                </a:ln>
                <a:solidFill>
                  <a:srgbClr val="006600"/>
                </a:solidFill>
                <a:latin typeface="Century Schoolbook" pitchFamily="18" charset="0"/>
              </a:rPr>
              <a:t> </a:t>
            </a:r>
            <a:r>
              <a:rPr lang="ru-RU" sz="2400" b="1" i="1" dirty="0" err="1" smtClean="0">
                <a:ln>
                  <a:solidFill>
                    <a:srgbClr val="006600"/>
                  </a:solidFill>
                </a:ln>
                <a:solidFill>
                  <a:srgbClr val="006600"/>
                </a:solidFill>
                <a:latin typeface="Century Schoolbook" pitchFamily="18" charset="0"/>
              </a:rPr>
              <a:t>бої</a:t>
            </a:r>
            <a:r>
              <a:rPr lang="ru-RU" sz="2400" b="1" i="1" dirty="0" smtClean="0">
                <a:ln>
                  <a:solidFill>
                    <a:srgbClr val="006600"/>
                  </a:solidFill>
                </a:ln>
                <a:solidFill>
                  <a:srgbClr val="006600"/>
                </a:solidFill>
                <a:latin typeface="Century Schoolbook" pitchFamily="18" charset="0"/>
              </a:rPr>
              <a:t>, у </a:t>
            </a:r>
            <a:r>
              <a:rPr lang="ru-RU" sz="2400" b="1" i="1" dirty="0" err="1" smtClean="0">
                <a:ln>
                  <a:solidFill>
                    <a:srgbClr val="006600"/>
                  </a:solidFill>
                </a:ln>
                <a:solidFill>
                  <a:srgbClr val="006600"/>
                </a:solidFill>
                <a:latin typeface="Century Schoolbook" pitchFamily="18" charset="0"/>
              </a:rPr>
              <a:t>Петербурзі</a:t>
            </a:r>
            <a:r>
              <a:rPr lang="ru-RU" sz="2400" b="1" i="1" dirty="0" smtClean="0">
                <a:ln>
                  <a:solidFill>
                    <a:srgbClr val="006600"/>
                  </a:solidFill>
                </a:ln>
                <a:solidFill>
                  <a:srgbClr val="006600"/>
                </a:solidFill>
                <a:latin typeface="Century Schoolbook" pitchFamily="18" charset="0"/>
              </a:rPr>
              <a:t> </a:t>
            </a:r>
            <a:r>
              <a:rPr lang="ru-RU" sz="2400" b="1" i="1" dirty="0" err="1" smtClean="0">
                <a:ln>
                  <a:solidFill>
                    <a:srgbClr val="006600"/>
                  </a:solidFill>
                </a:ln>
                <a:solidFill>
                  <a:srgbClr val="006600"/>
                </a:solidFill>
                <a:latin typeface="Century Schoolbook" pitchFamily="18" charset="0"/>
              </a:rPr>
              <a:t>була</a:t>
            </a:r>
            <a:r>
              <a:rPr lang="ru-RU" sz="2400" b="1" i="1" dirty="0" smtClean="0">
                <a:ln>
                  <a:solidFill>
                    <a:srgbClr val="006600"/>
                  </a:solidFill>
                </a:ln>
                <a:solidFill>
                  <a:srgbClr val="006600"/>
                </a:solidFill>
                <a:latin typeface="Century Schoolbook" pitchFamily="18" charset="0"/>
              </a:rPr>
              <a:t> </a:t>
            </a:r>
            <a:r>
              <a:rPr lang="ru-RU" sz="2400" b="1" i="1" dirty="0" err="1" smtClean="0">
                <a:ln>
                  <a:solidFill>
                    <a:srgbClr val="006600"/>
                  </a:solidFill>
                </a:ln>
                <a:solidFill>
                  <a:srgbClr val="006600"/>
                </a:solidFill>
                <a:latin typeface="Century Schoolbook" pitchFamily="18" charset="0"/>
              </a:rPr>
              <a:t>свідком</a:t>
            </a:r>
            <a:r>
              <a:rPr lang="ru-RU" sz="2400" b="1" i="1" dirty="0" smtClean="0">
                <a:ln>
                  <a:solidFill>
                    <a:srgbClr val="006600"/>
                  </a:solidFill>
                </a:ln>
                <a:solidFill>
                  <a:srgbClr val="006600"/>
                </a:solidFill>
                <a:latin typeface="Century Schoolbook" pitchFamily="18" charset="0"/>
              </a:rPr>
              <a:t> </a:t>
            </a:r>
            <a:r>
              <a:rPr lang="ru-RU" sz="2400" b="1" i="1" dirty="0" err="1" smtClean="0">
                <a:ln>
                  <a:solidFill>
                    <a:srgbClr val="006600"/>
                  </a:solidFill>
                </a:ln>
                <a:solidFill>
                  <a:srgbClr val="006600"/>
                </a:solidFill>
                <a:latin typeface="Century Schoolbook" pitchFamily="18" charset="0"/>
              </a:rPr>
              <a:t>страйку</a:t>
            </a:r>
            <a:r>
              <a:rPr lang="ru-RU" sz="2400" b="1" i="1" dirty="0" smtClean="0">
                <a:ln>
                  <a:solidFill>
                    <a:srgbClr val="006600"/>
                  </a:solidFill>
                </a:ln>
                <a:solidFill>
                  <a:srgbClr val="006600"/>
                </a:solidFill>
                <a:latin typeface="Century Schoolbook" pitchFamily="18" charset="0"/>
              </a:rPr>
              <a:t>, </a:t>
            </a:r>
            <a:r>
              <a:rPr lang="ru-RU" sz="2400" b="1" i="1" dirty="0" err="1" smtClean="0">
                <a:ln>
                  <a:solidFill>
                    <a:srgbClr val="006600"/>
                  </a:solidFill>
                </a:ln>
                <a:solidFill>
                  <a:srgbClr val="006600"/>
                </a:solidFill>
                <a:latin typeface="Century Schoolbook" pitchFamily="18" charset="0"/>
              </a:rPr>
              <a:t>маніфестацій</a:t>
            </a:r>
            <a:r>
              <a:rPr lang="ru-RU" sz="2400" b="1" i="1" dirty="0" smtClean="0">
                <a:ln>
                  <a:solidFill>
                    <a:srgbClr val="006600"/>
                  </a:solidFill>
                </a:ln>
                <a:solidFill>
                  <a:srgbClr val="006600"/>
                </a:solidFill>
                <a:latin typeface="Century Schoolbook" pitchFamily="18" charset="0"/>
              </a:rPr>
              <a:t>.</a:t>
            </a:r>
            <a:endParaRPr lang="ru-RU" sz="2400" b="1" i="1" dirty="0">
              <a:ln>
                <a:solidFill>
                  <a:srgbClr val="006600"/>
                </a:solidFill>
              </a:ln>
              <a:solidFill>
                <a:srgbClr val="006600"/>
              </a:solidFill>
              <a:latin typeface="Century Schoolbook" pitchFamily="18" charset="0"/>
            </a:endParaRPr>
          </a:p>
        </p:txBody>
      </p:sp>
      <p:sp>
        <p:nvSpPr>
          <p:cNvPr id="3" name="Прямоугольник 2"/>
          <p:cNvSpPr/>
          <p:nvPr/>
        </p:nvSpPr>
        <p:spPr>
          <a:xfrm>
            <a:off x="1259632" y="2492896"/>
            <a:ext cx="4572000" cy="4154984"/>
          </a:xfrm>
          <a:prstGeom prst="rect">
            <a:avLst/>
          </a:prstGeom>
        </p:spPr>
        <p:txBody>
          <a:bodyPr>
            <a:spAutoFit/>
          </a:bodyPr>
          <a:lstStyle/>
          <a:p>
            <a:pPr algn="ctr"/>
            <a:r>
              <a:rPr lang="ru-RU" sz="2400" b="1" i="1" dirty="0" err="1">
                <a:ln>
                  <a:solidFill>
                    <a:srgbClr val="006600"/>
                  </a:solidFill>
                </a:ln>
                <a:solidFill>
                  <a:srgbClr val="006600"/>
                </a:solidFill>
                <a:latin typeface="Century Schoolbook" pitchFamily="18" charset="0"/>
              </a:rPr>
              <a:t>Після</a:t>
            </a:r>
            <a:r>
              <a:rPr lang="ru-RU" sz="2400" b="1" i="1" dirty="0">
                <a:ln>
                  <a:solidFill>
                    <a:srgbClr val="006600"/>
                  </a:solidFill>
                </a:ln>
                <a:solidFill>
                  <a:srgbClr val="006600"/>
                </a:solidFill>
                <a:latin typeface="Century Schoolbook" pitchFamily="18" charset="0"/>
              </a:rPr>
              <a:t> </a:t>
            </a:r>
            <a:r>
              <a:rPr lang="ru-RU" sz="2400" b="1" i="1" dirty="0" err="1">
                <a:ln>
                  <a:solidFill>
                    <a:srgbClr val="006600"/>
                  </a:solidFill>
                </a:ln>
                <a:solidFill>
                  <a:srgbClr val="006600"/>
                </a:solidFill>
                <a:latin typeface="Century Schoolbook" pitchFamily="18" charset="0"/>
              </a:rPr>
              <a:t>поразки</a:t>
            </a:r>
            <a:r>
              <a:rPr lang="ru-RU" sz="2400" b="1" i="1" dirty="0">
                <a:ln>
                  <a:solidFill>
                    <a:srgbClr val="006600"/>
                  </a:solidFill>
                </a:ln>
                <a:solidFill>
                  <a:srgbClr val="006600"/>
                </a:solidFill>
                <a:latin typeface="Century Schoolbook" pitchFamily="18" charset="0"/>
              </a:rPr>
              <a:t> </a:t>
            </a:r>
            <a:r>
              <a:rPr lang="ru-RU" sz="2400" b="1" i="1" dirty="0" err="1">
                <a:ln>
                  <a:solidFill>
                    <a:srgbClr val="006600"/>
                  </a:solidFill>
                </a:ln>
                <a:solidFill>
                  <a:srgbClr val="006600"/>
                </a:solidFill>
                <a:latin typeface="Century Schoolbook" pitchFamily="18" charset="0"/>
              </a:rPr>
              <a:t>революції</a:t>
            </a:r>
            <a:r>
              <a:rPr lang="ru-RU" sz="2400" b="1" i="1" dirty="0">
                <a:ln>
                  <a:solidFill>
                    <a:srgbClr val="006600"/>
                  </a:solidFill>
                </a:ln>
                <a:solidFill>
                  <a:srgbClr val="006600"/>
                </a:solidFill>
                <a:latin typeface="Century Schoolbook" pitchFamily="18" charset="0"/>
              </a:rPr>
              <a:t> Леся </a:t>
            </a:r>
            <a:r>
              <a:rPr lang="ru-RU" sz="2400" b="1" i="1" dirty="0" err="1">
                <a:ln>
                  <a:solidFill>
                    <a:srgbClr val="006600"/>
                  </a:solidFill>
                </a:ln>
                <a:solidFill>
                  <a:srgbClr val="006600"/>
                </a:solidFill>
                <a:latin typeface="Century Schoolbook" pitchFamily="18" charset="0"/>
              </a:rPr>
              <a:t>Українка</a:t>
            </a:r>
            <a:r>
              <a:rPr lang="ru-RU" sz="2400" b="1" i="1" dirty="0">
                <a:ln>
                  <a:solidFill>
                    <a:srgbClr val="006600"/>
                  </a:solidFill>
                </a:ln>
                <a:solidFill>
                  <a:srgbClr val="006600"/>
                </a:solidFill>
                <a:latin typeface="Century Schoolbook" pitchFamily="18" charset="0"/>
              </a:rPr>
              <a:t> </a:t>
            </a:r>
            <a:r>
              <a:rPr lang="ru-RU" sz="2400" b="1" i="1" dirty="0" err="1">
                <a:ln>
                  <a:solidFill>
                    <a:srgbClr val="006600"/>
                  </a:solidFill>
                </a:ln>
                <a:solidFill>
                  <a:srgbClr val="006600"/>
                </a:solidFill>
                <a:latin typeface="Century Schoolbook" pitchFamily="18" charset="0"/>
              </a:rPr>
              <a:t>звертається</a:t>
            </a:r>
            <a:r>
              <a:rPr lang="ru-RU" sz="2400" b="1" i="1" dirty="0">
                <a:ln>
                  <a:solidFill>
                    <a:srgbClr val="006600"/>
                  </a:solidFill>
                </a:ln>
                <a:solidFill>
                  <a:srgbClr val="006600"/>
                </a:solidFill>
                <a:latin typeface="Century Schoolbook" pitchFamily="18" charset="0"/>
              </a:rPr>
              <a:t> до </a:t>
            </a:r>
            <a:r>
              <a:rPr lang="ru-RU" sz="2400" b="1" i="1" dirty="0" err="1">
                <a:ln>
                  <a:solidFill>
                    <a:srgbClr val="006600"/>
                  </a:solidFill>
                </a:ln>
                <a:solidFill>
                  <a:srgbClr val="006600"/>
                </a:solidFill>
                <a:latin typeface="Century Schoolbook" pitchFamily="18" charset="0"/>
              </a:rPr>
              <a:t>соціальної</a:t>
            </a:r>
            <a:r>
              <a:rPr lang="ru-RU" sz="2400" b="1" i="1" dirty="0">
                <a:ln>
                  <a:solidFill>
                    <a:srgbClr val="006600"/>
                  </a:solidFill>
                </a:ln>
                <a:solidFill>
                  <a:srgbClr val="006600"/>
                </a:solidFill>
                <a:latin typeface="Century Schoolbook" pitchFamily="18" charset="0"/>
              </a:rPr>
              <a:t> і </a:t>
            </a:r>
            <a:r>
              <a:rPr lang="ru-RU" sz="2400" b="1" i="1" dirty="0" err="1">
                <a:ln>
                  <a:solidFill>
                    <a:srgbClr val="006600"/>
                  </a:solidFill>
                </a:ln>
                <a:solidFill>
                  <a:srgbClr val="006600"/>
                </a:solidFill>
                <a:latin typeface="Century Schoolbook" pitchFamily="18" charset="0"/>
              </a:rPr>
              <a:t>політичної</a:t>
            </a:r>
            <a:r>
              <a:rPr lang="ru-RU" sz="2400" b="1" i="1" dirty="0">
                <a:ln>
                  <a:solidFill>
                    <a:srgbClr val="006600"/>
                  </a:solidFill>
                </a:ln>
                <a:solidFill>
                  <a:srgbClr val="006600"/>
                </a:solidFill>
                <a:latin typeface="Century Schoolbook" pitchFamily="18" charset="0"/>
              </a:rPr>
              <a:t> </a:t>
            </a:r>
            <a:r>
              <a:rPr lang="ru-RU" sz="2400" b="1" i="1" dirty="0" err="1">
                <a:ln>
                  <a:solidFill>
                    <a:srgbClr val="006600"/>
                  </a:solidFill>
                </a:ln>
                <a:solidFill>
                  <a:srgbClr val="006600"/>
                </a:solidFill>
                <a:latin typeface="Century Schoolbook" pitchFamily="18" charset="0"/>
              </a:rPr>
              <a:t>сатири</a:t>
            </a:r>
            <a:r>
              <a:rPr lang="ru-RU" sz="2400" b="1" i="1" dirty="0">
                <a:ln>
                  <a:solidFill>
                    <a:srgbClr val="006600"/>
                  </a:solidFill>
                </a:ln>
                <a:solidFill>
                  <a:srgbClr val="006600"/>
                </a:solidFill>
                <a:latin typeface="Century Schoolbook" pitchFamily="18" charset="0"/>
              </a:rPr>
              <a:t>, </a:t>
            </a:r>
            <a:r>
              <a:rPr lang="ru-RU" sz="2400" b="1" i="1" dirty="0" err="1">
                <a:ln>
                  <a:solidFill>
                    <a:srgbClr val="006600"/>
                  </a:solidFill>
                </a:ln>
                <a:solidFill>
                  <a:srgbClr val="006600"/>
                </a:solidFill>
                <a:latin typeface="Century Schoolbook" pitchFamily="18" charset="0"/>
              </a:rPr>
              <a:t>співробітничає</a:t>
            </a:r>
            <a:r>
              <a:rPr lang="ru-RU" sz="2400" b="1" i="1" dirty="0">
                <a:ln>
                  <a:solidFill>
                    <a:srgbClr val="006600"/>
                  </a:solidFill>
                </a:ln>
                <a:solidFill>
                  <a:srgbClr val="006600"/>
                </a:solidFill>
                <a:latin typeface="Century Schoolbook" pitchFamily="18" charset="0"/>
              </a:rPr>
              <a:t> в </a:t>
            </a:r>
            <a:r>
              <a:rPr lang="ru-RU" sz="2400" b="1" i="1" dirty="0" err="1">
                <a:ln>
                  <a:solidFill>
                    <a:srgbClr val="006600"/>
                  </a:solidFill>
                </a:ln>
                <a:solidFill>
                  <a:srgbClr val="006600"/>
                </a:solidFill>
                <a:latin typeface="Century Schoolbook" pitchFamily="18" charset="0"/>
              </a:rPr>
              <a:t>журналі</a:t>
            </a:r>
            <a:r>
              <a:rPr lang="ru-RU" sz="2400" b="1" i="1" dirty="0">
                <a:ln>
                  <a:solidFill>
                    <a:srgbClr val="006600"/>
                  </a:solidFill>
                </a:ln>
                <a:solidFill>
                  <a:srgbClr val="006600"/>
                </a:solidFill>
                <a:latin typeface="Century Schoolbook" pitchFamily="18" charset="0"/>
              </a:rPr>
              <a:t> “Шершень”, </a:t>
            </a:r>
          </a:p>
          <a:p>
            <a:pPr algn="ctr"/>
            <a:r>
              <a:rPr lang="ru-RU" sz="2400" b="1" i="1" dirty="0" err="1">
                <a:ln>
                  <a:solidFill>
                    <a:srgbClr val="006600"/>
                  </a:solidFill>
                </a:ln>
                <a:solidFill>
                  <a:srgbClr val="006600"/>
                </a:solidFill>
                <a:latin typeface="Century Schoolbook" pitchFamily="18" charset="0"/>
              </a:rPr>
              <a:t>її</a:t>
            </a:r>
            <a:r>
              <a:rPr lang="ru-RU" sz="2400" b="1" i="1" dirty="0">
                <a:ln>
                  <a:solidFill>
                    <a:srgbClr val="006600"/>
                  </a:solidFill>
                </a:ln>
                <a:solidFill>
                  <a:srgbClr val="006600"/>
                </a:solidFill>
                <a:latin typeface="Century Schoolbook" pitchFamily="18" charset="0"/>
              </a:rPr>
              <a:t> </a:t>
            </a:r>
            <a:r>
              <a:rPr lang="ru-RU" sz="2400" b="1" i="1" dirty="0" err="1">
                <a:ln>
                  <a:solidFill>
                    <a:srgbClr val="006600"/>
                  </a:solidFill>
                </a:ln>
                <a:solidFill>
                  <a:srgbClr val="006600"/>
                </a:solidFill>
                <a:latin typeface="Century Schoolbook" pitchFamily="18" charset="0"/>
              </a:rPr>
              <a:t>вірші</a:t>
            </a:r>
            <a:r>
              <a:rPr lang="ru-RU" sz="2400" b="1" i="1" dirty="0">
                <a:ln>
                  <a:solidFill>
                    <a:srgbClr val="006600"/>
                  </a:solidFill>
                </a:ln>
                <a:solidFill>
                  <a:srgbClr val="006600"/>
                </a:solidFill>
                <a:latin typeface="Century Schoolbook" pitchFamily="18" charset="0"/>
              </a:rPr>
              <a:t> “Пан </a:t>
            </a:r>
            <a:r>
              <a:rPr lang="ru-RU" sz="2400" b="1" i="1" dirty="0" err="1">
                <a:ln>
                  <a:solidFill>
                    <a:srgbClr val="006600"/>
                  </a:solidFill>
                </a:ln>
                <a:solidFill>
                  <a:srgbClr val="006600"/>
                </a:solidFill>
                <a:latin typeface="Century Schoolbook" pitchFamily="18" charset="0"/>
              </a:rPr>
              <a:t>політик</a:t>
            </a:r>
            <a:r>
              <a:rPr lang="ru-RU" sz="2400" b="1" i="1" dirty="0">
                <a:ln>
                  <a:solidFill>
                    <a:srgbClr val="006600"/>
                  </a:solidFill>
                </a:ln>
                <a:solidFill>
                  <a:srgbClr val="006600"/>
                </a:solidFill>
                <a:latin typeface="Century Schoolbook" pitchFamily="18" charset="0"/>
              </a:rPr>
              <a:t>”, “Пан </a:t>
            </a:r>
            <a:r>
              <a:rPr lang="ru-RU" sz="2400" b="1" i="1" dirty="0" err="1">
                <a:ln>
                  <a:solidFill>
                    <a:srgbClr val="006600"/>
                  </a:solidFill>
                </a:ln>
                <a:solidFill>
                  <a:srgbClr val="006600"/>
                </a:solidFill>
                <a:latin typeface="Century Schoolbook" pitchFamily="18" charset="0"/>
              </a:rPr>
              <a:t>народовець</a:t>
            </a:r>
            <a:r>
              <a:rPr lang="ru-RU" sz="2400" b="1" i="1" dirty="0">
                <a:ln>
                  <a:solidFill>
                    <a:srgbClr val="006600"/>
                  </a:solidFill>
                </a:ln>
                <a:solidFill>
                  <a:srgbClr val="006600"/>
                </a:solidFill>
                <a:latin typeface="Century Schoolbook" pitchFamily="18" charset="0"/>
              </a:rPr>
              <a:t>” — </a:t>
            </a:r>
          </a:p>
          <a:p>
            <a:pPr algn="ctr"/>
            <a:r>
              <a:rPr lang="ru-RU" sz="2400" b="1" i="1" dirty="0" err="1">
                <a:ln>
                  <a:solidFill>
                    <a:srgbClr val="006600"/>
                  </a:solidFill>
                </a:ln>
                <a:solidFill>
                  <a:srgbClr val="006600"/>
                </a:solidFill>
                <a:latin typeface="Century Schoolbook" pitchFamily="18" charset="0"/>
              </a:rPr>
              <a:t>це</a:t>
            </a:r>
            <a:r>
              <a:rPr lang="ru-RU" sz="2400" b="1" i="1" dirty="0">
                <a:ln>
                  <a:solidFill>
                    <a:srgbClr val="006600"/>
                  </a:solidFill>
                </a:ln>
                <a:solidFill>
                  <a:srgbClr val="006600"/>
                </a:solidFill>
                <a:latin typeface="Century Schoolbook" pitchFamily="18" charset="0"/>
              </a:rPr>
              <a:t> критика </a:t>
            </a:r>
            <a:r>
              <a:rPr lang="ru-RU" sz="2400" b="1" i="1" dirty="0" err="1">
                <a:ln>
                  <a:solidFill>
                    <a:srgbClr val="006600"/>
                  </a:solidFill>
                </a:ln>
                <a:solidFill>
                  <a:srgbClr val="006600"/>
                </a:solidFill>
                <a:latin typeface="Century Schoolbook" pitchFamily="18" charset="0"/>
              </a:rPr>
              <a:t>ліберальної</a:t>
            </a:r>
            <a:r>
              <a:rPr lang="ru-RU" sz="2400" b="1" i="1" dirty="0">
                <a:ln>
                  <a:solidFill>
                    <a:srgbClr val="006600"/>
                  </a:solidFill>
                </a:ln>
                <a:solidFill>
                  <a:srgbClr val="006600"/>
                </a:solidFill>
                <a:latin typeface="Century Schoolbook" pitchFamily="18" charset="0"/>
              </a:rPr>
              <a:t> </a:t>
            </a:r>
            <a:r>
              <a:rPr lang="ru-RU" sz="2400" b="1" i="1" dirty="0" err="1">
                <a:ln>
                  <a:solidFill>
                    <a:srgbClr val="006600"/>
                  </a:solidFill>
                </a:ln>
                <a:solidFill>
                  <a:srgbClr val="006600"/>
                </a:solidFill>
                <a:latin typeface="Century Schoolbook" pitchFamily="18" charset="0"/>
              </a:rPr>
              <a:t>буржуазії</a:t>
            </a:r>
            <a:r>
              <a:rPr lang="ru-RU" sz="2400" b="1" i="1" dirty="0">
                <a:ln>
                  <a:solidFill>
                    <a:srgbClr val="006600"/>
                  </a:solidFill>
                </a:ln>
                <a:solidFill>
                  <a:srgbClr val="006600"/>
                </a:solidFill>
                <a:latin typeface="Century Schoolbook" pitchFamily="18" charset="0"/>
              </a:rPr>
              <a:t>, </a:t>
            </a:r>
            <a:r>
              <a:rPr lang="ru-RU" sz="2400" b="1" i="1" dirty="0" err="1">
                <a:ln>
                  <a:solidFill>
                    <a:srgbClr val="006600"/>
                  </a:solidFill>
                </a:ln>
                <a:solidFill>
                  <a:srgbClr val="006600"/>
                </a:solidFill>
                <a:latin typeface="Century Schoolbook" pitchFamily="18" charset="0"/>
              </a:rPr>
              <a:t>лжедрузів</a:t>
            </a:r>
            <a:r>
              <a:rPr lang="ru-RU" sz="2400" b="1" i="1" dirty="0">
                <a:ln>
                  <a:solidFill>
                    <a:srgbClr val="006600"/>
                  </a:solidFill>
                </a:ln>
                <a:solidFill>
                  <a:srgbClr val="006600"/>
                </a:solidFill>
                <a:latin typeface="Century Schoolbook" pitchFamily="18" charset="0"/>
              </a:rPr>
              <a:t> народу.</a:t>
            </a:r>
          </a:p>
        </p:txBody>
      </p:sp>
      <p:pic>
        <p:nvPicPr>
          <p:cNvPr id="10" name="Рисунок 9" descr="Леся Українка - фотографія 1896 р..jpg"/>
          <p:cNvPicPr>
            <a:picLocks noChangeAspect="1"/>
          </p:cNvPicPr>
          <p:nvPr/>
        </p:nvPicPr>
        <p:blipFill>
          <a:blip r:embed="rId4" cstate="print"/>
          <a:stretch>
            <a:fillRect/>
          </a:stretch>
        </p:blipFill>
        <p:spPr>
          <a:xfrm>
            <a:off x="5857884" y="2285992"/>
            <a:ext cx="3148504" cy="4403503"/>
          </a:xfrm>
          <a:prstGeom prst="rect">
            <a:avLst/>
          </a:prstGeom>
        </p:spPr>
      </p:pic>
    </p:spTree>
    <p:extLst>
      <p:ext uri="{BB962C8B-B14F-4D97-AF65-F5344CB8AC3E}">
        <p14:creationId xmlns:p14="http://schemas.microsoft.com/office/powerpoint/2010/main" val="1861680526"/>
      </p:ext>
    </p:extLst>
  </p:cSld>
  <p:clrMapOvr>
    <a:masterClrMapping/>
  </p:clrMapOvr>
  <mc:AlternateContent xmlns:mc="http://schemas.openxmlformats.org/markup-compatibility/2006" xmlns:p14="http://schemas.microsoft.com/office/powerpoint/2010/main">
    <mc:Choice Requires="p14">
      <p:transition spd="slow" p14:dur="2000" advClick="0" advTm="38000"/>
    </mc:Choice>
    <mc:Fallback xmlns="">
      <p:transition spd="slow" advClick="0" advTm="38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5" name="Рисунок 4"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6" name="Рисунок 5"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8" name="Прямоугольник 7"/>
          <p:cNvSpPr/>
          <p:nvPr/>
        </p:nvSpPr>
        <p:spPr>
          <a:xfrm>
            <a:off x="1214414" y="36000"/>
            <a:ext cx="7929586" cy="1569660"/>
          </a:xfrm>
          <a:prstGeom prst="rect">
            <a:avLst/>
          </a:prstGeom>
        </p:spPr>
        <p:txBody>
          <a:bodyPr wrap="square">
            <a:spAutoFit/>
          </a:bodyPr>
          <a:lstStyle/>
          <a:p>
            <a:pPr algn="ctr"/>
            <a:r>
              <a:rPr lang="ru-RU" sz="2400" b="1" i="1" dirty="0" smtClean="0">
                <a:ln>
                  <a:solidFill>
                    <a:srgbClr val="006600"/>
                  </a:solidFill>
                </a:ln>
                <a:solidFill>
                  <a:srgbClr val="006600"/>
                </a:solidFill>
                <a:latin typeface="Century Schoolbook" pitchFamily="18" charset="0"/>
              </a:rPr>
              <a:t> 21 серпня 1907 року вони разом вирушають </a:t>
            </a:r>
          </a:p>
          <a:p>
            <a:pPr algn="ctr"/>
            <a:r>
              <a:rPr lang="ru-RU" sz="2400" b="1" i="1" dirty="0" smtClean="0">
                <a:ln>
                  <a:solidFill>
                    <a:srgbClr val="006600"/>
                  </a:solidFill>
                </a:ln>
                <a:solidFill>
                  <a:srgbClr val="006600"/>
                </a:solidFill>
                <a:latin typeface="Century Schoolbook" pitchFamily="18" charset="0"/>
              </a:rPr>
              <a:t>до Криму, щоб лікувати Кльоню, його стан погіршився: відкрилася горлова кровотеча (хворів теж на туберкульоз). </a:t>
            </a:r>
            <a:endParaRPr lang="ru-RU" sz="2400" b="1" i="1" dirty="0">
              <a:ln>
                <a:solidFill>
                  <a:srgbClr val="006600"/>
                </a:solidFill>
              </a:ln>
              <a:solidFill>
                <a:srgbClr val="006600"/>
              </a:solidFill>
              <a:latin typeface="Century Schoolbook" pitchFamily="18" charset="0"/>
            </a:endParaRPr>
          </a:p>
        </p:txBody>
      </p:sp>
      <p:pic>
        <p:nvPicPr>
          <p:cNvPr id="9" name="Рисунок 8" descr="lesia.jpg"/>
          <p:cNvPicPr>
            <a:picLocks noChangeAspect="1"/>
          </p:cNvPicPr>
          <p:nvPr/>
        </p:nvPicPr>
        <p:blipFill>
          <a:blip r:embed="rId4" cstate="print"/>
          <a:stretch>
            <a:fillRect/>
          </a:stretch>
        </p:blipFill>
        <p:spPr>
          <a:xfrm>
            <a:off x="5758439" y="1692000"/>
            <a:ext cx="3297137" cy="4572031"/>
          </a:xfrm>
          <a:prstGeom prst="rect">
            <a:avLst/>
          </a:prstGeom>
        </p:spPr>
      </p:pic>
      <p:sp>
        <p:nvSpPr>
          <p:cNvPr id="10" name="Прямоугольник 9"/>
          <p:cNvSpPr/>
          <p:nvPr/>
        </p:nvSpPr>
        <p:spPr>
          <a:xfrm>
            <a:off x="1142976" y="1620000"/>
            <a:ext cx="5072098" cy="5047536"/>
          </a:xfrm>
          <a:prstGeom prst="rect">
            <a:avLst/>
          </a:prstGeom>
        </p:spPr>
        <p:txBody>
          <a:bodyPr wrap="square">
            <a:spAutoFit/>
          </a:bodyPr>
          <a:lstStyle/>
          <a:p>
            <a:r>
              <a:rPr lang="ru-RU" sz="2300" b="1" i="1" dirty="0" smtClean="0">
                <a:ln>
                  <a:solidFill>
                    <a:srgbClr val="006600"/>
                  </a:solidFill>
                </a:ln>
                <a:solidFill>
                  <a:srgbClr val="006600"/>
                </a:solidFill>
                <a:latin typeface="Century Schoolbook" pitchFamily="18" charset="0"/>
              </a:rPr>
              <a:t>Подружжя обрало Ялту </a:t>
            </a:r>
          </a:p>
          <a:p>
            <a:r>
              <a:rPr lang="ru-RU" sz="2300" b="1" i="1" dirty="0" smtClean="0">
                <a:ln>
                  <a:solidFill>
                    <a:srgbClr val="006600"/>
                  </a:solidFill>
                </a:ln>
                <a:solidFill>
                  <a:srgbClr val="006600"/>
                </a:solidFill>
                <a:latin typeface="Century Schoolbook" pitchFamily="18" charset="0"/>
              </a:rPr>
              <a:t>для тривалого проживання. Квітка працював у суді. Прекрасно грав на роялі, чудово знав музику. Вони внутрішньо добре розуміли один одного. Їх поєднувало щось глибоке, духовне. </a:t>
            </a:r>
          </a:p>
          <a:p>
            <a:r>
              <a:rPr lang="ru-RU" sz="2300" b="1" i="1" dirty="0" smtClean="0">
                <a:ln>
                  <a:solidFill>
                    <a:srgbClr val="006600"/>
                  </a:solidFill>
                </a:ln>
                <a:solidFill>
                  <a:srgbClr val="006600"/>
                </a:solidFill>
                <a:latin typeface="Century Schoolbook" pitchFamily="18" charset="0"/>
              </a:rPr>
              <a:t>Леся фактично врятувала чоловіка, наполігши терміново їхати до Криму. Теплий клімат і активне лікування допомогло — кровохаркання у нього зникло.</a:t>
            </a:r>
          </a:p>
        </p:txBody>
      </p:sp>
    </p:spTree>
    <p:extLst>
      <p:ext uri="{BB962C8B-B14F-4D97-AF65-F5344CB8AC3E}">
        <p14:creationId xmlns:p14="http://schemas.microsoft.com/office/powerpoint/2010/main" val="3853707012"/>
      </p:ext>
    </p:extLst>
  </p:cSld>
  <p:clrMapOvr>
    <a:masterClrMapping/>
  </p:clrMapOvr>
  <mc:AlternateContent xmlns:mc="http://schemas.openxmlformats.org/markup-compatibility/2006" xmlns:p14="http://schemas.microsoft.com/office/powerpoint/2010/main">
    <mc:Choice Requires="p14">
      <p:transition spd="slow" p14:dur="2000" advClick="0" advTm="37000"/>
    </mc:Choice>
    <mc:Fallback xmlns="">
      <p:transition spd="slow" advClick="0" advTm="37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5" name="Рисунок 4"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6" name="Рисунок 5"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8" name="Прямоугольник 7"/>
          <p:cNvSpPr/>
          <p:nvPr/>
        </p:nvSpPr>
        <p:spPr>
          <a:xfrm>
            <a:off x="1142976" y="4549676"/>
            <a:ext cx="8001024" cy="2308324"/>
          </a:xfrm>
          <a:prstGeom prst="rect">
            <a:avLst/>
          </a:prstGeom>
        </p:spPr>
        <p:txBody>
          <a:bodyPr wrap="square">
            <a:spAutoFit/>
          </a:bodyPr>
          <a:lstStyle/>
          <a:p>
            <a:pPr algn="ctr"/>
            <a:r>
              <a:rPr lang="ru-RU" sz="2400" b="1" i="1" dirty="0" smtClean="0">
                <a:ln>
                  <a:solidFill>
                    <a:srgbClr val="006600"/>
                  </a:solidFill>
                </a:ln>
                <a:solidFill>
                  <a:srgbClr val="006600"/>
                </a:solidFill>
                <a:latin typeface="Century Schoolbook" pitchFamily="18" charset="0"/>
              </a:rPr>
              <a:t>В останнє десятиліття у творчості Лесі Українки переважає драматургія. </a:t>
            </a:r>
          </a:p>
          <a:p>
            <a:pPr algn="ctr"/>
            <a:r>
              <a:rPr lang="ru-RU" sz="2400" b="1" i="1" dirty="0" smtClean="0">
                <a:ln>
                  <a:solidFill>
                    <a:srgbClr val="006600"/>
                  </a:solidFill>
                </a:ln>
                <a:solidFill>
                  <a:srgbClr val="006600"/>
                </a:solidFill>
                <a:latin typeface="Century Schoolbook" pitchFamily="18" charset="0"/>
              </a:rPr>
              <a:t>За порівняно короткий час було написано понад двадцять драматичних творів, </a:t>
            </a:r>
          </a:p>
          <a:p>
            <a:pPr algn="ctr"/>
            <a:r>
              <a:rPr lang="ru-RU" sz="2400" b="1" i="1" dirty="0" smtClean="0">
                <a:ln>
                  <a:solidFill>
                    <a:srgbClr val="006600"/>
                  </a:solidFill>
                </a:ln>
                <a:solidFill>
                  <a:srgbClr val="006600"/>
                </a:solidFill>
                <a:latin typeface="Century Schoolbook" pitchFamily="18" charset="0"/>
              </a:rPr>
              <a:t>які відкрили нову сторінку в історії театральної культури.</a:t>
            </a:r>
            <a:endParaRPr lang="ru-RU" sz="2400" b="1" i="1" dirty="0">
              <a:ln>
                <a:solidFill>
                  <a:srgbClr val="006600"/>
                </a:solidFill>
              </a:ln>
              <a:solidFill>
                <a:srgbClr val="006600"/>
              </a:solidFill>
              <a:latin typeface="Century Schoolbook" pitchFamily="18" charset="0"/>
            </a:endParaRPr>
          </a:p>
        </p:txBody>
      </p:sp>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43042" y="0"/>
            <a:ext cx="7000892" cy="4480571"/>
          </a:xfrm>
          <a:prstGeom prst="rect">
            <a:avLst/>
          </a:prstGeom>
          <a:noFill/>
          <a:ln w="9525">
            <a:noFill/>
            <a:miter lim="800000"/>
            <a:headEnd/>
            <a:tailEnd/>
          </a:ln>
          <a:effectLst/>
        </p:spPr>
      </p:pic>
    </p:spTree>
    <p:extLst>
      <p:ext uri="{BB962C8B-B14F-4D97-AF65-F5344CB8AC3E}">
        <p14:creationId xmlns:p14="http://schemas.microsoft.com/office/powerpoint/2010/main" val="3332088073"/>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5" name="Рисунок 4"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6" name="Рисунок 5"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7" name="Прямоугольник 6"/>
          <p:cNvSpPr/>
          <p:nvPr/>
        </p:nvSpPr>
        <p:spPr>
          <a:xfrm>
            <a:off x="3857588" y="285728"/>
            <a:ext cx="5286412" cy="6370975"/>
          </a:xfrm>
          <a:prstGeom prst="rect">
            <a:avLst/>
          </a:prstGeom>
        </p:spPr>
        <p:txBody>
          <a:bodyPr wrap="square">
            <a:spAutoFit/>
          </a:bodyPr>
          <a:lstStyle/>
          <a:p>
            <a:pPr algn="r"/>
            <a:r>
              <a:rPr lang="ru-RU" sz="2400" b="1" i="1" dirty="0" smtClean="0">
                <a:ln>
                  <a:solidFill>
                    <a:srgbClr val="006600"/>
                  </a:solidFill>
                </a:ln>
                <a:solidFill>
                  <a:srgbClr val="006600"/>
                </a:solidFill>
                <a:latin typeface="Century Schoolbook" pitchFamily="18" charset="0"/>
              </a:rPr>
              <a:t>Останні роки Леся Українка жила в Грузії та Єгипті. Невблаганно прогресувала хвороба, туберкульоз знаходять вже в легенях, а потім він перекидається ще на нирки. Перемагаючи тяжкі страждання, вона знаходила силу працювати. На Кавказі вона все частіше згадувала волинське дитинство, перед нею поставали картини задумливої поліської краси. Так виникла “Лісова пісня ”, яка була написана за кілька днів тяжкохворою поетесою.</a:t>
            </a:r>
            <a:endParaRPr lang="ru-RU" sz="2400" b="1" i="1" dirty="0">
              <a:ln>
                <a:solidFill>
                  <a:srgbClr val="006600"/>
                </a:solidFill>
              </a:ln>
              <a:solidFill>
                <a:srgbClr val="006600"/>
              </a:solidFill>
              <a:latin typeface="Century Schoolbook" pitchFamily="18" charset="0"/>
            </a:endParaRPr>
          </a:p>
        </p:txBody>
      </p:sp>
      <p:pic>
        <p:nvPicPr>
          <p:cNvPr id="11" name="Рисунок 10" descr="89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16000" y="1224000"/>
            <a:ext cx="3615720" cy="4601964"/>
          </a:xfrm>
          <a:prstGeom prst="rect">
            <a:avLst/>
          </a:prstGeom>
        </p:spPr>
      </p:pic>
      <p:pic>
        <p:nvPicPr>
          <p:cNvPr id="8" name="Рисунок 7" descr="28 Леся Українка та (тітка) Олександра А.Косач-Шимановська. Фото 1906 р..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4282" y="571480"/>
            <a:ext cx="3647179" cy="5643602"/>
          </a:xfrm>
          <a:prstGeom prst="rect">
            <a:avLst/>
          </a:prstGeom>
        </p:spPr>
      </p:pic>
    </p:spTree>
    <p:extLst>
      <p:ext uri="{BB962C8B-B14F-4D97-AF65-F5344CB8AC3E}">
        <p14:creationId xmlns:p14="http://schemas.microsoft.com/office/powerpoint/2010/main" val="356757371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xit" presetSubtype="16" fill="hold" nodeType="afterEffect">
                                  <p:stCondLst>
                                    <p:cond delay="15000"/>
                                  </p:stCondLst>
                                  <p:childTnLst>
                                    <p:animEffect transition="out" filter="plus(in)">
                                      <p:cBhvr>
                                        <p:cTn id="6" dur="5000"/>
                                        <p:tgtEl>
                                          <p:spTgt spid="8"/>
                                        </p:tgtEl>
                                      </p:cBhvr>
                                    </p:animEffect>
                                    <p:set>
                                      <p:cBhvr>
                                        <p:cTn id="7"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5" name="Рисунок 4"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6" name="Рисунок 5"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11" name="Прямоугольник 10"/>
          <p:cNvSpPr/>
          <p:nvPr/>
        </p:nvSpPr>
        <p:spPr>
          <a:xfrm>
            <a:off x="1142976" y="0"/>
            <a:ext cx="8001024" cy="2554545"/>
          </a:xfrm>
          <a:prstGeom prst="rect">
            <a:avLst/>
          </a:prstGeom>
        </p:spPr>
        <p:txBody>
          <a:bodyPr wrap="square">
            <a:spAutoFit/>
          </a:bodyPr>
          <a:lstStyle/>
          <a:p>
            <a:pPr algn="ctr"/>
            <a:r>
              <a:rPr lang="ru-RU" sz="3100" b="1" i="1" dirty="0" smtClean="0">
                <a:ln w="22225">
                  <a:solidFill>
                    <a:schemeClr val="tx1"/>
                  </a:solidFill>
                </a:ln>
                <a:solidFill>
                  <a:srgbClr val="C00000"/>
                </a:solidFill>
                <a:latin typeface="Century Schoolbook" pitchFamily="18" charset="0"/>
              </a:rPr>
              <a:t>1 серпня 1913 року в невеличкому грузинському містечку Сурамі відходила у вічність </a:t>
            </a:r>
          </a:p>
          <a:p>
            <a:pPr algn="ctr"/>
            <a:r>
              <a:rPr lang="ru-RU" sz="3100" b="1" i="1" dirty="0" smtClean="0">
                <a:ln w="22225">
                  <a:solidFill>
                    <a:schemeClr val="tx1"/>
                  </a:solidFill>
                </a:ln>
                <a:solidFill>
                  <a:srgbClr val="C00000"/>
                </a:solidFill>
                <a:latin typeface="Century Schoolbook" pitchFamily="18" charset="0"/>
              </a:rPr>
              <a:t>Леся Українка - великий поет України і жінка з трагічною долею. </a:t>
            </a:r>
            <a:endParaRPr lang="ru-RU" sz="3100" b="1" i="1" dirty="0">
              <a:ln w="22225">
                <a:solidFill>
                  <a:schemeClr val="tx1"/>
                </a:solidFill>
              </a:ln>
              <a:solidFill>
                <a:srgbClr val="C00000"/>
              </a:solidFill>
              <a:latin typeface="Century Schoolbook" pitchFamily="18" charset="0"/>
            </a:endParaRPr>
          </a:p>
        </p:txBody>
      </p:sp>
      <p:pic>
        <p:nvPicPr>
          <p:cNvPr id="12" name="Рисунок 11" descr="Леся Українка (1871-191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43108" y="2523792"/>
            <a:ext cx="5786478" cy="4334208"/>
          </a:xfrm>
          <a:prstGeom prst="rect">
            <a:avLst/>
          </a:prstGeom>
        </p:spPr>
      </p:pic>
    </p:spTree>
    <p:extLst>
      <p:ext uri="{BB962C8B-B14F-4D97-AF65-F5344CB8AC3E}">
        <p14:creationId xmlns:p14="http://schemas.microsoft.com/office/powerpoint/2010/main" val="254272644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5" name="Рисунок 4"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6" name="Рисунок 5"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13" name="Прямоугольник 12"/>
          <p:cNvSpPr/>
          <p:nvPr/>
        </p:nvSpPr>
        <p:spPr>
          <a:xfrm>
            <a:off x="3500430" y="357166"/>
            <a:ext cx="5643570" cy="6186309"/>
          </a:xfrm>
          <a:prstGeom prst="rect">
            <a:avLst/>
          </a:prstGeom>
        </p:spPr>
        <p:txBody>
          <a:bodyPr wrap="square">
            <a:spAutoFit/>
          </a:bodyPr>
          <a:lstStyle/>
          <a:p>
            <a:pPr algn="ctr"/>
            <a:r>
              <a:rPr lang="ru-RU" sz="3600" b="1" i="1" dirty="0" smtClean="0">
                <a:ln>
                  <a:solidFill>
                    <a:srgbClr val="006600"/>
                  </a:solidFill>
                </a:ln>
                <a:solidFill>
                  <a:srgbClr val="006600"/>
                </a:solidFill>
                <a:latin typeface="Century Schoolbook" pitchFamily="18" charset="0"/>
              </a:rPr>
              <a:t>Лесю Українку </a:t>
            </a:r>
          </a:p>
          <a:p>
            <a:pPr algn="ctr"/>
            <a:r>
              <a:rPr lang="ru-RU" sz="3000" b="1" i="1" dirty="0" smtClean="0">
                <a:ln>
                  <a:solidFill>
                    <a:srgbClr val="006600"/>
                  </a:solidFill>
                </a:ln>
                <a:solidFill>
                  <a:srgbClr val="006600"/>
                </a:solidFill>
                <a:latin typeface="Century Schoolbook" pitchFamily="18" charset="0"/>
              </a:rPr>
              <a:t>поховали в Києві на Байковому кладовищі поряд із могилою батька та брата. Згідно з волею покійниці, на цвинтарі </a:t>
            </a:r>
          </a:p>
          <a:p>
            <a:pPr algn="ctr"/>
            <a:r>
              <a:rPr lang="ru-RU" sz="3000" b="1" i="1" dirty="0" smtClean="0">
                <a:ln>
                  <a:solidFill>
                    <a:srgbClr val="006600"/>
                  </a:solidFill>
                </a:ln>
                <a:solidFill>
                  <a:srgbClr val="006600"/>
                </a:solidFill>
                <a:latin typeface="Century Schoolbook" pitchFamily="18" charset="0"/>
              </a:rPr>
              <a:t>не було урочистостей. </a:t>
            </a:r>
          </a:p>
          <a:p>
            <a:pPr algn="ctr"/>
            <a:r>
              <a:rPr lang="ru-RU" sz="3000" b="1" i="1" dirty="0" smtClean="0">
                <a:ln>
                  <a:solidFill>
                    <a:srgbClr val="006600"/>
                  </a:solidFill>
                </a:ln>
                <a:solidFill>
                  <a:srgbClr val="006600"/>
                </a:solidFill>
                <a:latin typeface="Century Schoolbook" pitchFamily="18" charset="0"/>
              </a:rPr>
              <a:t>Попереду процесії несли тільки хрест. </a:t>
            </a:r>
          </a:p>
          <a:p>
            <a:pPr algn="ctr"/>
            <a:r>
              <a:rPr lang="ru-RU" sz="3000" b="1" i="1" dirty="0" smtClean="0">
                <a:ln>
                  <a:solidFill>
                    <a:srgbClr val="006600"/>
                  </a:solidFill>
                </a:ln>
                <a:solidFill>
                  <a:srgbClr val="006600"/>
                </a:solidFill>
                <a:latin typeface="Century Schoolbook" pitchFamily="18" charset="0"/>
              </a:rPr>
              <a:t>Нести труну на руках, співати і виголошувати промови поліція не дозволила. </a:t>
            </a:r>
            <a:endParaRPr lang="ru-RU" sz="3000" b="1" i="1" dirty="0">
              <a:ln>
                <a:solidFill>
                  <a:srgbClr val="006600"/>
                </a:solidFill>
              </a:ln>
              <a:solidFill>
                <a:srgbClr val="006600"/>
              </a:solidFill>
              <a:latin typeface="Century Schoolbook" pitchFamily="18" charset="0"/>
            </a:endParaRPr>
          </a:p>
        </p:txBody>
      </p:sp>
      <p:pic>
        <p:nvPicPr>
          <p:cNvPr id="14" name="Рисунок 13" descr="Надгробок Лесі Українки на Байковому цвинтарі в Києві.JPG"/>
          <p:cNvPicPr>
            <a:picLocks noChangeAspect="1"/>
          </p:cNvPicPr>
          <p:nvPr/>
        </p:nvPicPr>
        <p:blipFill>
          <a:blip r:embed="rId4" cstate="print"/>
          <a:stretch>
            <a:fillRect/>
          </a:stretch>
        </p:blipFill>
        <p:spPr>
          <a:xfrm>
            <a:off x="-1" y="0"/>
            <a:ext cx="3503419" cy="6858000"/>
          </a:xfrm>
          <a:prstGeom prst="rect">
            <a:avLst/>
          </a:prstGeom>
        </p:spPr>
      </p:pic>
    </p:spTree>
    <p:extLst>
      <p:ext uri="{BB962C8B-B14F-4D97-AF65-F5344CB8AC3E}">
        <p14:creationId xmlns:p14="http://schemas.microsoft.com/office/powerpoint/2010/main" val="415255260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greenpal01_160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Рисунок 8" descr="9247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00034" y="1928802"/>
            <a:ext cx="3615034" cy="4525964"/>
          </a:xfrm>
          <a:prstGeom prst="ellipse">
            <a:avLst/>
          </a:prstGeom>
          <a:effectLst>
            <a:outerShdw blurRad="76200" dir="18900000" sy="23000" kx="-1200000" algn="bl" rotWithShape="0">
              <a:prstClr val="black">
                <a:alpha val="20000"/>
              </a:prstClr>
            </a:outerShdw>
          </a:effectLst>
        </p:spPr>
      </p:pic>
      <p:sp>
        <p:nvSpPr>
          <p:cNvPr id="10" name="TextBox 9"/>
          <p:cNvSpPr txBox="1"/>
          <p:nvPr/>
        </p:nvSpPr>
        <p:spPr>
          <a:xfrm>
            <a:off x="0" y="500042"/>
            <a:ext cx="9144000" cy="1754326"/>
          </a:xfrm>
          <a:prstGeom prst="rect">
            <a:avLst/>
          </a:prstGeom>
          <a:noFill/>
        </p:spPr>
        <p:txBody>
          <a:bodyPr wrap="square" rtlCol="0">
            <a:spAutoFit/>
          </a:bodyPr>
          <a:lstStyle/>
          <a:p>
            <a:r>
              <a:rPr lang="ru-RU" sz="54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     «</a:t>
            </a:r>
            <a:r>
              <a:rPr lang="uk-UA" sz="54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Я в серці маю те, </a:t>
            </a:r>
          </a:p>
          <a:p>
            <a:r>
              <a:rPr lang="uk-UA" sz="54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                   що не вмирає…</a:t>
            </a:r>
            <a:r>
              <a:rPr lang="ru-RU" sz="54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a:t>
            </a:r>
            <a:endParaRPr lang="ru-RU" sz="5400" b="1" i="1" dirty="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endParaRPr>
          </a:p>
        </p:txBody>
      </p:sp>
      <p:pic>
        <p:nvPicPr>
          <p:cNvPr id="13" name="Рисунок 12" descr="roza36.gif"/>
          <p:cNvPicPr>
            <a:picLocks noChangeAspect="1"/>
          </p:cNvPicPr>
          <p:nvPr/>
        </p:nvPicPr>
        <p:blipFill>
          <a:blip r:embed="rId4" cstate="print"/>
          <a:stretch>
            <a:fillRect/>
          </a:stretch>
        </p:blipFill>
        <p:spPr>
          <a:xfrm>
            <a:off x="4714876" y="2714620"/>
            <a:ext cx="3143272" cy="3483698"/>
          </a:xfrm>
          <a:prstGeom prst="rect">
            <a:avLst/>
          </a:prstGeom>
        </p:spPr>
      </p:pic>
    </p:spTree>
    <p:extLst>
      <p:ext uri="{BB962C8B-B14F-4D97-AF65-F5344CB8AC3E}">
        <p14:creationId xmlns:p14="http://schemas.microsoft.com/office/powerpoint/2010/main" val="275372090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1"/>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childTnLst>
                                </p:cTn>
                              </p:par>
                            </p:childTnLst>
                          </p:cTn>
                        </p:par>
                        <p:par>
                          <p:cTn id="10" fill="hold">
                            <p:stCondLst>
                              <p:cond delay="35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4"/>
          <p:cNvGrpSpPr/>
          <p:nvPr/>
        </p:nvGrpSpPr>
        <p:grpSpPr>
          <a:xfrm>
            <a:off x="0" y="0"/>
            <a:ext cx="9144000" cy="6858000"/>
            <a:chOff x="0" y="0"/>
            <a:chExt cx="9144000" cy="6858000"/>
          </a:xfrm>
        </p:grpSpPr>
        <p:pic>
          <p:nvPicPr>
            <p:cNvPr id="5" name="Рисунок 4"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6" name="Рисунок 5"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8" name="Прямоугольник 7"/>
          <p:cNvSpPr/>
          <p:nvPr/>
        </p:nvSpPr>
        <p:spPr>
          <a:xfrm>
            <a:off x="1080000" y="0"/>
            <a:ext cx="8065156" cy="1723549"/>
          </a:xfrm>
          <a:prstGeom prst="rect">
            <a:avLst/>
          </a:prstGeom>
        </p:spPr>
        <p:txBody>
          <a:bodyPr wrap="square">
            <a:spAutoFit/>
          </a:bodyPr>
          <a:lstStyle/>
          <a:p>
            <a:pPr algn="ctr"/>
            <a:r>
              <a:rPr lang="ru-RU" sz="3600" b="1" i="1" dirty="0">
                <a:ln>
                  <a:solidFill>
                    <a:srgbClr val="003300"/>
                  </a:solidFill>
                </a:ln>
                <a:solidFill>
                  <a:srgbClr val="008000"/>
                </a:solidFill>
                <a:latin typeface="Century Schoolbook" pitchFamily="18" charset="0"/>
              </a:rPr>
              <a:t>Н</a:t>
            </a:r>
            <a:r>
              <a:rPr lang="ru-RU" sz="3600" b="1" i="1" dirty="0" smtClean="0">
                <a:ln>
                  <a:solidFill>
                    <a:srgbClr val="003300"/>
                  </a:solidFill>
                </a:ln>
                <a:solidFill>
                  <a:srgbClr val="008000"/>
                </a:solidFill>
                <a:latin typeface="Century Schoolbook" pitchFamily="18" charset="0"/>
              </a:rPr>
              <a:t>ародилася </a:t>
            </a:r>
            <a:r>
              <a:rPr lang="uk-UA" sz="3600" b="1" i="1" dirty="0" smtClean="0">
                <a:ln>
                  <a:solidFill>
                    <a:srgbClr val="003300"/>
                  </a:solidFill>
                </a:ln>
                <a:solidFill>
                  <a:srgbClr val="008000"/>
                </a:solidFill>
                <a:latin typeface="Century Schoolbook" pitchFamily="18" charset="0"/>
              </a:rPr>
              <a:t>Леся Українка</a:t>
            </a:r>
            <a:endParaRPr lang="ru-RU" sz="3600" b="1" i="1" dirty="0" smtClean="0">
              <a:ln>
                <a:solidFill>
                  <a:srgbClr val="003300"/>
                </a:solidFill>
              </a:ln>
              <a:solidFill>
                <a:srgbClr val="008000"/>
              </a:solidFill>
              <a:latin typeface="Century Schoolbook" pitchFamily="18" charset="0"/>
            </a:endParaRPr>
          </a:p>
          <a:p>
            <a:pPr algn="ctr"/>
            <a:r>
              <a:rPr lang="ru-RU" sz="3500" b="1" i="1" dirty="0" smtClean="0">
                <a:ln>
                  <a:solidFill>
                    <a:srgbClr val="003300"/>
                  </a:solidFill>
                </a:ln>
                <a:solidFill>
                  <a:srgbClr val="008000"/>
                </a:solidFill>
                <a:latin typeface="Century Schoolbook" pitchFamily="18" charset="0"/>
              </a:rPr>
              <a:t>25 лютого 1871 року </a:t>
            </a:r>
          </a:p>
          <a:p>
            <a:pPr algn="ctr"/>
            <a:r>
              <a:rPr lang="ru-RU" sz="3500" b="1" i="1" dirty="0" smtClean="0">
                <a:ln>
                  <a:solidFill>
                    <a:srgbClr val="003300"/>
                  </a:solidFill>
                </a:ln>
                <a:solidFill>
                  <a:srgbClr val="008000"/>
                </a:solidFill>
                <a:latin typeface="Century Schoolbook" pitchFamily="18" charset="0"/>
              </a:rPr>
              <a:t>у Новограді-Волинському.</a:t>
            </a:r>
            <a:endParaRPr lang="ru-RU" sz="3500" b="1" i="1" dirty="0">
              <a:ln>
                <a:solidFill>
                  <a:srgbClr val="003300"/>
                </a:solidFill>
              </a:ln>
              <a:solidFill>
                <a:srgbClr val="008000"/>
              </a:solidFill>
              <a:latin typeface="Century Schoolbook" pitchFamily="18" charset="0"/>
            </a:endParaRPr>
          </a:p>
        </p:txBody>
      </p:sp>
      <p:pic>
        <p:nvPicPr>
          <p:cNvPr id="9" name="Рисунок 8" descr="006aeawc.jpe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714480" y="1872000"/>
            <a:ext cx="6715172" cy="4886185"/>
          </a:xfrm>
          <a:prstGeom prst="rect">
            <a:avLst/>
          </a:prstGeom>
        </p:spPr>
      </p:pic>
    </p:spTree>
    <p:extLst>
      <p:ext uri="{BB962C8B-B14F-4D97-AF65-F5344CB8AC3E}">
        <p14:creationId xmlns:p14="http://schemas.microsoft.com/office/powerpoint/2010/main" val="200164340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after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plus(out)">
                                      <p:cBhvr>
                                        <p:cTn id="7"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greenpal01_160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714356"/>
            <a:ext cx="9144000" cy="2062103"/>
          </a:xfrm>
          <a:prstGeom prst="rect">
            <a:avLst/>
          </a:prstGeom>
          <a:noFill/>
        </p:spPr>
        <p:txBody>
          <a:bodyPr wrap="square" rtlCol="0">
            <a:spAutoFit/>
          </a:bodyPr>
          <a:lstStyle/>
          <a:p>
            <a:pPr algn="ctr"/>
            <a:r>
              <a:rPr lang="ru-RU"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Презентацию </a:t>
            </a:r>
            <a:endParaRPr lang="en-US"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endParaRPr>
          </a:p>
          <a:p>
            <a:pPr algn="ctr"/>
            <a:r>
              <a:rPr lang="ru-RU"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a:t>
            </a:r>
            <a:r>
              <a:rPr lang="ru-RU" sz="3200" b="1" i="1" dirty="0" err="1"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Трагічна</a:t>
            </a:r>
            <a:r>
              <a:rPr lang="ru-RU"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 доля Лес</a:t>
            </a:r>
            <a:r>
              <a:rPr lang="uk-UA"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і Українки</a:t>
            </a:r>
            <a:r>
              <a:rPr lang="ru-RU"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 </a:t>
            </a:r>
            <a:endParaRPr lang="en-US"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endParaRPr>
          </a:p>
          <a:p>
            <a:pPr algn="ctr"/>
            <a:r>
              <a:rPr lang="ru-RU"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составила Тагирова Светлана –</a:t>
            </a:r>
            <a:r>
              <a:rPr lang="en-US"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 </a:t>
            </a:r>
          </a:p>
          <a:p>
            <a:pPr algn="ctr"/>
            <a:r>
              <a:rPr lang="en-US"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tagirova.dv-com.net</a:t>
            </a:r>
            <a:r>
              <a:rPr lang="ru-RU"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 </a:t>
            </a:r>
            <a:endParaRPr lang="ru-RU" sz="3200" b="1" i="1" dirty="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endParaRPr>
          </a:p>
        </p:txBody>
      </p:sp>
      <p:sp>
        <p:nvSpPr>
          <p:cNvPr id="4" name="TextBox 3"/>
          <p:cNvSpPr txBox="1"/>
          <p:nvPr/>
        </p:nvSpPr>
        <p:spPr>
          <a:xfrm>
            <a:off x="0" y="5286388"/>
            <a:ext cx="9144000" cy="1077218"/>
          </a:xfrm>
          <a:prstGeom prst="rect">
            <a:avLst/>
          </a:prstGeom>
          <a:noFill/>
        </p:spPr>
        <p:txBody>
          <a:bodyPr wrap="square" rtlCol="0">
            <a:spAutoFit/>
          </a:bodyPr>
          <a:lstStyle/>
          <a:p>
            <a:pPr algn="ctr"/>
            <a:r>
              <a:rPr lang="ru-RU"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Презентация опубликована на сайте  -  </a:t>
            </a:r>
            <a:r>
              <a:rPr lang="en-US"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 viki.rdf.ru</a:t>
            </a:r>
            <a:endParaRPr lang="ru-RU" sz="3200" b="1" i="1" dirty="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endParaRPr>
          </a:p>
        </p:txBody>
      </p:sp>
      <p:sp>
        <p:nvSpPr>
          <p:cNvPr id="5" name="TextBox 4"/>
          <p:cNvSpPr txBox="1"/>
          <p:nvPr/>
        </p:nvSpPr>
        <p:spPr>
          <a:xfrm>
            <a:off x="0" y="3071810"/>
            <a:ext cx="9144000" cy="2062103"/>
          </a:xfrm>
          <a:prstGeom prst="rect">
            <a:avLst/>
          </a:prstGeom>
          <a:noFill/>
        </p:spPr>
        <p:txBody>
          <a:bodyPr wrap="square" rtlCol="0">
            <a:spAutoFit/>
          </a:bodyPr>
          <a:lstStyle/>
          <a:p>
            <a:pPr algn="ctr"/>
            <a:r>
              <a:rPr lang="ru-RU"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Интернет-ресурсы:</a:t>
            </a:r>
            <a:r>
              <a:rPr lang="en-US"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 </a:t>
            </a:r>
            <a:endParaRPr lang="ru-RU"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endParaRPr>
          </a:p>
          <a:p>
            <a:pPr algn="ctr"/>
            <a:r>
              <a:rPr lang="en-US"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wikipedia.org </a:t>
            </a:r>
            <a:endParaRPr lang="ru-RU"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endParaRPr>
          </a:p>
          <a:p>
            <a:pPr algn="ctr"/>
            <a:r>
              <a:rPr lang="en-US"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biblos.org.ua </a:t>
            </a:r>
            <a:endParaRPr lang="ru-RU"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endParaRPr>
          </a:p>
          <a:p>
            <a:pPr algn="ctr"/>
            <a:r>
              <a:rPr lang="en-US" sz="32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rPr>
              <a:t>myslenedrevo.com.ua</a:t>
            </a:r>
            <a:endParaRPr lang="ru-RU" sz="3600" b="1" i="1" dirty="0" smtClean="0">
              <a:ln w="0">
                <a:solidFill>
                  <a:srgbClr val="FFC000"/>
                </a:solidFill>
              </a:ln>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a:glow rad="228600">
                  <a:schemeClr val="tx1">
                    <a:alpha val="40000"/>
                  </a:schemeClr>
                </a:glow>
              </a:effectLst>
              <a:latin typeface="Times New Roman" pitchFamily="18" charset="0"/>
            </a:endParaRPr>
          </a:p>
        </p:txBody>
      </p:sp>
    </p:spTree>
    <p:extLst>
      <p:ext uri="{BB962C8B-B14F-4D97-AF65-F5344CB8AC3E}">
        <p14:creationId xmlns:p14="http://schemas.microsoft.com/office/powerpoint/2010/main" val="347534080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3" name="Рисунок 2"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4" name="Рисунок 3"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13" name="Прямоугольник 12"/>
          <p:cNvSpPr/>
          <p:nvPr/>
        </p:nvSpPr>
        <p:spPr>
          <a:xfrm>
            <a:off x="1142976" y="72000"/>
            <a:ext cx="8001024" cy="6494085"/>
          </a:xfrm>
          <a:prstGeom prst="rect">
            <a:avLst/>
          </a:prstGeom>
        </p:spPr>
        <p:txBody>
          <a:bodyPr wrap="square">
            <a:spAutoFit/>
          </a:bodyPr>
          <a:lstStyle/>
          <a:p>
            <a:r>
              <a:rPr lang="uk-UA" sz="2400" b="1" i="1" dirty="0" smtClean="0">
                <a:ln>
                  <a:solidFill>
                    <a:srgbClr val="006600"/>
                  </a:solidFill>
                </a:ln>
                <a:solidFill>
                  <a:srgbClr val="006600"/>
                </a:solidFill>
                <a:latin typeface="Century Schoolbook" pitchFamily="18" charset="0"/>
              </a:rPr>
              <a:t>Лесі пощастило з родиною. </a:t>
            </a:r>
          </a:p>
          <a:p>
            <a:r>
              <a:rPr lang="uk-UA" sz="2400" b="1" i="1" dirty="0" smtClean="0">
                <a:ln>
                  <a:solidFill>
                    <a:srgbClr val="006600"/>
                  </a:solidFill>
                </a:ln>
                <a:solidFill>
                  <a:srgbClr val="006600"/>
                </a:solidFill>
                <a:latin typeface="Century Schoolbook" pitchFamily="18" charset="0"/>
              </a:rPr>
              <a:t>Її батько – </a:t>
            </a:r>
            <a:r>
              <a:rPr lang="uk-UA" sz="3200" b="1" i="1" dirty="0" smtClean="0">
                <a:ln>
                  <a:solidFill>
                    <a:srgbClr val="006600"/>
                  </a:solidFill>
                </a:ln>
                <a:solidFill>
                  <a:srgbClr val="006600"/>
                </a:solidFill>
                <a:latin typeface="Century Schoolbook" pitchFamily="18" charset="0"/>
              </a:rPr>
              <a:t>Петро Антонович Косач</a:t>
            </a:r>
            <a:r>
              <a:rPr lang="uk-UA" sz="2400" b="1" i="1" dirty="0" smtClean="0">
                <a:ln>
                  <a:solidFill>
                    <a:srgbClr val="006600"/>
                  </a:solidFill>
                </a:ln>
                <a:solidFill>
                  <a:srgbClr val="006600"/>
                </a:solidFill>
                <a:latin typeface="Century Schoolbook" pitchFamily="18" charset="0"/>
              </a:rPr>
              <a:t>, </a:t>
            </a:r>
          </a:p>
          <a:p>
            <a:r>
              <a:rPr lang="uk-UA" sz="2400" b="1" i="1" dirty="0" smtClean="0">
                <a:ln>
                  <a:solidFill>
                    <a:srgbClr val="006600"/>
                  </a:solidFill>
                </a:ln>
                <a:solidFill>
                  <a:srgbClr val="006600"/>
                </a:solidFill>
                <a:latin typeface="Century Schoolbook" pitchFamily="18" charset="0"/>
              </a:rPr>
              <a:t>був освіченою прогресивною людиною, </a:t>
            </a:r>
          </a:p>
          <a:p>
            <a:r>
              <a:rPr lang="uk-UA" sz="2400" b="1" i="1" dirty="0" smtClean="0">
                <a:ln>
                  <a:solidFill>
                    <a:srgbClr val="006600"/>
                  </a:solidFill>
                </a:ln>
                <a:solidFill>
                  <a:srgbClr val="006600"/>
                </a:solidFill>
                <a:latin typeface="Century Schoolbook" pitchFamily="18" charset="0"/>
              </a:rPr>
              <a:t>який дуже любив літературу і живопис.</a:t>
            </a:r>
            <a:r>
              <a:rPr lang="ru-RU" sz="2400" b="1" i="1" dirty="0" smtClean="0">
                <a:ln>
                  <a:solidFill>
                    <a:srgbClr val="006600"/>
                  </a:solidFill>
                </a:ln>
                <a:solidFill>
                  <a:srgbClr val="006600"/>
                </a:solidFill>
                <a:latin typeface="Century Schoolbook" pitchFamily="18" charset="0"/>
              </a:rPr>
              <a:t> </a:t>
            </a:r>
          </a:p>
          <a:p>
            <a:r>
              <a:rPr lang="ru-RU" sz="2400" b="1" i="1" dirty="0" smtClean="0">
                <a:ln>
                  <a:solidFill>
                    <a:srgbClr val="006600"/>
                  </a:solidFill>
                </a:ln>
                <a:solidFill>
                  <a:srgbClr val="006600"/>
                </a:solidFill>
                <a:latin typeface="Century Schoolbook" pitchFamily="18" charset="0"/>
              </a:rPr>
              <a:t>Леся найбільше вдалася в батька: </a:t>
            </a:r>
          </a:p>
          <a:p>
            <a:r>
              <a:rPr lang="ru-RU" sz="2400" b="1" i="1" dirty="0" smtClean="0">
                <a:ln>
                  <a:solidFill>
                    <a:srgbClr val="006600"/>
                  </a:solidFill>
                </a:ln>
                <a:solidFill>
                  <a:srgbClr val="006600"/>
                </a:solidFill>
                <a:latin typeface="Century Schoolbook" pitchFamily="18" charset="0"/>
              </a:rPr>
              <a:t>і вродою, і характером, </a:t>
            </a:r>
          </a:p>
          <a:p>
            <a:r>
              <a:rPr lang="ru-RU" sz="2400" b="1" i="1" dirty="0" smtClean="0">
                <a:ln>
                  <a:solidFill>
                    <a:srgbClr val="006600"/>
                  </a:solidFill>
                </a:ln>
                <a:solidFill>
                  <a:srgbClr val="006600"/>
                </a:solidFill>
                <a:latin typeface="Century Schoolbook" pitchFamily="18" charset="0"/>
              </a:rPr>
              <a:t>і звичками. Обидва вони </a:t>
            </a:r>
          </a:p>
          <a:p>
            <a:r>
              <a:rPr lang="ru-RU" sz="2400" b="1" i="1" dirty="0" smtClean="0">
                <a:ln>
                  <a:solidFill>
                    <a:srgbClr val="006600"/>
                  </a:solidFill>
                </a:ln>
                <a:solidFill>
                  <a:srgbClr val="006600"/>
                </a:solidFill>
                <a:latin typeface="Century Schoolbook" pitchFamily="18" charset="0"/>
              </a:rPr>
              <a:t>були однаково лагідні та </a:t>
            </a:r>
          </a:p>
          <a:p>
            <a:r>
              <a:rPr lang="ru-RU" sz="2400" b="1" i="1" dirty="0" smtClean="0">
                <a:ln>
                  <a:solidFill>
                    <a:srgbClr val="006600"/>
                  </a:solidFill>
                </a:ln>
                <a:solidFill>
                  <a:srgbClr val="006600"/>
                </a:solidFill>
                <a:latin typeface="Century Schoolbook" pitchFamily="18" charset="0"/>
              </a:rPr>
              <a:t>безмежно добрі, стримані, </a:t>
            </a:r>
          </a:p>
          <a:p>
            <a:r>
              <a:rPr lang="ru-RU" sz="2400" b="1" i="1" dirty="0" smtClean="0">
                <a:ln>
                  <a:solidFill>
                    <a:srgbClr val="006600"/>
                  </a:solidFill>
                </a:ln>
                <a:solidFill>
                  <a:srgbClr val="006600"/>
                </a:solidFill>
                <a:latin typeface="Century Schoolbook" pitchFamily="18" charset="0"/>
              </a:rPr>
              <a:t>терплячі, однаково </a:t>
            </a:r>
          </a:p>
          <a:p>
            <a:r>
              <a:rPr lang="ru-RU" sz="2400" b="1" i="1" dirty="0" smtClean="0">
                <a:ln>
                  <a:solidFill>
                    <a:srgbClr val="006600"/>
                  </a:solidFill>
                </a:ln>
                <a:solidFill>
                  <a:srgbClr val="006600"/>
                </a:solidFill>
                <a:latin typeface="Century Schoolbook" pitchFamily="18" charset="0"/>
              </a:rPr>
              <a:t>наділені виключною </a:t>
            </a:r>
          </a:p>
          <a:p>
            <a:r>
              <a:rPr lang="ru-RU" sz="2400" b="1" i="1" dirty="0" smtClean="0">
                <a:ln>
                  <a:solidFill>
                    <a:srgbClr val="006600"/>
                  </a:solidFill>
                </a:ln>
                <a:solidFill>
                  <a:srgbClr val="006600"/>
                </a:solidFill>
                <a:latin typeface="Century Schoolbook" pitchFamily="18" charset="0"/>
              </a:rPr>
              <a:t>силою волі. Вони обоє були </a:t>
            </a:r>
          </a:p>
          <a:p>
            <a:r>
              <a:rPr lang="ru-RU" sz="2400" b="1" i="1" dirty="0" smtClean="0">
                <a:ln>
                  <a:solidFill>
                    <a:srgbClr val="006600"/>
                  </a:solidFill>
                </a:ln>
                <a:solidFill>
                  <a:srgbClr val="006600"/>
                </a:solidFill>
                <a:latin typeface="Century Schoolbook" pitchFamily="18" charset="0"/>
              </a:rPr>
              <a:t>поблажливі в ставленні до </a:t>
            </a:r>
          </a:p>
          <a:p>
            <a:r>
              <a:rPr lang="ru-RU" sz="2400" b="1" i="1" dirty="0" smtClean="0">
                <a:ln>
                  <a:solidFill>
                    <a:srgbClr val="006600"/>
                  </a:solidFill>
                </a:ln>
                <a:solidFill>
                  <a:srgbClr val="006600"/>
                </a:solidFill>
                <a:latin typeface="Century Schoolbook" pitchFamily="18" charset="0"/>
              </a:rPr>
              <a:t>інших, але не до себе, </a:t>
            </a:r>
          </a:p>
          <a:p>
            <a:r>
              <a:rPr lang="ru-RU" sz="2400" b="1" i="1" dirty="0" smtClean="0">
                <a:ln>
                  <a:solidFill>
                    <a:srgbClr val="006600"/>
                  </a:solidFill>
                </a:ln>
                <a:solidFill>
                  <a:srgbClr val="006600"/>
                </a:solidFill>
                <a:latin typeface="Century Schoolbook" pitchFamily="18" charset="0"/>
              </a:rPr>
              <a:t>важко уявити, щоб вони </a:t>
            </a:r>
          </a:p>
          <a:p>
            <a:r>
              <a:rPr lang="ru-RU" sz="2400" b="1" i="1" dirty="0" smtClean="0">
                <a:ln>
                  <a:solidFill>
                    <a:srgbClr val="006600"/>
                  </a:solidFill>
                </a:ln>
                <a:solidFill>
                  <a:srgbClr val="006600"/>
                </a:solidFill>
                <a:latin typeface="Century Schoolbook" pitchFamily="18" charset="0"/>
              </a:rPr>
              <a:t>зробили щось таке, що </a:t>
            </a:r>
          </a:p>
          <a:p>
            <a:r>
              <a:rPr lang="ru-RU" sz="2400" b="1" i="1" dirty="0" smtClean="0">
                <a:ln>
                  <a:solidFill>
                    <a:srgbClr val="006600"/>
                  </a:solidFill>
                </a:ln>
                <a:solidFill>
                  <a:srgbClr val="006600"/>
                </a:solidFill>
                <a:latin typeface="Century Schoolbook" pitchFamily="18" charset="0"/>
              </a:rPr>
              <a:t>вважали за нечесне. </a:t>
            </a:r>
          </a:p>
        </p:txBody>
      </p:sp>
      <p:pic>
        <p:nvPicPr>
          <p:cNvPr id="8" name="Рисунок 7" descr="8861.jpg"/>
          <p:cNvPicPr>
            <a:picLocks noChangeAspect="1"/>
          </p:cNvPicPr>
          <p:nvPr/>
        </p:nvPicPr>
        <p:blipFill>
          <a:blip r:embed="rId4" cstate="email">
            <a:extLst>
              <a:ext uri="{28A0092B-C50C-407E-A947-70E740481C1C}">
                <a14:useLocalDpi xmlns:a14="http://schemas.microsoft.com/office/drawing/2010/main"/>
              </a:ext>
            </a:extLst>
          </a:blip>
          <a:srcRect l="15927" t="2440" r="16021" b="21934"/>
          <a:stretch>
            <a:fillRect/>
          </a:stretch>
        </p:blipFill>
        <p:spPr>
          <a:xfrm>
            <a:off x="5857884" y="2143116"/>
            <a:ext cx="3071834" cy="4429156"/>
          </a:xfrm>
          <a:prstGeom prst="rect">
            <a:avLst/>
          </a:prstGeom>
        </p:spPr>
      </p:pic>
      <p:pic>
        <p:nvPicPr>
          <p:cNvPr id="14" name="Рисунок 13" descr="Петро Антонович Косач, батько Лесі Українки Фото початку 1890-х рр..jpg"/>
          <p:cNvPicPr>
            <a:picLocks noChangeAspect="1"/>
          </p:cNvPicPr>
          <p:nvPr/>
        </p:nvPicPr>
        <p:blipFill>
          <a:blip r:embed="rId5" cstate="print"/>
          <a:stretch>
            <a:fillRect/>
          </a:stretch>
        </p:blipFill>
        <p:spPr>
          <a:xfrm>
            <a:off x="5857884" y="2143116"/>
            <a:ext cx="3108745" cy="4425261"/>
          </a:xfrm>
          <a:prstGeom prst="rect">
            <a:avLst/>
          </a:prstGeom>
        </p:spPr>
      </p:pic>
    </p:spTree>
    <p:extLst>
      <p:ext uri="{BB962C8B-B14F-4D97-AF65-F5344CB8AC3E}">
        <p14:creationId xmlns:p14="http://schemas.microsoft.com/office/powerpoint/2010/main" val="240258842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8000"/>
                                  </p:stCondLst>
                                  <p:childTnLst>
                                    <p:animEffect transition="out" filter="fade">
                                      <p:cBhvr>
                                        <p:cTn id="6" dur="5000"/>
                                        <p:tgtEl>
                                          <p:spTgt spid="14"/>
                                        </p:tgtEl>
                                      </p:cBhvr>
                                    </p:animEffect>
                                    <p:set>
                                      <p:cBhvr>
                                        <p:cTn id="7" dur="1" fill="hold">
                                          <p:stCondLst>
                                            <p:cond delay="4999"/>
                                          </p:stCondLst>
                                        </p:cTn>
                                        <p:tgtEl>
                                          <p:spTgt spid="14"/>
                                        </p:tgtEl>
                                        <p:attrNameLst>
                                          <p:attrName>style.visibility</p:attrName>
                                        </p:attrNameLst>
                                      </p:cBhvr>
                                      <p:to>
                                        <p:strVal val="hidden"/>
                                      </p:to>
                                    </p:set>
                                  </p:childTnLst>
                                </p:cTn>
                              </p:par>
                            </p:childTnLst>
                          </p:cTn>
                        </p:par>
                        <p:par>
                          <p:cTn id="8" fill="hold">
                            <p:stCondLst>
                              <p:cond delay="13000"/>
                            </p:stCondLst>
                            <p:childTnLst>
                              <p:par>
                                <p:cTn id="9" presetID="10" presetClass="entr" presetSubtype="0" fill="hold" nodeType="afterEffect">
                                  <p:stCondLst>
                                    <p:cond delay="8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3" name="Рисунок 2"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4" name="Рисунок 3"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8" name="Прямоугольник 7"/>
          <p:cNvSpPr/>
          <p:nvPr/>
        </p:nvSpPr>
        <p:spPr>
          <a:xfrm>
            <a:off x="4286248" y="3286124"/>
            <a:ext cx="4857752" cy="2308324"/>
          </a:xfrm>
          <a:prstGeom prst="rect">
            <a:avLst/>
          </a:prstGeom>
        </p:spPr>
        <p:txBody>
          <a:bodyPr wrap="square">
            <a:spAutoFit/>
          </a:bodyPr>
          <a:lstStyle/>
          <a:p>
            <a:pPr algn="ctr"/>
            <a:r>
              <a:rPr lang="ru-RU" sz="2400" b="1" i="1" dirty="0" smtClean="0">
                <a:ln>
                  <a:solidFill>
                    <a:srgbClr val="006600"/>
                  </a:solidFill>
                </a:ln>
                <a:solidFill>
                  <a:srgbClr val="006600"/>
                </a:solidFill>
                <a:latin typeface="Century Schoolbook" pitchFamily="18" charset="0"/>
              </a:rPr>
              <a:t>Лесина мати палко кохалася в мистецтві, </a:t>
            </a:r>
          </a:p>
          <a:p>
            <a:pPr algn="ctr"/>
            <a:r>
              <a:rPr lang="ru-RU" sz="2400" b="1" i="1" dirty="0" smtClean="0">
                <a:ln>
                  <a:solidFill>
                    <a:srgbClr val="006600"/>
                  </a:solidFill>
                </a:ln>
                <a:solidFill>
                  <a:srgbClr val="006600"/>
                </a:solidFill>
                <a:latin typeface="Century Schoolbook" pitchFamily="18" charset="0"/>
              </a:rPr>
              <a:t>невтомно збирала його зразки: різні орнаменти, тканини, вишиванки, а також пісні, казки.</a:t>
            </a:r>
            <a:endParaRPr lang="ru-RU" sz="2400" b="1" i="1" dirty="0">
              <a:ln>
                <a:solidFill>
                  <a:srgbClr val="006600"/>
                </a:solidFill>
              </a:ln>
              <a:solidFill>
                <a:srgbClr val="006600"/>
              </a:solidFill>
              <a:latin typeface="Century Schoolbook" pitchFamily="18" charset="0"/>
            </a:endParaRPr>
          </a:p>
        </p:txBody>
      </p:sp>
      <p:sp>
        <p:nvSpPr>
          <p:cNvPr id="10" name="Прямоугольник 9"/>
          <p:cNvSpPr/>
          <p:nvPr/>
        </p:nvSpPr>
        <p:spPr>
          <a:xfrm>
            <a:off x="1214414" y="0"/>
            <a:ext cx="8143932" cy="1815882"/>
          </a:xfrm>
          <a:prstGeom prst="rect">
            <a:avLst/>
          </a:prstGeom>
        </p:spPr>
        <p:txBody>
          <a:bodyPr wrap="square">
            <a:spAutoFit/>
          </a:bodyPr>
          <a:lstStyle/>
          <a:p>
            <a:r>
              <a:rPr lang="uk-UA" sz="2400" b="1" i="1" dirty="0">
                <a:ln>
                  <a:solidFill>
                    <a:srgbClr val="006600"/>
                  </a:solidFill>
                </a:ln>
                <a:solidFill>
                  <a:srgbClr val="006600"/>
                </a:solidFill>
                <a:latin typeface="Century Schoolbook" pitchFamily="18" charset="0"/>
              </a:rPr>
              <a:t>Мати Лесі Українки — </a:t>
            </a:r>
          </a:p>
          <a:p>
            <a:r>
              <a:rPr lang="uk-UA" sz="3200" b="1" i="1" dirty="0" smtClean="0">
                <a:ln>
                  <a:solidFill>
                    <a:srgbClr val="006600"/>
                  </a:solidFill>
                </a:ln>
                <a:solidFill>
                  <a:srgbClr val="006600"/>
                </a:solidFill>
                <a:latin typeface="Century Schoolbook" pitchFamily="18" charset="0"/>
              </a:rPr>
              <a:t>               Ольга </a:t>
            </a:r>
            <a:r>
              <a:rPr lang="uk-UA" sz="3200" b="1" i="1" dirty="0">
                <a:ln>
                  <a:solidFill>
                    <a:srgbClr val="006600"/>
                  </a:solidFill>
                </a:ln>
                <a:solidFill>
                  <a:srgbClr val="006600"/>
                </a:solidFill>
                <a:latin typeface="Century Schoolbook" pitchFamily="18" charset="0"/>
              </a:rPr>
              <a:t>Петрівна Косач</a:t>
            </a:r>
            <a:r>
              <a:rPr lang="uk-UA" sz="2400" b="1" i="1" dirty="0">
                <a:ln>
                  <a:solidFill>
                    <a:srgbClr val="006600"/>
                  </a:solidFill>
                </a:ln>
                <a:solidFill>
                  <a:srgbClr val="006600"/>
                </a:solidFill>
                <a:latin typeface="Century Schoolbook" pitchFamily="18" charset="0"/>
              </a:rPr>
              <a:t>, </a:t>
            </a:r>
            <a:endParaRPr lang="uk-UA" sz="2400" b="1" i="1" dirty="0" smtClean="0">
              <a:ln>
                <a:solidFill>
                  <a:srgbClr val="006600"/>
                </a:solidFill>
              </a:ln>
              <a:solidFill>
                <a:srgbClr val="006600"/>
              </a:solidFill>
              <a:latin typeface="Century Schoolbook" pitchFamily="18" charset="0"/>
            </a:endParaRPr>
          </a:p>
          <a:p>
            <a:r>
              <a:rPr lang="uk-UA" sz="2400" b="1" i="1" dirty="0" smtClean="0">
                <a:ln>
                  <a:solidFill>
                    <a:srgbClr val="006600"/>
                  </a:solidFill>
                </a:ln>
                <a:solidFill>
                  <a:srgbClr val="006600"/>
                </a:solidFill>
                <a:latin typeface="Century Schoolbook" pitchFamily="18" charset="0"/>
              </a:rPr>
              <a:t>відома </a:t>
            </a:r>
            <a:r>
              <a:rPr lang="uk-UA" sz="2400" b="1" i="1" dirty="0">
                <a:ln>
                  <a:solidFill>
                    <a:srgbClr val="006600"/>
                  </a:solidFill>
                </a:ln>
                <a:solidFill>
                  <a:srgbClr val="006600"/>
                </a:solidFill>
                <a:latin typeface="Century Schoolbook" pitchFamily="18" charset="0"/>
              </a:rPr>
              <a:t>на той час українська </a:t>
            </a:r>
            <a:r>
              <a:rPr lang="uk-UA" sz="2400" b="1" i="1" dirty="0" smtClean="0">
                <a:ln>
                  <a:solidFill>
                    <a:srgbClr val="006600"/>
                  </a:solidFill>
                </a:ln>
                <a:solidFill>
                  <a:srgbClr val="006600"/>
                </a:solidFill>
                <a:latin typeface="Century Schoolbook" pitchFamily="18" charset="0"/>
              </a:rPr>
              <a:t>письменниця, друкувалася під прізвищем </a:t>
            </a:r>
            <a:r>
              <a:rPr lang="uk-UA" sz="3200" b="1" i="1" dirty="0" smtClean="0">
                <a:ln>
                  <a:solidFill>
                    <a:srgbClr val="006600"/>
                  </a:solidFill>
                </a:ln>
                <a:solidFill>
                  <a:srgbClr val="006600"/>
                </a:solidFill>
                <a:latin typeface="Century Schoolbook" pitchFamily="18" charset="0"/>
              </a:rPr>
              <a:t>Олена Пчілка.</a:t>
            </a:r>
            <a:endParaRPr lang="uk-UA" sz="2400" b="1" i="1" dirty="0" smtClean="0">
              <a:ln>
                <a:solidFill>
                  <a:srgbClr val="006600"/>
                </a:solidFill>
              </a:ln>
              <a:solidFill>
                <a:srgbClr val="006600"/>
              </a:solidFill>
              <a:latin typeface="Century Schoolbook" pitchFamily="18" charset="0"/>
            </a:endParaRPr>
          </a:p>
        </p:txBody>
      </p:sp>
      <p:sp>
        <p:nvSpPr>
          <p:cNvPr id="13" name="Прямоугольник 12"/>
          <p:cNvSpPr/>
          <p:nvPr/>
        </p:nvSpPr>
        <p:spPr>
          <a:xfrm>
            <a:off x="3786182" y="1764000"/>
            <a:ext cx="5357818" cy="1569660"/>
          </a:xfrm>
          <a:prstGeom prst="rect">
            <a:avLst/>
          </a:prstGeom>
        </p:spPr>
        <p:txBody>
          <a:bodyPr wrap="square">
            <a:spAutoFit/>
          </a:bodyPr>
          <a:lstStyle/>
          <a:p>
            <a:pPr algn="ctr"/>
            <a:r>
              <a:rPr lang="uk-UA" sz="2400" b="1" i="1" dirty="0" smtClean="0">
                <a:ln>
                  <a:solidFill>
                    <a:srgbClr val="006600"/>
                  </a:solidFill>
                </a:ln>
                <a:solidFill>
                  <a:srgbClr val="006600"/>
                </a:solidFill>
                <a:latin typeface="Century Schoolbook" pitchFamily="18" charset="0"/>
              </a:rPr>
              <a:t>Вона мала величезний вплив   на доньку, сама вибрала їй високо зобов'язуючий </a:t>
            </a:r>
          </a:p>
          <a:p>
            <a:pPr algn="ctr"/>
            <a:r>
              <a:rPr lang="uk-UA" sz="2400" b="1" i="1" dirty="0" smtClean="0">
                <a:ln>
                  <a:solidFill>
                    <a:srgbClr val="006600"/>
                  </a:solidFill>
                </a:ln>
                <a:solidFill>
                  <a:srgbClr val="006600"/>
                </a:solidFill>
                <a:latin typeface="Century Schoolbook" pitchFamily="18" charset="0"/>
              </a:rPr>
              <a:t>псевдонім — Українка.</a:t>
            </a:r>
            <a:r>
              <a:rPr lang="uk-UA" sz="2400" b="1" i="1" dirty="0" smtClean="0">
                <a:solidFill>
                  <a:srgbClr val="006600"/>
                </a:solidFill>
                <a:latin typeface="Century Schoolbook" pitchFamily="18" charset="0"/>
              </a:rPr>
              <a:t> </a:t>
            </a:r>
            <a:endParaRPr lang="ru-RU" sz="2400" b="1" i="1" dirty="0">
              <a:solidFill>
                <a:srgbClr val="006600"/>
              </a:solidFill>
              <a:latin typeface="Century Schoolbook" pitchFamily="18" charset="0"/>
            </a:endParaRPr>
          </a:p>
        </p:txBody>
      </p:sp>
      <p:sp>
        <p:nvSpPr>
          <p:cNvPr id="14" name="Прямоугольник 13"/>
          <p:cNvSpPr/>
          <p:nvPr/>
        </p:nvSpPr>
        <p:spPr>
          <a:xfrm>
            <a:off x="4071934" y="5500702"/>
            <a:ext cx="5072066" cy="1200329"/>
          </a:xfrm>
          <a:prstGeom prst="rect">
            <a:avLst/>
          </a:prstGeom>
        </p:spPr>
        <p:txBody>
          <a:bodyPr wrap="square">
            <a:spAutoFit/>
          </a:bodyPr>
          <a:lstStyle/>
          <a:p>
            <a:pPr algn="ctr"/>
            <a:r>
              <a:rPr lang="uk-UA" sz="2400" b="1" i="1" dirty="0">
                <a:ln>
                  <a:solidFill>
                    <a:srgbClr val="006600"/>
                  </a:solidFill>
                </a:ln>
                <a:solidFill>
                  <a:srgbClr val="006600"/>
                </a:solidFill>
                <a:latin typeface="Century Schoolbook" pitchFamily="18" charset="0"/>
              </a:rPr>
              <a:t>У сім'ї виховувалось шестеро дітей, яких </a:t>
            </a:r>
            <a:r>
              <a:rPr lang="uk-UA" sz="2400" b="1" i="1" dirty="0" smtClean="0">
                <a:ln>
                  <a:solidFill>
                    <a:srgbClr val="006600"/>
                  </a:solidFill>
                </a:ln>
                <a:solidFill>
                  <a:srgbClr val="006600"/>
                </a:solidFill>
                <a:latin typeface="Century Schoolbook" pitchFamily="18" charset="0"/>
              </a:rPr>
              <a:t>єднала </a:t>
            </a:r>
          </a:p>
          <a:p>
            <a:pPr algn="ctr"/>
            <a:r>
              <a:rPr lang="uk-UA" sz="2400" b="1" i="1" dirty="0" smtClean="0">
                <a:ln>
                  <a:solidFill>
                    <a:srgbClr val="006600"/>
                  </a:solidFill>
                </a:ln>
                <a:solidFill>
                  <a:srgbClr val="006600"/>
                </a:solidFill>
                <a:latin typeface="Century Schoolbook" pitchFamily="18" charset="0"/>
              </a:rPr>
              <a:t>велика любов і дружба.</a:t>
            </a:r>
          </a:p>
        </p:txBody>
      </p:sp>
      <p:pic>
        <p:nvPicPr>
          <p:cNvPr id="12" name="Рисунок 11" descr="16 Олена Пчілка та Леся Українка (праворуч). Ялта (Крим). Фото грудня 1897 – січня 1898 р..jpg"/>
          <p:cNvPicPr>
            <a:picLocks noChangeAspect="1"/>
          </p:cNvPicPr>
          <p:nvPr/>
        </p:nvPicPr>
        <p:blipFill>
          <a:blip r:embed="rId4" cstate="email">
            <a:extLst>
              <a:ext uri="{28A0092B-C50C-407E-A947-70E740481C1C}">
                <a14:useLocalDpi xmlns:a14="http://schemas.microsoft.com/office/drawing/2010/main"/>
              </a:ext>
            </a:extLst>
          </a:blip>
          <a:srcRect l="19206" t="23566"/>
          <a:stretch>
            <a:fillRect/>
          </a:stretch>
        </p:blipFill>
        <p:spPr>
          <a:xfrm>
            <a:off x="642910" y="1928802"/>
            <a:ext cx="3286148" cy="4657397"/>
          </a:xfrm>
          <a:prstGeom prst="rect">
            <a:avLst/>
          </a:prstGeom>
        </p:spPr>
      </p:pic>
      <p:pic>
        <p:nvPicPr>
          <p:cNvPr id="11" name="Рисунок 10" descr="Олена Петрівна Косач (з Драгоманових), мати Лесі Українки. Фото 1896 року..jpg"/>
          <p:cNvPicPr>
            <a:picLocks noChangeAspect="1"/>
          </p:cNvPicPr>
          <p:nvPr/>
        </p:nvPicPr>
        <p:blipFill>
          <a:blip r:embed="rId5" cstate="email">
            <a:extLst>
              <a:ext uri="{28A0092B-C50C-407E-A947-70E740481C1C}">
                <a14:useLocalDpi xmlns:a14="http://schemas.microsoft.com/office/drawing/2010/main"/>
              </a:ext>
            </a:extLst>
          </a:blip>
          <a:srcRect l="434"/>
          <a:stretch>
            <a:fillRect/>
          </a:stretch>
        </p:blipFill>
        <p:spPr>
          <a:xfrm>
            <a:off x="642910" y="1928802"/>
            <a:ext cx="3286147" cy="4714931"/>
          </a:xfrm>
          <a:prstGeom prst="rect">
            <a:avLst/>
          </a:prstGeom>
        </p:spPr>
      </p:pic>
    </p:spTree>
    <p:extLst>
      <p:ext uri="{BB962C8B-B14F-4D97-AF65-F5344CB8AC3E}">
        <p14:creationId xmlns:p14="http://schemas.microsoft.com/office/powerpoint/2010/main" val="153812242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7000"/>
                                  </p:stCondLst>
                                  <p:childTnLst>
                                    <p:animEffect transition="out" filter="fade">
                                      <p:cBhvr>
                                        <p:cTn id="6" dur="5000"/>
                                        <p:tgtEl>
                                          <p:spTgt spid="11"/>
                                        </p:tgtEl>
                                      </p:cBhvr>
                                    </p:animEffect>
                                    <p:set>
                                      <p:cBhvr>
                                        <p:cTn id="7" dur="1" fill="hold">
                                          <p:stCondLst>
                                            <p:cond delay="4999"/>
                                          </p:stCondLst>
                                        </p:cTn>
                                        <p:tgtEl>
                                          <p:spTgt spid="11"/>
                                        </p:tgtEl>
                                        <p:attrNameLst>
                                          <p:attrName>style.visibility</p:attrName>
                                        </p:attrNameLst>
                                      </p:cBhvr>
                                      <p:to>
                                        <p:strVal val="hidden"/>
                                      </p:to>
                                    </p:set>
                                  </p:childTnLst>
                                </p:cTn>
                              </p:par>
                            </p:childTnLst>
                          </p:cTn>
                        </p:par>
                        <p:par>
                          <p:cTn id="8" fill="hold">
                            <p:stCondLst>
                              <p:cond delay="12000"/>
                            </p:stCondLst>
                            <p:childTnLst>
                              <p:par>
                                <p:cTn id="9" presetID="10" presetClass="entr" presetSubtype="0" fill="hold" nodeType="afterEffect">
                                  <p:stCondLst>
                                    <p:cond delay="8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3" name="Рисунок 2"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4" name="Рисунок 3"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pic>
        <p:nvPicPr>
          <p:cNvPr id="9" name="Рисунок 8" descr="01 Лариса Косач. Фото 1878..1879 рр..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844" y="890490"/>
            <a:ext cx="3714776" cy="5967510"/>
          </a:xfrm>
          <a:prstGeom prst="rect">
            <a:avLst/>
          </a:prstGeom>
        </p:spPr>
      </p:pic>
      <p:sp>
        <p:nvSpPr>
          <p:cNvPr id="14" name="Прямоугольник 13"/>
          <p:cNvSpPr/>
          <p:nvPr/>
        </p:nvSpPr>
        <p:spPr>
          <a:xfrm>
            <a:off x="4000496" y="684000"/>
            <a:ext cx="5143504" cy="6278642"/>
          </a:xfrm>
          <a:prstGeom prst="rect">
            <a:avLst/>
          </a:prstGeom>
        </p:spPr>
        <p:txBody>
          <a:bodyPr wrap="square">
            <a:spAutoFit/>
          </a:bodyPr>
          <a:lstStyle/>
          <a:p>
            <a:pPr algn="ctr"/>
            <a:r>
              <a:rPr lang="ru-RU" sz="2200" b="1" i="1" dirty="0" smtClean="0">
                <a:ln>
                  <a:solidFill>
                    <a:srgbClr val="006600"/>
                  </a:solidFill>
                </a:ln>
                <a:solidFill>
                  <a:srgbClr val="006600"/>
                </a:solidFill>
                <a:latin typeface="Century Schoolbook" pitchFamily="18" charset="0"/>
              </a:rPr>
              <a:t>Завжди радісна та весела, Леся любила співати й дуже добре танцювала із братом “козака”. Коли їй виповнилося 5 років, батьки купили їй фортепіано. Вона не тільки успішно вчилась грати, а й сама бралася складати музичні твори. Любила Леся й серйозну роботу – господарчу. Вона завжди мала свій квітник і город, сама його обробляла й доглядала. </a:t>
            </a:r>
          </a:p>
          <a:p>
            <a:pPr algn="ctr"/>
            <a:r>
              <a:rPr lang="ru-RU" sz="2200" b="1" i="1" dirty="0" smtClean="0">
                <a:ln>
                  <a:solidFill>
                    <a:srgbClr val="006600"/>
                  </a:solidFill>
                </a:ln>
                <a:solidFill>
                  <a:srgbClr val="006600"/>
                </a:solidFill>
                <a:latin typeface="Century Schoolbook" pitchFamily="18" charset="0"/>
              </a:rPr>
              <a:t>Зовсім маленької – в 6 років – навчилася шити і вишивати, </a:t>
            </a:r>
          </a:p>
          <a:p>
            <a:pPr algn="ctr"/>
            <a:r>
              <a:rPr lang="ru-RU" sz="2200" b="1" i="1" dirty="0" smtClean="0">
                <a:ln>
                  <a:solidFill>
                    <a:srgbClr val="006600"/>
                  </a:solidFill>
                </a:ln>
                <a:solidFill>
                  <a:srgbClr val="006600"/>
                </a:solidFill>
                <a:latin typeface="Century Schoolbook" pitchFamily="18" charset="0"/>
              </a:rPr>
              <a:t>а згодом навіть взялася мережити батькові сорочку. </a:t>
            </a:r>
          </a:p>
          <a:p>
            <a:pPr algn="ctr"/>
            <a:r>
              <a:rPr lang="ru-RU" sz="2200" b="1" i="1" dirty="0" smtClean="0">
                <a:ln>
                  <a:solidFill>
                    <a:srgbClr val="006600"/>
                  </a:solidFill>
                </a:ln>
                <a:solidFill>
                  <a:srgbClr val="006600"/>
                </a:solidFill>
                <a:latin typeface="Century Schoolbook" pitchFamily="18" charset="0"/>
              </a:rPr>
              <a:t>У віці восьми років </a:t>
            </a:r>
          </a:p>
          <a:p>
            <a:pPr algn="ctr"/>
            <a:r>
              <a:rPr lang="ru-RU" sz="2200" b="1" i="1" dirty="0" smtClean="0">
                <a:ln>
                  <a:solidFill>
                    <a:srgbClr val="006600"/>
                  </a:solidFill>
                </a:ln>
                <a:solidFill>
                  <a:srgbClr val="006600"/>
                </a:solidFill>
                <a:latin typeface="Century Schoolbook" pitchFamily="18" charset="0"/>
              </a:rPr>
              <a:t>написала перший вірш. </a:t>
            </a:r>
          </a:p>
        </p:txBody>
      </p:sp>
      <p:sp>
        <p:nvSpPr>
          <p:cNvPr id="15" name="Прямоугольник 14"/>
          <p:cNvSpPr/>
          <p:nvPr/>
        </p:nvSpPr>
        <p:spPr>
          <a:xfrm>
            <a:off x="1071538" y="0"/>
            <a:ext cx="8072462" cy="769441"/>
          </a:xfrm>
          <a:prstGeom prst="rect">
            <a:avLst/>
          </a:prstGeom>
        </p:spPr>
        <p:txBody>
          <a:bodyPr wrap="square">
            <a:spAutoFit/>
          </a:bodyPr>
          <a:lstStyle/>
          <a:p>
            <a:pPr algn="ctr"/>
            <a:r>
              <a:rPr lang="ru-RU" sz="2200" b="1" i="1" dirty="0" smtClean="0">
                <a:ln>
                  <a:solidFill>
                    <a:srgbClr val="006600"/>
                  </a:solidFill>
                </a:ln>
                <a:solidFill>
                  <a:srgbClr val="006600"/>
                </a:solidFill>
                <a:latin typeface="Century Schoolbook" pitchFamily="18" charset="0"/>
              </a:rPr>
              <a:t>Грамоти Леся навчилася дуже рано.</a:t>
            </a:r>
            <a:r>
              <a:rPr lang="uk-UA" sz="2200" b="1" i="1" dirty="0" smtClean="0">
                <a:ln>
                  <a:solidFill>
                    <a:srgbClr val="006600"/>
                  </a:solidFill>
                </a:ln>
                <a:solidFill>
                  <a:srgbClr val="006600"/>
                </a:solidFill>
                <a:latin typeface="Century Schoolbook" pitchFamily="18" charset="0"/>
              </a:rPr>
              <a:t> </a:t>
            </a:r>
            <a:r>
              <a:rPr lang="ru-RU" sz="2200" b="1" i="1" dirty="0" smtClean="0">
                <a:ln>
                  <a:solidFill>
                    <a:srgbClr val="006600"/>
                  </a:solidFill>
                </a:ln>
                <a:solidFill>
                  <a:srgbClr val="006600"/>
                </a:solidFill>
                <a:latin typeface="Century Schoolbook" pitchFamily="18" charset="0"/>
              </a:rPr>
              <a:t>Коли їй було</a:t>
            </a:r>
          </a:p>
          <a:p>
            <a:pPr algn="ctr"/>
            <a:r>
              <a:rPr lang="ru-RU" sz="2200" b="1" i="1" dirty="0" smtClean="0">
                <a:ln>
                  <a:solidFill>
                    <a:srgbClr val="006600"/>
                  </a:solidFill>
                </a:ln>
                <a:solidFill>
                  <a:srgbClr val="006600"/>
                </a:solidFill>
                <a:latin typeface="Century Schoolbook" pitchFamily="18" charset="0"/>
              </a:rPr>
              <a:t> 4 роки, вона вже дуже добре володіла читанням. </a:t>
            </a:r>
            <a:endParaRPr lang="ru-RU" sz="2200" dirty="0"/>
          </a:p>
        </p:txBody>
      </p:sp>
    </p:spTree>
    <p:extLst>
      <p:ext uri="{BB962C8B-B14F-4D97-AF65-F5344CB8AC3E}">
        <p14:creationId xmlns:p14="http://schemas.microsoft.com/office/powerpoint/2010/main" val="3377364963"/>
      </p:ext>
    </p:extLst>
  </p:cSld>
  <p:clrMapOvr>
    <a:masterClrMapping/>
  </p:clrMapOvr>
  <mc:AlternateContent xmlns:mc="http://schemas.openxmlformats.org/markup-compatibility/2006" xmlns:p14="http://schemas.microsoft.com/office/powerpoint/2010/main">
    <mc:Choice Requires="p14">
      <p:transition spd="slow" p14:dur="2000" advClick="0" advTm="45000"/>
    </mc:Choice>
    <mc:Fallback xmlns="">
      <p:transition spd="slow" advClick="0" advTm="4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3" name="Рисунок 2"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4" name="Рисунок 3"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12" name="Прямоугольник 11"/>
          <p:cNvSpPr/>
          <p:nvPr/>
        </p:nvSpPr>
        <p:spPr>
          <a:xfrm>
            <a:off x="1142976" y="0"/>
            <a:ext cx="8001024" cy="1569660"/>
          </a:xfrm>
          <a:prstGeom prst="rect">
            <a:avLst/>
          </a:prstGeom>
        </p:spPr>
        <p:txBody>
          <a:bodyPr wrap="square">
            <a:spAutoFit/>
          </a:bodyPr>
          <a:lstStyle/>
          <a:p>
            <a:pPr algn="ctr"/>
            <a:r>
              <a:rPr lang="ru-RU" sz="2400" b="1" i="1" dirty="0" smtClean="0">
                <a:ln>
                  <a:solidFill>
                    <a:srgbClr val="006600"/>
                  </a:solidFill>
                </a:ln>
                <a:solidFill>
                  <a:srgbClr val="006600"/>
                </a:solidFill>
                <a:latin typeface="Century Schoolbook" pitchFamily="18" charset="0"/>
              </a:rPr>
              <a:t>Сердечна дружба єднає Ларису з її старшим братом Михайлом. За нерозлучність в сім'ї </a:t>
            </a:r>
          </a:p>
          <a:p>
            <a:pPr algn="ctr"/>
            <a:r>
              <a:rPr lang="ru-RU" sz="2400" b="1" i="1" dirty="0" smtClean="0">
                <a:ln>
                  <a:solidFill>
                    <a:srgbClr val="006600"/>
                  </a:solidFill>
                </a:ln>
                <a:solidFill>
                  <a:srgbClr val="006600"/>
                </a:solidFill>
                <a:latin typeface="Century Schoolbook" pitchFamily="18" charset="0"/>
              </a:rPr>
              <a:t>їх називали спільним ім'ям «Мишолосіє», пізніше Ларису перезвали в сім'ї на Лесю.</a:t>
            </a:r>
            <a:endParaRPr lang="ru-RU" sz="2400" b="1" i="1" dirty="0">
              <a:ln>
                <a:solidFill>
                  <a:srgbClr val="006600"/>
                </a:solidFill>
              </a:ln>
              <a:solidFill>
                <a:srgbClr val="006600"/>
              </a:solidFill>
              <a:latin typeface="Century Schoolbook" pitchFamily="18" charset="0"/>
            </a:endParaRPr>
          </a:p>
        </p:txBody>
      </p:sp>
      <p:pic>
        <p:nvPicPr>
          <p:cNvPr id="13" name="Рисунок 12" descr="02 Лариса Косач з братом Михайлом. Фото 1880..1881 рр..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8728" y="1643050"/>
            <a:ext cx="3319188" cy="5000660"/>
          </a:xfrm>
          <a:prstGeom prst="rect">
            <a:avLst/>
          </a:prstGeom>
        </p:spPr>
      </p:pic>
      <p:pic>
        <p:nvPicPr>
          <p:cNvPr id="7" name="Рисунок 6" descr="1266069738_lesya-ukrainka.jpg"/>
          <p:cNvPicPr>
            <a:picLocks noChangeAspect="1"/>
          </p:cNvPicPr>
          <p:nvPr/>
        </p:nvPicPr>
        <p:blipFill>
          <a:blip r:embed="rId5" cstate="email">
            <a:extLst>
              <a:ext uri="{28A0092B-C50C-407E-A947-70E740481C1C}">
                <a14:useLocalDpi xmlns:a14="http://schemas.microsoft.com/office/drawing/2010/main"/>
              </a:ext>
            </a:extLst>
          </a:blip>
          <a:srcRect b="8789"/>
          <a:stretch>
            <a:fillRect/>
          </a:stretch>
        </p:blipFill>
        <p:spPr>
          <a:xfrm>
            <a:off x="5214942" y="1643050"/>
            <a:ext cx="3561178" cy="5000660"/>
          </a:xfrm>
          <a:prstGeom prst="rect">
            <a:avLst/>
          </a:prstGeom>
        </p:spPr>
      </p:pic>
    </p:spTree>
    <p:extLst>
      <p:ext uri="{BB962C8B-B14F-4D97-AF65-F5344CB8AC3E}">
        <p14:creationId xmlns:p14="http://schemas.microsoft.com/office/powerpoint/2010/main" val="37333412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3" name="Рисунок 2"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4" name="Рисунок 3"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sp>
        <p:nvSpPr>
          <p:cNvPr id="6" name="Прямоугольник 5"/>
          <p:cNvSpPr/>
          <p:nvPr/>
        </p:nvSpPr>
        <p:spPr>
          <a:xfrm>
            <a:off x="1285852" y="214290"/>
            <a:ext cx="4572032" cy="4154984"/>
          </a:xfrm>
          <a:prstGeom prst="rect">
            <a:avLst/>
          </a:prstGeom>
        </p:spPr>
        <p:txBody>
          <a:bodyPr wrap="square">
            <a:spAutoFit/>
          </a:bodyPr>
          <a:lstStyle/>
          <a:p>
            <a:r>
              <a:rPr lang="ru-RU" sz="2400" b="1" i="1" dirty="0" smtClean="0">
                <a:ln>
                  <a:solidFill>
                    <a:srgbClr val="006600"/>
                  </a:solidFill>
                </a:ln>
                <a:solidFill>
                  <a:srgbClr val="006600"/>
                </a:solidFill>
                <a:latin typeface="Century Schoolbook" pitchFamily="18" charset="0"/>
              </a:rPr>
              <a:t>Дуже рано почала Леся знайомитися з народною творчістю. Мати возила дітей до різних сіл та містечок. Там вони зачаровано слухали веснянки, які селяни співали бодай чи не всім селом. Діти, а особливо Леся, сприймали це все з великим захопленням.</a:t>
            </a:r>
          </a:p>
        </p:txBody>
      </p:sp>
      <p:pic>
        <p:nvPicPr>
          <p:cNvPr id="8" name="Рисунок 7" descr="Кобзар Гнат Гончаренко та О.І.Бородай. Фото 1900-х рр..jpg"/>
          <p:cNvPicPr>
            <a:picLocks noChangeAspect="1"/>
          </p:cNvPicPr>
          <p:nvPr/>
        </p:nvPicPr>
        <p:blipFill>
          <a:blip r:embed="rId4" cstate="print"/>
          <a:stretch>
            <a:fillRect/>
          </a:stretch>
        </p:blipFill>
        <p:spPr>
          <a:xfrm>
            <a:off x="5857884" y="142852"/>
            <a:ext cx="3086283" cy="4301439"/>
          </a:xfrm>
          <a:prstGeom prst="rect">
            <a:avLst/>
          </a:prstGeom>
        </p:spPr>
      </p:pic>
      <p:sp>
        <p:nvSpPr>
          <p:cNvPr id="9" name="Прямоугольник 8"/>
          <p:cNvSpPr/>
          <p:nvPr/>
        </p:nvSpPr>
        <p:spPr>
          <a:xfrm>
            <a:off x="1142976" y="4500000"/>
            <a:ext cx="8001024" cy="2308324"/>
          </a:xfrm>
          <a:prstGeom prst="rect">
            <a:avLst/>
          </a:prstGeom>
        </p:spPr>
        <p:txBody>
          <a:bodyPr wrap="square">
            <a:spAutoFit/>
          </a:bodyPr>
          <a:lstStyle/>
          <a:p>
            <a:pPr algn="ctr"/>
            <a:r>
              <a:rPr lang="uk-UA" sz="2400" b="1" i="1" dirty="0" smtClean="0">
                <a:ln>
                  <a:solidFill>
                    <a:srgbClr val="006600"/>
                  </a:solidFill>
                </a:ln>
                <a:solidFill>
                  <a:srgbClr val="006600"/>
                </a:solidFill>
                <a:latin typeface="Century Schoolbook" pitchFamily="18" charset="0"/>
              </a:rPr>
              <a:t>Все починалося з дитячих ігор... </a:t>
            </a:r>
            <a:endParaRPr lang="en-US" sz="2400" b="1" i="1" dirty="0" smtClean="0">
              <a:ln>
                <a:solidFill>
                  <a:srgbClr val="006600"/>
                </a:solidFill>
              </a:ln>
              <a:solidFill>
                <a:srgbClr val="006600"/>
              </a:solidFill>
              <a:latin typeface="Century Schoolbook" pitchFamily="18" charset="0"/>
            </a:endParaRPr>
          </a:p>
          <a:p>
            <a:pPr algn="ctr"/>
            <a:r>
              <a:rPr lang="uk-UA" sz="2400" b="1" i="1" dirty="0" smtClean="0">
                <a:ln>
                  <a:solidFill>
                    <a:srgbClr val="006600"/>
                  </a:solidFill>
                </a:ln>
                <a:solidFill>
                  <a:srgbClr val="006600"/>
                </a:solidFill>
                <a:latin typeface="Century Schoolbook" pitchFamily="18" charset="0"/>
              </a:rPr>
              <a:t>Дуже часто це було перевтілення в казкових, літературних та історичних персонажів, організація вистав </a:t>
            </a:r>
            <a:r>
              <a:rPr lang="ru-RU" sz="2400" b="1" i="1" dirty="0" smtClean="0">
                <a:ln>
                  <a:solidFill>
                    <a:srgbClr val="006600"/>
                  </a:solidFill>
                </a:ln>
                <a:solidFill>
                  <a:srgbClr val="006600"/>
                </a:solidFill>
                <a:latin typeface="Century Schoolbook" pitchFamily="18" charset="0"/>
              </a:rPr>
              <a:t>— </a:t>
            </a:r>
            <a:r>
              <a:rPr lang="uk-UA" sz="2400" b="1" i="1" dirty="0" smtClean="0">
                <a:ln>
                  <a:solidFill>
                    <a:srgbClr val="006600"/>
                  </a:solidFill>
                </a:ln>
                <a:solidFill>
                  <a:srgbClr val="006600"/>
                </a:solidFill>
                <a:latin typeface="Century Schoolbook" pitchFamily="18" charset="0"/>
              </a:rPr>
              <a:t>з музикою, </a:t>
            </a:r>
            <a:endParaRPr lang="en-US" sz="2400" b="1" i="1" dirty="0" smtClean="0">
              <a:ln>
                <a:solidFill>
                  <a:srgbClr val="006600"/>
                </a:solidFill>
              </a:ln>
              <a:solidFill>
                <a:srgbClr val="006600"/>
              </a:solidFill>
              <a:latin typeface="Century Schoolbook" pitchFamily="18" charset="0"/>
            </a:endParaRPr>
          </a:p>
          <a:p>
            <a:pPr algn="ctr"/>
            <a:r>
              <a:rPr lang="uk-UA" sz="2400" b="1" i="1" dirty="0" smtClean="0">
                <a:ln>
                  <a:solidFill>
                    <a:srgbClr val="006600"/>
                  </a:solidFill>
                </a:ln>
                <a:solidFill>
                  <a:srgbClr val="006600"/>
                </a:solidFill>
                <a:latin typeface="Century Schoolbook" pitchFamily="18" charset="0"/>
              </a:rPr>
              <a:t>костюмами, декораціями. </a:t>
            </a:r>
            <a:endParaRPr lang="en-US" sz="2400" b="1" i="1" dirty="0" smtClean="0">
              <a:ln>
                <a:solidFill>
                  <a:srgbClr val="006600"/>
                </a:solidFill>
              </a:ln>
              <a:solidFill>
                <a:srgbClr val="006600"/>
              </a:solidFill>
              <a:latin typeface="Century Schoolbook" pitchFamily="18" charset="0"/>
            </a:endParaRPr>
          </a:p>
          <a:p>
            <a:pPr algn="ctr"/>
            <a:r>
              <a:rPr lang="uk-UA" sz="2400" b="1" i="1" dirty="0" smtClean="0">
                <a:ln>
                  <a:solidFill>
                    <a:srgbClr val="006600"/>
                  </a:solidFill>
                </a:ln>
                <a:solidFill>
                  <a:srgbClr val="006600"/>
                </a:solidFill>
                <a:latin typeface="Century Schoolbook" pitchFamily="18" charset="0"/>
              </a:rPr>
              <a:t>Ставили навіть оперу «Коза-дереза». </a:t>
            </a:r>
            <a:endParaRPr lang="ru-RU" sz="2400" b="1" i="1" dirty="0">
              <a:ln>
                <a:solidFill>
                  <a:srgbClr val="006600"/>
                </a:solidFill>
              </a:ln>
              <a:solidFill>
                <a:srgbClr val="006600"/>
              </a:solidFill>
              <a:latin typeface="Century Schoolbook" pitchFamily="18" charset="0"/>
            </a:endParaRPr>
          </a:p>
        </p:txBody>
      </p:sp>
    </p:spTree>
    <p:extLst>
      <p:ext uri="{BB962C8B-B14F-4D97-AF65-F5344CB8AC3E}">
        <p14:creationId xmlns:p14="http://schemas.microsoft.com/office/powerpoint/2010/main" val="2906881573"/>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4"/>
          <p:cNvGrpSpPr/>
          <p:nvPr/>
        </p:nvGrpSpPr>
        <p:grpSpPr>
          <a:xfrm>
            <a:off x="0" y="0"/>
            <a:ext cx="9144000" cy="6858000"/>
            <a:chOff x="0" y="0"/>
            <a:chExt cx="9144000" cy="6858000"/>
          </a:xfrm>
        </p:grpSpPr>
        <p:pic>
          <p:nvPicPr>
            <p:cNvPr id="5" name="Рисунок 4" descr="rast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3756454"/>
            </a:xfrm>
            <a:prstGeom prst="rect">
              <a:avLst/>
            </a:prstGeom>
          </p:spPr>
        </p:pic>
        <p:pic>
          <p:nvPicPr>
            <p:cNvPr id="6" name="Рисунок 5" descr="rast0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752"/>
              <a:ext cx="9144000" cy="3143248"/>
            </a:xfrm>
            <a:prstGeom prst="rect">
              <a:avLst/>
            </a:prstGeom>
          </p:spPr>
        </p:pic>
      </p:grpSp>
      <p:pic>
        <p:nvPicPr>
          <p:cNvPr id="9" name="Рисунок 8" descr="Семейство Косачей возле «серого» домика (1899 г.). Леся справа от отца, стоящего в дверях..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000" y="144000"/>
            <a:ext cx="8545627" cy="5298440"/>
          </a:xfrm>
          <a:prstGeom prst="rect">
            <a:avLst/>
          </a:prstGeom>
        </p:spPr>
      </p:pic>
      <p:sp>
        <p:nvSpPr>
          <p:cNvPr id="7" name="Прямоугольник 6"/>
          <p:cNvSpPr/>
          <p:nvPr/>
        </p:nvSpPr>
        <p:spPr>
          <a:xfrm>
            <a:off x="972000" y="5400000"/>
            <a:ext cx="8286776" cy="1477328"/>
          </a:xfrm>
          <a:prstGeom prst="rect">
            <a:avLst/>
          </a:prstGeom>
        </p:spPr>
        <p:txBody>
          <a:bodyPr wrap="square">
            <a:spAutoFit/>
          </a:bodyPr>
          <a:lstStyle/>
          <a:p>
            <a:pPr algn="ctr"/>
            <a:r>
              <a:rPr lang="ru-RU" sz="3000" b="1" i="1" dirty="0" smtClean="0">
                <a:ln>
                  <a:solidFill>
                    <a:srgbClr val="006600"/>
                  </a:solidFill>
                </a:ln>
                <a:solidFill>
                  <a:srgbClr val="006600"/>
                </a:solidFill>
                <a:latin typeface="Century Schoolbook" pitchFamily="18" charset="0"/>
              </a:rPr>
              <a:t>Навесні 1882 року родина Косачів </a:t>
            </a:r>
          </a:p>
          <a:p>
            <a:pPr algn="ctr"/>
            <a:r>
              <a:rPr lang="ru-RU" sz="3000" b="1" i="1" dirty="0" smtClean="0">
                <a:ln>
                  <a:solidFill>
                    <a:srgbClr val="006600"/>
                  </a:solidFill>
                </a:ln>
                <a:solidFill>
                  <a:srgbClr val="006600"/>
                </a:solidFill>
                <a:latin typeface="Century Schoolbook" pitchFamily="18" charset="0"/>
              </a:rPr>
              <a:t>перебралася на постійне проживання </a:t>
            </a:r>
          </a:p>
          <a:p>
            <a:pPr algn="ctr"/>
            <a:r>
              <a:rPr lang="ru-RU" sz="3000" b="1" i="1" dirty="0" smtClean="0">
                <a:ln>
                  <a:solidFill>
                    <a:srgbClr val="006600"/>
                  </a:solidFill>
                </a:ln>
                <a:solidFill>
                  <a:srgbClr val="006600"/>
                </a:solidFill>
                <a:latin typeface="Century Schoolbook" pitchFamily="18" charset="0"/>
              </a:rPr>
              <a:t>до села Колодяжного. </a:t>
            </a:r>
            <a:endParaRPr lang="ru-RU" sz="3000" dirty="0"/>
          </a:p>
        </p:txBody>
      </p:sp>
    </p:spTree>
    <p:extLst>
      <p:ext uri="{BB962C8B-B14F-4D97-AF65-F5344CB8AC3E}">
        <p14:creationId xmlns:p14="http://schemas.microsoft.com/office/powerpoint/2010/main" val="186204655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0"/>
                                        <p:tgtEl>
                                          <p:spTgt spid="9"/>
                                        </p:tgtEl>
                                      </p:cBhvr>
                                    </p:animEffect>
                                    <p:anim calcmode="lin" valueType="num">
                                      <p:cBhvr>
                                        <p:cTn id="8" dur="5000" fill="hold"/>
                                        <p:tgtEl>
                                          <p:spTgt spid="9"/>
                                        </p:tgtEl>
                                        <p:attrNameLst>
                                          <p:attrName>ppt_x</p:attrName>
                                        </p:attrNameLst>
                                      </p:cBhvr>
                                      <p:tavLst>
                                        <p:tav tm="0">
                                          <p:val>
                                            <p:strVal val="#ppt_x"/>
                                          </p:val>
                                        </p:tav>
                                        <p:tav tm="100000">
                                          <p:val>
                                            <p:strVal val="#ppt_x"/>
                                          </p:val>
                                        </p:tav>
                                      </p:tavLst>
                                    </p:anim>
                                    <p:anim calcmode="lin" valueType="num">
                                      <p:cBhvr>
                                        <p:cTn id="9" dur="5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1359</Words>
  <Application>Microsoft Office PowerPoint</Application>
  <PresentationFormat>Экран (4:3)</PresentationFormat>
  <Paragraphs>150</Paragraphs>
  <Slides>30</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16</cp:revision>
  <dcterms:created xsi:type="dcterms:W3CDTF">2015-06-06T13:59:19Z</dcterms:created>
  <dcterms:modified xsi:type="dcterms:W3CDTF">2015-06-06T14:12:04Z</dcterms:modified>
</cp:coreProperties>
</file>