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image/x-emf" Extension="e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5" r:id="rId3"/>
    <p:sldId id="288" r:id="rId4"/>
    <p:sldId id="294" r:id="rId5"/>
    <p:sldId id="262" r:id="rId6"/>
    <p:sldId id="264" r:id="rId7"/>
    <p:sldId id="296" r:id="rId8"/>
    <p:sldId id="292" r:id="rId9"/>
    <p:sldId id="285" r:id="rId10"/>
    <p:sldId id="263" r:id="rId11"/>
    <p:sldId id="295" r:id="rId12"/>
    <p:sldId id="260" r:id="rId13"/>
    <p:sldId id="258" r:id="rId14"/>
    <p:sldId id="266" r:id="rId15"/>
    <p:sldId id="267" r:id="rId16"/>
    <p:sldId id="271" r:id="rId17"/>
    <p:sldId id="272" r:id="rId18"/>
    <p:sldId id="269" r:id="rId19"/>
    <p:sldId id="273" r:id="rId20"/>
    <p:sldId id="274" r:id="rId21"/>
    <p:sldId id="270" r:id="rId22"/>
    <p:sldId id="268" r:id="rId23"/>
    <p:sldId id="277" r:id="rId24"/>
    <p:sldId id="282" r:id="rId25"/>
    <p:sldId id="276" r:id="rId26"/>
    <p:sldId id="278" r:id="rId27"/>
    <p:sldId id="283" r:id="rId28"/>
    <p:sldId id="279" r:id="rId29"/>
    <p:sldId id="289" r:id="rId30"/>
    <p:sldId id="286" r:id="rId31"/>
    <p:sldId id="287" r:id="rId32"/>
    <p:sldId id="293" r:id="rId33"/>
    <p:sldId id="259" r:id="rId34"/>
    <p:sldId id="284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6D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0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A114-2B42-4860-92B4-CA4F6AE31E5D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6EB7-E8E7-4C20-BD08-F07014218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A114-2B42-4860-92B4-CA4F6AE31E5D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6EB7-E8E7-4C20-BD08-F07014218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A114-2B42-4860-92B4-CA4F6AE31E5D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6EB7-E8E7-4C20-BD08-F07014218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A114-2B42-4860-92B4-CA4F6AE31E5D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6EB7-E8E7-4C20-BD08-F07014218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A114-2B42-4860-92B4-CA4F6AE31E5D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6EB7-E8E7-4C20-BD08-F07014218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A114-2B42-4860-92B4-CA4F6AE31E5D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6EB7-E8E7-4C20-BD08-F07014218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A114-2B42-4860-92B4-CA4F6AE31E5D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6EB7-E8E7-4C20-BD08-F07014218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A114-2B42-4860-92B4-CA4F6AE31E5D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246EB7-E8E7-4C20-BD08-F070142187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A114-2B42-4860-92B4-CA4F6AE31E5D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6EB7-E8E7-4C20-BD08-F07014218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AA114-2B42-4860-92B4-CA4F6AE31E5D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A246EB7-E8E7-4C20-BD08-F07014218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E9AA114-2B42-4860-92B4-CA4F6AE31E5D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6EB7-E8E7-4C20-BD08-F07014218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E9AA114-2B42-4860-92B4-CA4F6AE31E5D}" type="datetimeFigureOut">
              <a:rPr lang="ru-RU" smtClean="0"/>
              <a:pPr/>
              <a:t>29.10.2013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A246EB7-E8E7-4C20-BD08-F07014218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4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slideLayouts/slideLayout2.xml" Type="http://schemas.openxmlformats.org/officeDocument/2006/relationships/slideLayout"/><Relationship Id="rId1" Target="file:///D:\Videos\&#1053;&#1086;&#1074;&#1072;&#1103;%20&#1087;&#1072;&#1087;&#1082;&#1072;%20(2)\&#1055;&#1110;&#1089;&#1085;&#1103;%20&#171;&#1047;&#1072;&#1094;&#1074;&#1110;&#1083;&#1072;%20&#1074;%20&#1076;&#1086;&#1083;&#1080;&#1085;&#1110;&#187;.mp4" TargetMode="External" Type="http://schemas.openxmlformats.org/officeDocument/2006/relationships/video"/><Relationship Id="rId5" Target="../media/image20.jpeg" Type="http://schemas.openxmlformats.org/officeDocument/2006/relationships/image"/><Relationship Id="rId4" Target="../media/image19.jpeg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Videos\&#1055;&#1086;%20&#1076;&#1110;&#1073;&#1088;&#1086;&#1074;&#1110;%20&#1074;&#1110;&#1090;&#1077;&#1088;%20&#1074;&#1080;&#1108;%20(&#1059;&#1082;&#1088;&#1072;&#1111;&#1085;&#1089;&#1100;&#1082;&#1072;%20&#1085;&#1072;&#1088;&#1086;&#1076;&#1085;&#1072;%20&#1087;&#1110;&#1089;&#1085;&#1103;).mp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Videos\&#1055;&#1088;&#1086;&#1077;&#1082;&#1090;%20&#1076;&#1086;%20200&#1093;%20&#1088;&#1110;&#1095;&#1095;&#1103;%20&#1058;&#1072;&#1088;&#1072;&#1089;&#1072;%20&#1064;&#1077;&#1074;&#1095;&#1077;&#1085;&#1082;&#1072;4.mp4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Videos\&#1053;&#1086;&#1074;&#1072;&#1103;%20&#1087;&#1072;&#1087;&#1082;&#1072;%20(2)\&#1054;.&#1055;&#1086;&#1085;&#1086;&#1084;&#1072;&#1088;&#1100;&#1086;&#1074;%20_&#1058;&#1088;&#1080;%20&#1087;&#1086;&#1088;&#1072;&#1076;&#1080;_.mp4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88641"/>
            <a:ext cx="8604448" cy="6192688"/>
          </a:xfrm>
          <a:prstGeom prst="rect">
            <a:avLst/>
          </a:prstGeom>
          <a:noFill/>
        </p:spPr>
        <p:txBody>
          <a:bodyPr wrap="square" rtlCol="0">
            <a:prstTxWarp prst="textDeflate">
              <a:avLst/>
            </a:prstTxWarp>
            <a:spAutoFit/>
          </a:bodyPr>
          <a:lstStyle/>
          <a:p>
            <a:endParaRPr lang="uk-UA" dirty="0" smtClean="0"/>
          </a:p>
          <a:p>
            <a:pPr algn="ctr"/>
            <a:endParaRPr lang="uk-UA" sz="4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Засідання</a:t>
            </a:r>
            <a: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sz="4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літературного    гуртка  </a:t>
            </a:r>
            <a:r>
              <a:rPr lang="uk-UA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“Феєрверк</a:t>
            </a:r>
            <a:r>
              <a:rPr lang="uk-UA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талантів</a:t>
            </a:r>
            <a:r>
              <a:rPr lang="uk-UA" sz="4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80697383_lign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484784"/>
            <a:ext cx="1838325" cy="1752600"/>
          </a:xfrm>
          <a:prstGeom prst="rect">
            <a:avLst/>
          </a:prstGeom>
        </p:spPr>
      </p:pic>
      <p:pic>
        <p:nvPicPr>
          <p:cNvPr id="8" name="Рисунок 7" descr="80697383_lign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1772816"/>
            <a:ext cx="1838325" cy="1752600"/>
          </a:xfrm>
          <a:prstGeom prst="rect">
            <a:avLst/>
          </a:prstGeom>
        </p:spPr>
      </p:pic>
      <p:pic>
        <p:nvPicPr>
          <p:cNvPr id="9" name="Рисунок 8" descr="80697383_lign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548680"/>
            <a:ext cx="1838325" cy="17526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332656"/>
            <a:ext cx="7704856" cy="144655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4400">
                <a:latin charset="0" pitchFamily="18" typeface="Times New Roman"/>
                <a:cs charset="0" pitchFamily="18" typeface="Times New Roman"/>
              </a:rPr>
              <a:t>Символ </a:t>
            </a:r>
            <a:r>
              <a:rPr b="1" dirty="0" err="1" lang="ru-RU" smtClean="0" sz="4400">
                <a:latin charset="0" pitchFamily="18" typeface="Times New Roman"/>
                <a:cs charset="0" pitchFamily="18" typeface="Times New Roman"/>
              </a:rPr>
              <a:t>роботи</a:t>
            </a:r>
            <a:r>
              <a:rPr b="1" dirty="0" lang="ru-RU" smtClean="0" sz="4400">
                <a:latin charset="0" pitchFamily="18" typeface="Times New Roman"/>
                <a:cs charset="0" pitchFamily="18" typeface="Times New Roman"/>
              </a:rPr>
              <a:t>:</a:t>
            </a:r>
          </a:p>
          <a:p>
            <a:endParaRPr b="1" dirty="0" lang="ru-RU" sz="4400"/>
          </a:p>
        </p:txBody>
      </p:sp>
      <p:pic>
        <p:nvPicPr>
          <p:cNvPr descr="88712602_ya33.jpg" id="3" name="Рисунок 2"/>
          <p:cNvPicPr>
            <a:picLocks noChangeAspect="1"/>
          </p:cNvPicPr>
          <p:nvPr/>
        </p:nvPicPr>
        <p:blipFill>
          <a:blip cstate="print" r:embed="rId2">
            <a:lum/>
          </a:blip>
          <a:srcRect r="164"/>
          <a:stretch>
            <a:fillRect/>
          </a:stretch>
        </p:blipFill>
        <p:spPr>
          <a:xfrm>
            <a:off x="395536" y="1052736"/>
            <a:ext cx="3528392" cy="374441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50594" y="836712"/>
            <a:ext cx="488184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uk-UA" smtClean="0" sz="4400">
                <a:latin charset="0" pitchFamily="18" typeface="Times New Roman"/>
                <a:cs charset="0" pitchFamily="18" typeface="Times New Roman"/>
              </a:rPr>
              <a:t>віночок - оберіг</a:t>
            </a:r>
            <a:endParaRPr b="1" dirty="0" lang="ru-RU" sz="4400">
              <a:latin charset="0" pitchFamily="18" typeface="Times New Roman"/>
              <a:cs charset="0" pitchFamily="18"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1844824"/>
            <a:ext cx="46805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Обері́г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 —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чарівний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 предмет,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призначення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якого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захист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свого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носія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 ,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або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збільшення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ефективності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його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чарівних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можливостей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.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Вважається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,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що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 обереги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можуть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 принести удачу,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попередити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 про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небезпеку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,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поліпшити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 стан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здоров'я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.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Оберіг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 —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найдревніший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 амулет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щастя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і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 </a:t>
            </a:r>
            <a:r>
              <a:rPr b="1" dirty="0" err="1" lang="ru-RU" smtClean="0" sz="2400">
                <a:solidFill>
                  <a:schemeClr val="bg1"/>
                </a:solidFill>
                <a:latin charset="0" pitchFamily="18" typeface="Book Antiqua"/>
              </a:rPr>
              <a:t>благополуччя</a:t>
            </a:r>
            <a:r>
              <a:rPr b="1" dirty="0" lang="ru-RU" smtClean="0" sz="2400">
                <a:solidFill>
                  <a:schemeClr val="bg1"/>
                </a:solidFill>
                <a:latin charset="0" pitchFamily="18" typeface="Book Antiqua"/>
              </a:rPr>
              <a:t>. </a:t>
            </a:r>
            <a:endParaRPr b="1" dirty="0" lang="ru-RU" sz="2400">
              <a:solidFill>
                <a:schemeClr val="bg1"/>
              </a:solidFill>
              <a:latin charset="0" pitchFamily="18" typeface="Book Antiqua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dur="indefinite" id="1" nodeType="tmRoot" restart="never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zakarpattya.net.ua/resized/213%281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0"/>
            <a:ext cx="3888432" cy="5040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http://fs186.www.ex.ua/show/24912011/24912011.jpg?16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0"/>
            <a:ext cx="3693021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http://gdb.rferl.org/DB2FC11E-0FC4-4FE4-8EF6-2836ED5FF1B2_cx13_cy17_cw78_w800_r1.jpg?nocache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4548474"/>
            <a:ext cx="4107210" cy="23095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0"/>
            <a:ext cx="5616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 smtClean="0">
                <a:latin typeface="Book Antiqua" pitchFamily="18" charset="0"/>
              </a:rPr>
              <a:t>І група . Калина .</a:t>
            </a:r>
            <a:endParaRPr lang="ru-RU" sz="4800" dirty="0">
              <a:latin typeface="Book Antiqua" pitchFamily="18" charset="0"/>
            </a:endParaRPr>
          </a:p>
        </p:txBody>
      </p:sp>
      <p:pic>
        <p:nvPicPr>
          <p:cNvPr id="4" name="Рисунок 3" descr="76757805_62688985_1281756108_0_2ed0f_ca92476a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764704"/>
            <a:ext cx="8280920" cy="6093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9d6bd3eaae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572000" cy="33569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146" name="Picture 2" descr="http://www.batjkivshhyna-tarasa.com.ua/images/shevchenkove/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212976"/>
            <a:ext cx="4499992" cy="36450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0_6bc8b_7d615fc5_X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0"/>
            <a:ext cx="4499992" cy="32849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79512" y="2276873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Милування природою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4168" y="2060848"/>
            <a:ext cx="3059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Символ дівочої краси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4644008" y="5517232"/>
            <a:ext cx="38164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err="1" smtClean="0">
                <a:latin typeface="Times New Roman" pitchFamily="18" charset="0"/>
                <a:cs typeface="Times New Roman" pitchFamily="18" charset="0"/>
              </a:rPr>
              <a:t>Пам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ять про рідну людину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540d45d243b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212976"/>
            <a:ext cx="4427984" cy="36450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755576" y="6021288"/>
            <a:ext cx="38347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Душевні переживання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Пісня «Зацвіла в долині»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 flipH="1">
            <a:off x="6095999" y="2286000"/>
            <a:ext cx="1139957" cy="8549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://thuja.at.ua/kalina-buldenezh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Пісня «Зацвіла в долині»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04448" y="6381328"/>
            <a:ext cx="311696" cy="233772"/>
          </a:xfrm>
          <a:prstGeom prst="rect">
            <a:avLst/>
          </a:prstGeom>
        </p:spPr>
      </p:pic>
    </p:spTree>
  </p:cSld>
  <p:clrMapOvr>
    <a:masterClrMapping/>
  </p:clrMapOvr>
  <p:transition advTm="14415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video>
              <p:cMediaNode numSld="999" showWhenStopped="0">
                <p:cTn id="13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кали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14820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bankoboev.ru/images/NjA3MjM=/Bankoboev.Ru_krasnaya_ptichka_i_ka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9469">
    <p:cut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school.xvatit.com/images/1/13/105638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3276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2kaly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</p:spPr>
      </p:pic>
    </p:spTree>
  </p:cSld>
  <p:clrMapOvr>
    <a:masterClrMapping/>
  </p:clrMapOvr>
  <p:transition advTm="12886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static.iloveukraine.com.ua/p/0/94/94625/47ccc58021bbe1c44b423ee0f04caeba_600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1887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litukr.at.ua/shevcenko/shevchenko.gif" id="22530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-252536" y="0"/>
            <a:ext cx="3888432" cy="5616624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635896" y="157249"/>
            <a:ext cx="532859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0" bIns="45720" compatLnSpc="1" lIns="91440" numCol="1" rIns="91440" tIns="45720" vert="horz" wrap="square">
            <a:prstTxWarp prst="textNoShape">
              <a:avLst/>
            </a:prstTxWarp>
            <a:spAutoFit/>
          </a:bodyPr>
          <a:lstStyle/>
          <a:p>
            <a:pPr algn="just" defTabSz="914400" eaLnBrk="1" fontAlgn="base" hangingPunct="1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1" baseline="0" cap="none" dirty="0" i="1" kumimoji="0" lang="uk-UA" normalizeH="0" smtClean="0" strike="noStrike" sz="2800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Book Antiqua"/>
                <a:ea charset="0" pitchFamily="34" typeface="Calibri"/>
                <a:cs charset="0" pitchFamily="18" typeface="Times New Roman"/>
              </a:rPr>
              <a:t>Який потрібно мати в душі безсмертний цвіт, </a:t>
            </a:r>
            <a:endParaRPr b="1" baseline="0" cap="none" dirty="0" i="0" kumimoji="0" lang="ru-RU" normalizeH="0" smtClean="0" strike="noStrike" sz="2800" u="none">
              <a:ln>
                <a:noFill/>
              </a:ln>
              <a:solidFill>
                <a:schemeClr val="tx1"/>
              </a:solidFill>
              <a:effectLst/>
              <a:latin charset="0" pitchFamily="34" typeface="Arial"/>
              <a:cs charset="0" pitchFamily="34" typeface="Arial"/>
            </a:endParaRPr>
          </a:p>
          <a:p>
            <a:pPr algn="just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1" baseline="0" cap="none" dirty="0" i="1" kumimoji="0" lang="uk-UA" normalizeH="0" smtClean="0" strike="noStrike" sz="2800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Book Antiqua"/>
                <a:ea charset="0" pitchFamily="34" typeface="Calibri"/>
                <a:cs charset="0" pitchFamily="18" typeface="Times New Roman"/>
              </a:rPr>
              <a:t>Щоб хвилювати людство і через сотні літ. </a:t>
            </a:r>
            <a:endParaRPr b="1" baseline="0" cap="none" dirty="0" i="0" kumimoji="0" lang="ru-RU" normalizeH="0" smtClean="0" strike="noStrike" sz="2800" u="none">
              <a:ln>
                <a:noFill/>
              </a:ln>
              <a:solidFill>
                <a:schemeClr val="tx1"/>
              </a:solidFill>
              <a:effectLst/>
              <a:latin charset="0" pitchFamily="34" typeface="Arial"/>
              <a:cs charset="0" pitchFamily="34" typeface="Arial"/>
            </a:endParaRPr>
          </a:p>
          <a:p>
            <a:pPr algn="just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1" baseline="0" cap="none" dirty="0" i="1" kumimoji="0" lang="uk-UA" normalizeH="0" smtClean="0" strike="noStrike" sz="2800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Book Antiqua"/>
                <a:ea charset="0" pitchFamily="34" typeface="Calibri"/>
                <a:cs charset="0" pitchFamily="18" typeface="Times New Roman"/>
              </a:rPr>
              <a:t>Яким зарядом треба наснажити слова, </a:t>
            </a:r>
            <a:endParaRPr b="1" baseline="0" cap="none" dirty="0" i="0" kumimoji="0" lang="ru-RU" normalizeH="0" smtClean="0" strike="noStrike" sz="2800" u="none">
              <a:ln>
                <a:noFill/>
              </a:ln>
              <a:solidFill>
                <a:schemeClr val="tx1"/>
              </a:solidFill>
              <a:effectLst/>
              <a:latin charset="0" pitchFamily="34" typeface="Arial"/>
              <a:cs charset="0" pitchFamily="34" typeface="Arial"/>
            </a:endParaRPr>
          </a:p>
          <a:p>
            <a:pPr algn="just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1" baseline="0" cap="none" dirty="0" i="1" kumimoji="0" lang="uk-UA" normalizeH="0" smtClean="0" strike="noStrike" sz="2800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Book Antiqua"/>
                <a:ea charset="0" pitchFamily="34" typeface="Calibri"/>
                <a:cs charset="0" pitchFamily="18" typeface="Times New Roman"/>
              </a:rPr>
              <a:t>Щоб пісня і сьогодні звучала, як нова… </a:t>
            </a:r>
            <a:endParaRPr b="1" baseline="0" cap="none" dirty="0" i="0" kumimoji="0" lang="ru-RU" normalizeH="0" smtClean="0" strike="noStrike" sz="2800" u="none">
              <a:ln>
                <a:noFill/>
              </a:ln>
              <a:solidFill>
                <a:schemeClr val="tx1"/>
              </a:solidFill>
              <a:effectLst/>
              <a:latin charset="0" pitchFamily="34" typeface="Arial"/>
              <a:cs charset="0" pitchFamily="34" typeface="Arial"/>
            </a:endParaRPr>
          </a:p>
          <a:p>
            <a:pPr algn="just" defTabSz="914400" eaLnBrk="0" fontAlgn="base" hangingPunct="0" indent="0" latinLnBrk="0" lvl="0" marL="0" marR="0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b="1" baseline="0" cap="none" dirty="0" i="0" kumimoji="0" lang="uk-UA" normalizeH="0" smtClean="0" strike="noStrike" sz="2800" u="none">
                <a:ln>
                  <a:noFill/>
                </a:ln>
                <a:solidFill>
                  <a:schemeClr val="tx1"/>
                </a:solidFill>
                <a:effectLst/>
                <a:latin charset="0" pitchFamily="18" typeface="Book Antiqua"/>
                <a:ea charset="0" pitchFamily="34" typeface="Calibri"/>
                <a:cs charset="0" pitchFamily="18" typeface="Times New Roman"/>
              </a:rPr>
              <a:t>О. Підсуха</a:t>
            </a:r>
            <a:endParaRPr b="1" baseline="0" cap="none" dirty="0" i="0" kumimoji="0" lang="uk-UA" normalizeH="0" smtClean="0" strike="noStrike" sz="2800" u="none">
              <a:ln>
                <a:noFill/>
              </a:ln>
              <a:solidFill>
                <a:schemeClr val="tx1"/>
              </a:solidFill>
              <a:effectLst/>
              <a:latin charset="0" pitchFamily="34" typeface="Arial"/>
              <a:cs charset="0" pitchFamily="34" typeface="Arial"/>
            </a:endParaRPr>
          </a:p>
        </p:txBody>
      </p:sp>
      <p:pic>
        <p:nvPicPr>
          <p:cNvPr descr="29200.jpg" id="22532" name="Рисунок 3"/>
          <p:cNvPicPr>
            <a:picLocks noChangeArrowheads="1" noChangeAspect="1"/>
          </p:cNvPicPr>
          <p:nvPr/>
        </p:nvPicPr>
        <p:blipFill>
          <a:blip cstate="print" r:embed="rId3"/>
          <a:stretch>
            <a:fillRect/>
          </a:stretch>
        </p:blipFill>
        <p:spPr bwMode="auto">
          <a:xfrm>
            <a:off x="5796136" y="3645024"/>
            <a:ext cx="3024336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dur="indefinite" id="1" nodeType="tmRoot" restart="never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bankoboev.ru/images/NjA3MjM=/Bankoboev.Ru_krasnaya_ptichka_i_kal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2770" name="Picture 2" descr="http://t2.gstatic.com/images?q=tbn:ANd9GcSpTWNBc-wX85oJJkFD3zJA4CYou5vYoikakVIan-0FgaBjBRb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6146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x_ed51f41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advTm="12823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bizslovo.org/content/images/stories/torop/kalyna/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4398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404664"/>
            <a:ext cx="58326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solidFill>
                  <a:schemeClr val="bg1"/>
                </a:solidFill>
                <a:latin typeface="Book Antiqua" pitchFamily="18" charset="0"/>
                <a:cs typeface="Times New Roman" pitchFamily="18" charset="0"/>
              </a:rPr>
              <a:t>ІІ група . Верба </a:t>
            </a:r>
            <a:endParaRPr lang="ru-RU" sz="4400" b="1" dirty="0">
              <a:solidFill>
                <a:schemeClr val="bg1"/>
              </a:solidFill>
              <a:latin typeface="Book Antiqua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://upload.wikimedia.org/wikipedia/commons/thumb/b/b8/Willow.jpg/260px-Will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8568952" cy="5661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gorod.tomsk.ru/uploads/25984/1238854298/1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84984"/>
            <a:ext cx="4571999" cy="3573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9940" name="Picture 4" descr="http://www.cirota.ru/forum/images/58/5827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0"/>
            <a:ext cx="4644007" cy="32129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9942" name="Picture 6" descr="http://img-fotki.yandex.ru/get/6005/stepanov-el.101/0_596a9_be4a6eed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916832"/>
            <a:ext cx="2838450" cy="4095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547664" y="2636912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Милування природою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6093296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Неспокій природи – тривога душі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84168" y="6237312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Місце побачень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0"/>
            <a:ext cx="4572000" cy="3356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0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3257600"/>
            <a:ext cx="5220072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1019-zvs8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680520" cy="3212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67544" y="3212976"/>
            <a:ext cx="8676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chemeClr val="bg1"/>
                </a:solidFill>
                <a:latin typeface="Book Antiqua" pitchFamily="18" charset="0"/>
              </a:rPr>
              <a:t>Шевченкова верба на острові Мангишлак</a:t>
            </a:r>
            <a:endParaRPr lang="ru-RU" sz="32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60648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latin typeface="Book Antiqua" pitchFamily="18" charset="0"/>
                <a:cs typeface="Times New Roman" pitchFamily="18" charset="0"/>
              </a:rPr>
              <a:t>I</a:t>
            </a:r>
            <a:r>
              <a:rPr lang="uk-UA" sz="4800" b="1" dirty="0" smtClean="0">
                <a:solidFill>
                  <a:schemeClr val="bg1"/>
                </a:solidFill>
                <a:latin typeface="Book Antiqua" pitchFamily="18" charset="0"/>
                <a:cs typeface="Times New Roman" pitchFamily="18" charset="0"/>
              </a:rPr>
              <a:t>ІІ </a:t>
            </a:r>
            <a:r>
              <a:rPr lang="uk-UA" sz="4800" b="1" dirty="0" err="1" smtClean="0">
                <a:solidFill>
                  <a:schemeClr val="bg1"/>
                </a:solidFill>
                <a:latin typeface="Book Antiqua" pitchFamily="18" charset="0"/>
                <a:cs typeface="Times New Roman" pitchFamily="18" charset="0"/>
              </a:rPr>
              <a:t>група.Тополя</a:t>
            </a:r>
            <a:endParaRPr lang="ru-RU" sz="4800" b="1" dirty="0">
              <a:solidFill>
                <a:schemeClr val="bg1"/>
              </a:solidFill>
              <a:latin typeface="Book Antiqua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homeopathiya.ru/wp-content/uploads/2012/09/top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8352928" cy="5733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www.stihi.ru/pics/2011/01/09/73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716016" cy="3573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0964" name="Picture 4" descr="http://megogo.net/s/data/poster/1/4:638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32656"/>
            <a:ext cx="2880320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4578" name="Picture 2" descr=" (543x375, 53Kb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286125"/>
            <a:ext cx="5172075" cy="35718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9552" y="2708920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  <a:latin typeface="Book Antiqua" pitchFamily="18" charset="0"/>
              </a:rPr>
              <a:t>Прекрасна природа</a:t>
            </a:r>
            <a:endParaRPr lang="ru-RU" sz="2800" b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44208" y="3573016"/>
            <a:ext cx="2699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latin typeface="Book Antiqua" pitchFamily="18" charset="0"/>
              </a:rPr>
              <a:t>Дівочі переживання</a:t>
            </a:r>
            <a:endParaRPr lang="ru-RU" sz="2400" b="1" dirty="0">
              <a:latin typeface="Book Antiqu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7704" y="5733256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rgbClr val="FFFF00"/>
                </a:solidFill>
                <a:latin typeface="Book Antiqua" pitchFamily="18" charset="0"/>
              </a:rPr>
              <a:t>Перетворення </a:t>
            </a:r>
            <a:endParaRPr lang="ru-RU" sz="3600" dirty="0">
              <a:solidFill>
                <a:srgbClr val="FFFF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7.jpg"/>
          <p:cNvPicPr>
            <a:picLocks noChangeAspect="1"/>
          </p:cNvPicPr>
          <p:nvPr/>
        </p:nvPicPr>
        <p:blipFill>
          <a:blip r:embed="rId2" cstate="print">
            <a:lum contrast="30000"/>
          </a:blip>
          <a:stretch>
            <a:fillRect/>
          </a:stretch>
        </p:blipFill>
        <p:spPr>
          <a:xfrm>
            <a:off x="5004048" y="188640"/>
            <a:ext cx="3744416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 descr="713021327.jpg"/>
          <p:cNvPicPr>
            <a:picLocks noChangeAspect="1"/>
          </p:cNvPicPr>
          <p:nvPr/>
        </p:nvPicPr>
        <p:blipFill>
          <a:blip r:embed="rId3" cstate="print">
            <a:lum contrast="40000"/>
          </a:blip>
          <a:stretch>
            <a:fillRect/>
          </a:stretch>
        </p:blipFill>
        <p:spPr>
          <a:xfrm>
            <a:off x="251520" y="1124744"/>
            <a:ext cx="4536504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о діброві вітер виє (Українська народна пісня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36512" y="0"/>
            <a:ext cx="918051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роект до 200х річчя Тараса Шевченка4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173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476672"/>
            <a:ext cx="63367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solidFill>
                  <a:schemeClr val="bg1"/>
                </a:solidFill>
                <a:latin typeface="Book Antiqua" pitchFamily="18" charset="0"/>
              </a:rPr>
              <a:t>І</a:t>
            </a:r>
            <a:r>
              <a:rPr lang="en-US" sz="4400" b="1" dirty="0" smtClean="0">
                <a:solidFill>
                  <a:schemeClr val="bg1"/>
                </a:solidFill>
                <a:latin typeface="Book Antiqua" pitchFamily="18" charset="0"/>
              </a:rPr>
              <a:t>V</a:t>
            </a:r>
            <a:r>
              <a:rPr lang="uk-UA" sz="4400" b="1" dirty="0" smtClean="0">
                <a:solidFill>
                  <a:schemeClr val="bg1"/>
                </a:solidFill>
                <a:latin typeface="Book Antiqua" pitchFamily="18" charset="0"/>
              </a:rPr>
              <a:t> група. Дуб </a:t>
            </a:r>
            <a:endParaRPr lang="ru-RU" sz="44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pic>
        <p:nvPicPr>
          <p:cNvPr id="3" name="Рисунок 2" descr="dub_126162003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340768"/>
            <a:ext cx="8403926" cy="5517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m.io.ua/img_aa/medium/1578/94/15789480.jpg" id="16386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4499991" y="0"/>
            <a:ext cx="4644009" cy="3886201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http://img1.liveinternet.ru/images/attach/c/8/99/519/99519301_8818.jpg" id="16388" name="Picture 4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0" y="1"/>
            <a:ext cx="4572000" cy="3717032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http://img1.liveinternet.ru/images/attach/c/4/82/384/82384755_1286034758_wwwavatarkafreeruanimirkartinki12.jpg" id="16390" name="Picture 6"/>
          <p:cNvPicPr>
            <a:picLocks noChangeArrowheads="1" noChangeAspect="1"/>
          </p:cNvPicPr>
          <p:nvPr/>
        </p:nvPicPr>
        <p:blipFill>
          <a:blip cstate="print" r:embed="rId4"/>
          <a:srcRect r="94"/>
          <a:stretch>
            <a:fillRect/>
          </a:stretch>
        </p:blipFill>
        <p:spPr bwMode="auto">
          <a:xfrm>
            <a:off x="1763688" y="3645025"/>
            <a:ext cx="5112568" cy="3212976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0" y="2132856"/>
            <a:ext cx="4572000" cy="95410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uk-UA" smtClean="0" sz="2800">
                <a:latin charset="0" pitchFamily="18" typeface="Book Antiqua"/>
              </a:rPr>
              <a:t>Символ  Перуна - бога вогню та блискавки</a:t>
            </a:r>
            <a:endParaRPr b="1" dirty="0" lang="ru-RU" sz="2800">
              <a:latin charset="0" pitchFamily="18" typeface="Book Antiqu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6016" y="2636912"/>
            <a:ext cx="4427984" cy="830997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uk-UA" smtClean="0" sz="2400">
                <a:latin charset="0" pitchFamily="18" typeface="Book Antiqua"/>
              </a:rPr>
              <a:t>Могутність, величність природи і  самого дерева</a:t>
            </a:r>
            <a:endParaRPr b="1" dirty="0" lang="ru-RU" sz="2400">
              <a:latin charset="0" pitchFamily="18" typeface="Book Antiqu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7784" y="4149080"/>
            <a:ext cx="3528392" cy="52322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uk-UA" smtClean="0" sz="2800">
                <a:latin charset="0" pitchFamily="18" typeface="Book Antiqua"/>
              </a:rPr>
              <a:t>Місце побачень</a:t>
            </a:r>
            <a:endParaRPr b="1" dirty="0" lang="ru-RU" sz="2800">
              <a:latin charset="0" pitchFamily="18" typeface="Book Antiqua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Рисунок 1" descr="C:\Users\Admin\Desktop\Shevchenk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0"/>
            <a:ext cx="5364088" cy="63813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403648" y="5157192"/>
            <a:ext cx="5400600" cy="17008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679"/>
              </a:avLst>
            </a:prstTxWarp>
          </a:bodyPr>
          <a:lstStyle/>
          <a:p>
            <a:pPr algn="ctr" rtl="0"/>
            <a:endParaRPr lang="ru-RU" sz="2400" kern="10" spc="0" dirty="0" smtClean="0">
              <a:ln w="9525">
                <a:noFill/>
                <a:round/>
                <a:headEnd/>
                <a:tailEnd/>
              </a:ln>
              <a:solidFill>
                <a:srgbClr val="0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 rtl="0"/>
            <a:endParaRPr lang="ru-RU" sz="2400" kern="10" spc="0" dirty="0" smtClean="0">
              <a:ln w="9525">
                <a:noFill/>
                <a:round/>
                <a:headEnd/>
                <a:tailEnd/>
              </a:ln>
              <a:solidFill>
                <a:srgbClr val="0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 rtl="0"/>
            <a:endParaRPr lang="ru-RU" sz="2400" kern="10" dirty="0" smtClean="0">
              <a:ln w="9525">
                <a:noFill/>
                <a:round/>
                <a:headEnd/>
                <a:tailEnd/>
              </a:ln>
              <a:solidFill>
                <a:srgbClr val="0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 rtl="0"/>
            <a:r>
              <a:rPr lang="en-US" sz="24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                    </a:t>
            </a:r>
            <a:endParaRPr lang="ru-RU" sz="2400" kern="10" spc="0" dirty="0">
              <a:ln w="9525">
                <a:noFill/>
                <a:round/>
                <a:headEnd/>
                <a:tailEnd/>
              </a:ln>
              <a:solidFill>
                <a:srgbClr val="0000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1" y="5445224"/>
            <a:ext cx="561662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kern="1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  <a:cs typeface="Times New Roman"/>
              </a:rPr>
              <a:t>Отче </a:t>
            </a:r>
            <a:r>
              <a:rPr lang="ru-RU" sz="4400" b="1" kern="1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 Antiqua" pitchFamily="18" charset="0"/>
                <a:cs typeface="Times New Roman"/>
              </a:rPr>
              <a:t>наш, Тарасе  всемогущий</a:t>
            </a:r>
            <a:r>
              <a:rPr lang="ru-RU" b="1" kern="1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…</a:t>
            </a:r>
            <a:endParaRPr lang="ru-RU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.Пономарьов _Три поради_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7173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hevchenko.jpg" id="2" name="Рисунок 1"/>
          <p:cNvPicPr>
            <a:picLocks noChangeAspect="1"/>
          </p:cNvPicPr>
          <p:nvPr/>
        </p:nvPicPr>
        <p:blipFill>
          <a:blip cstate="print" r:embed="rId2"/>
          <a:srcRect b="56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http://dnz97.klasna.com/uploads/editor/165/39065/sitepage_18/image/1333397932444791518/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0"/>
            <a:ext cx="946854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99792" y="2708920"/>
            <a:ext cx="612068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4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44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4400" b="1" dirty="0" smtClean="0">
                <a:solidFill>
                  <a:srgbClr val="6D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 </a:t>
            </a:r>
            <a:r>
              <a:rPr lang="uk-UA" sz="4400" b="1" dirty="0" smtClean="0">
                <a:solidFill>
                  <a:srgbClr val="6D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заняття 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4400" b="1" dirty="0" smtClean="0">
                <a:solidFill>
                  <a:srgbClr val="6D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Рослинна  символіка «Кобзаря»</a:t>
            </a:r>
            <a:endParaRPr lang="ru-RU" sz="4400" b="1" dirty="0" smtClean="0">
              <a:solidFill>
                <a:srgbClr val="6D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-97936"/>
            <a:ext cx="896448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Мета: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розвивати імпровізоване мовлення, уміння створювати власні висловлювання; вчит</a:t>
            </a:r>
            <a:r>
              <a:rPr lang="uk-UA" sz="3600" b="1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ся працювати   самостійно, займаючись пошуковою дослідницькою діяльністю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uk-UA" sz="3600" b="1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lang="uk-UA" sz="3600" b="1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озвивати  свої творчі здібності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  виховувати любов та повагу до постаті Великого Кобзаря, до краси рідного слова та рідної землі</a:t>
            </a: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uk-UA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www.168.ru/files/news/full/1358341301.jpg" id="47108" name="Picture 4"/>
          <p:cNvPicPr>
            <a:picLocks noChangeArrowheads="1" noChangeAspect="1"/>
          </p:cNvPicPr>
          <p:nvPr/>
        </p:nvPicPr>
        <p:blipFill>
          <a:blip cstate="print" r:embed="rId2"/>
          <a:srcRect b="91"/>
          <a:stretch>
            <a:fillRect/>
          </a:stretch>
        </p:blipFill>
        <p:spPr bwMode="auto">
          <a:xfrm>
            <a:off x="4181872" y="2609528"/>
            <a:ext cx="4962128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descr="http://s006.radikal.ru/i215/1101/16/bfd219d17bb5.jpg" id="4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0" y="0"/>
            <a:ext cx="4932040" cy="3886201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580112" y="332656"/>
            <a:ext cx="3563888" cy="144655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uk-UA" smtClean="0" sz="4400">
                <a:latin charset="0" pitchFamily="18" typeface="Book Antiqua"/>
              </a:rPr>
              <a:t>Робота в групах</a:t>
            </a:r>
            <a:endParaRPr b="1" dirty="0" lang="ru-RU" sz="4400">
              <a:latin charset="0" pitchFamily="18" typeface="Book Antiqu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24744"/>
            <a:ext cx="81369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dirty="0" smtClean="0">
                <a:latin typeface="Book Antiqua" pitchFamily="18" charset="0"/>
              </a:rPr>
              <a:t>Т</a:t>
            </a:r>
            <a:r>
              <a:rPr lang="ru-RU" sz="4000" b="1" dirty="0" err="1" smtClean="0">
                <a:latin typeface="Book Antiqua" pitchFamily="18" charset="0"/>
              </a:rPr>
              <a:t>ермін</a:t>
            </a:r>
            <a:r>
              <a:rPr lang="ru-RU" sz="4000" b="1" dirty="0" smtClean="0">
                <a:latin typeface="Book Antiqua" pitchFamily="18" charset="0"/>
              </a:rPr>
              <a:t> «символ» </a:t>
            </a:r>
            <a:r>
              <a:rPr lang="uk-UA" sz="4000" b="1" dirty="0" smtClean="0">
                <a:latin typeface="Book Antiqua" pitchFamily="18" charset="0"/>
              </a:rPr>
              <a:t>- г</a:t>
            </a:r>
            <a:r>
              <a:rPr lang="ru-RU" sz="4000" b="1" dirty="0" err="1" smtClean="0">
                <a:latin typeface="Book Antiqua" pitchFamily="18" charset="0"/>
              </a:rPr>
              <a:t>рецьке</a:t>
            </a:r>
            <a:r>
              <a:rPr lang="ru-RU" sz="4000" b="1" dirty="0" smtClean="0">
                <a:latin typeface="Book Antiqua" pitchFamily="18" charset="0"/>
              </a:rPr>
              <a:t>   «</a:t>
            </a:r>
            <a:r>
              <a:rPr lang="ru-RU" sz="4000" b="1" dirty="0" err="1" smtClean="0">
                <a:latin typeface="Book Antiqua" pitchFamily="18" charset="0"/>
              </a:rPr>
              <a:t>symbol</a:t>
            </a:r>
            <a:r>
              <a:rPr lang="ru-RU" sz="4000" b="1" dirty="0" smtClean="0">
                <a:latin typeface="Book Antiqua" pitchFamily="18" charset="0"/>
              </a:rPr>
              <a:t>»  -  </a:t>
            </a:r>
            <a:r>
              <a:rPr lang="ru-RU" sz="4000" b="1" dirty="0" err="1" smtClean="0">
                <a:latin typeface="Book Antiqua" pitchFamily="18" charset="0"/>
              </a:rPr>
              <a:t>означає</a:t>
            </a:r>
            <a:r>
              <a:rPr lang="ru-RU" sz="4000" b="1" dirty="0" smtClean="0">
                <a:latin typeface="Book Antiqua" pitchFamily="18" charset="0"/>
              </a:rPr>
              <a:t> «</a:t>
            </a:r>
            <a:r>
              <a:rPr lang="ru-RU" sz="4000" b="1" dirty="0" err="1" smtClean="0">
                <a:latin typeface="Book Antiqua" pitchFamily="18" charset="0"/>
              </a:rPr>
              <a:t>поєднувати</a:t>
            </a:r>
            <a:r>
              <a:rPr lang="ru-RU" sz="4000" b="1" dirty="0" smtClean="0">
                <a:latin typeface="Book Antiqua" pitchFamily="18" charset="0"/>
              </a:rPr>
              <a:t>» , «</a:t>
            </a:r>
            <a:r>
              <a:rPr lang="ru-RU" sz="4000" b="1" dirty="0" err="1" smtClean="0">
                <a:latin typeface="Book Antiqua" pitchFamily="18" charset="0"/>
              </a:rPr>
              <a:t>зливати</a:t>
            </a:r>
            <a:r>
              <a:rPr lang="ru-RU" sz="4000" b="1" dirty="0" smtClean="0">
                <a:latin typeface="Book Antiqua" pitchFamily="18" charset="0"/>
              </a:rPr>
              <a:t>» , «</a:t>
            </a:r>
            <a:r>
              <a:rPr lang="ru-RU" sz="4000" b="1" dirty="0" err="1" smtClean="0">
                <a:latin typeface="Book Antiqua" pitchFamily="18" charset="0"/>
              </a:rPr>
              <a:t>зв’язувати</a:t>
            </a:r>
            <a:r>
              <a:rPr lang="ru-RU" sz="4000" b="1" dirty="0" smtClean="0">
                <a:latin typeface="Book Antiqua" pitchFamily="18" charset="0"/>
              </a:rPr>
              <a:t>» ;</a:t>
            </a:r>
          </a:p>
          <a:p>
            <a:r>
              <a:rPr lang="ru-RU" sz="4000" b="1" dirty="0" smtClean="0">
                <a:latin typeface="Book Antiqua" pitchFamily="18" charset="0"/>
              </a:rPr>
              <a:t> </a:t>
            </a:r>
            <a:r>
              <a:rPr lang="ru-RU" sz="4000" b="1" dirty="0" err="1" smtClean="0">
                <a:latin typeface="Book Antiqua" pitchFamily="18" charset="0"/>
              </a:rPr>
              <a:t>зустріч</a:t>
            </a:r>
            <a:r>
              <a:rPr lang="ru-RU" sz="4000" b="1" dirty="0" smtClean="0">
                <a:latin typeface="Book Antiqua" pitchFamily="18" charset="0"/>
              </a:rPr>
              <a:t>  </a:t>
            </a:r>
            <a:r>
              <a:rPr lang="ru-RU" sz="4000" b="1" dirty="0" err="1" smtClean="0">
                <a:latin typeface="Book Antiqua" pitchFamily="18" charset="0"/>
              </a:rPr>
              <a:t>двох</a:t>
            </a:r>
            <a:r>
              <a:rPr lang="ru-RU" sz="4000" b="1" dirty="0" smtClean="0">
                <a:latin typeface="Book Antiqua" pitchFamily="18" charset="0"/>
              </a:rPr>
              <a:t>  у </a:t>
            </a:r>
            <a:r>
              <a:rPr lang="ru-RU" sz="4000" b="1" dirty="0" err="1" smtClean="0">
                <a:latin typeface="Book Antiqua" pitchFamily="18" charset="0"/>
              </a:rPr>
              <a:t>чомусь</a:t>
            </a:r>
            <a:r>
              <a:rPr lang="ru-RU" sz="4000" b="1" dirty="0" smtClean="0">
                <a:latin typeface="Book Antiqua" pitchFamily="18" charset="0"/>
              </a:rPr>
              <a:t> одному. </a:t>
            </a:r>
            <a:endParaRPr lang="ru-RU" sz="4000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67544" y="1223147"/>
            <a:ext cx="820891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uk-UA" sz="3600" b="1" dirty="0" smtClean="0">
                <a:latin typeface="Book Antiqua" pitchFamily="18" charset="0"/>
                <a:cs typeface="Times New Roman" pitchFamily="18" charset="0"/>
              </a:rPr>
              <a:t>Чи і справді Тарас Григорович володів величезними знаннями з усної народної творчості;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uk-UA" sz="3600" b="1" dirty="0" smtClean="0">
                <a:latin typeface="Book Antiqua" pitchFamily="18" charset="0"/>
                <a:cs typeface="Times New Roman" pitchFamily="18" charset="0"/>
              </a:rPr>
              <a:t> Чому  рослинний світ України став невід’ємною частиною його життя і неодноразово використовувався   ним у творах. </a:t>
            </a:r>
            <a:endParaRPr lang="ru-RU" sz="3600" b="1" dirty="0" smtClean="0">
              <a:latin typeface="Book Antiqua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uk-UA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Другая 3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778</TotalTime>
  <Words>240</Words>
  <Application>Microsoft Office PowerPoint</Application>
  <PresentationFormat>Экран (4:3)</PresentationFormat>
  <Paragraphs>50</Paragraphs>
  <Slides>34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730z</dc:creator>
  <cp:lastModifiedBy>730z</cp:lastModifiedBy>
  <cp:revision>74</cp:revision>
  <dcterms:created xsi:type="dcterms:W3CDTF">2013-02-26T08:26:37Z</dcterms:created>
  <dcterms:modified xsi:type="dcterms:W3CDTF">2013-10-29T16:57:23Z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1855665</vt:lpwstr>
  </property>
  <property fmtid="{D5CDD505-2E9C-101B-9397-08002B2CF9AE}" name="NXPowerLiteVersion" pid="3">
    <vt:lpwstr>D4.1.4</vt:lpwstr>
  </property>
</Properties>
</file>