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3" r:id="rId10"/>
    <p:sldId id="264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 сполучна ліні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25" name="Пі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sp>
        <p:nvSpPr>
          <p:cNvPr id="31" name="Місце для дати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18" name="Місце для нижнього колонтитула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кут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Місце для зображення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5000"/>
            <a:lum/>
          </a:blip>
          <a:srcRect/>
          <a:stretch>
            <a:fillRect t="-37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кут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Місце для заголовка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1" name="Місце для тексту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27" name="Місце для дати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C38DD2-4B82-4CA3-B829-933385A08238}" type="datetimeFigureOut">
              <a:rPr lang="uk-UA" smtClean="0"/>
              <a:t>15.10.2013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Місце для номер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6FE2B1-5036-4AFD-BBB4-B818395AAB9A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t="-49000" r="20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Сузір</a:t>
            </a:r>
            <a:r>
              <a:rPr lang="en-US" dirty="0" smtClean="0"/>
              <a:t>’</a:t>
            </a:r>
            <a:r>
              <a:rPr lang="uk-UA" dirty="0" smtClean="0"/>
              <a:t>я </a:t>
            </a:r>
            <a:br>
              <a:rPr lang="uk-UA" dirty="0" smtClean="0"/>
            </a:br>
            <a:r>
              <a:rPr lang="uk-UA" dirty="0" smtClean="0"/>
              <a:t>як група зір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049376"/>
          </a:xfrm>
        </p:spPr>
        <p:txBody>
          <a:bodyPr>
            <a:normAutofit/>
          </a:bodyPr>
          <a:lstStyle/>
          <a:p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Сузір'я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— одна з 88 ділянок, на які поділена небесна сфера. У менш формальному контексті термін вживається для назви групи зір, взаємне розташування яких складає якусь фігуру чи контур.</a:t>
            </a:r>
          </a:p>
        </p:txBody>
      </p:sp>
    </p:spTree>
    <p:extLst>
      <p:ext uri="{BB962C8B-B14F-4D97-AF65-F5344CB8AC3E}">
        <p14:creationId xmlns:p14="http://schemas.microsoft.com/office/powerpoint/2010/main" val="3690243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r="-60000" b="-1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332656"/>
            <a:ext cx="7704856" cy="6408712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Походження </a:t>
            </a:r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назви</a:t>
            </a:r>
          </a:p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Французький астроном </a:t>
            </a:r>
            <a:r>
              <a:rPr lang="uk-UA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Лакайль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в 1754 виділив це маленьке і тьмяне сузір'я, давши йому назву </a:t>
            </a:r>
            <a:r>
              <a:rPr lang="uk-UA" sz="3200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Повітряний насос</a:t>
            </a:r>
            <a:r>
              <a:rPr lang="uk-UA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і присвятив </a:t>
            </a:r>
            <a:r>
              <a:rPr lang="uk-UA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його фізику Ро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берту Бойлю. Назва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латинізована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 1763.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uk-UA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Зірки</a:t>
            </a:r>
            <a:endParaRPr lang="uk-UA" sz="4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Найяскравіша зірка сузір'я - </a:t>
            </a:r>
            <a:r>
              <a:rPr lang="el-GR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 </a:t>
            </a:r>
            <a:r>
              <a:rPr lang="uk-UA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Насоса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endParaRPr lang="uk-UA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помаранчевий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гігант 4,25 </a:t>
            </a:r>
            <a:r>
              <a:rPr lang="en-US" sz="32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uk-UA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Примітні </a:t>
            </a:r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об'єкти</a:t>
            </a:r>
          </a:p>
          <a:p>
            <a:r>
              <a:rPr lang="uk-UA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Спіральна галактика </a:t>
            </a:r>
            <a:r>
              <a:rPr lang="en-US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NGC 2997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диск якої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схилений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45*.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Планетарна туманність </a:t>
            </a:r>
            <a:r>
              <a:rPr lang="en-US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NGC 3132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туманність Восьми спалахів або Південна кільцева туманність).</a:t>
            </a:r>
          </a:p>
          <a:p>
            <a:r>
              <a:rPr lang="uk-UA" sz="320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Карликова сферична галактика </a:t>
            </a:r>
            <a:r>
              <a:rPr lang="uk-UA" sz="32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Антли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PGC 29194),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яскравістю всього 14,8 </a:t>
            </a:r>
            <a:r>
              <a:rPr lang="en-US" sz="32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Належить до 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Місцевої групи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галактик. Назва 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походить 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 назви сузір'я.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uk-UA" sz="4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Пошук </a:t>
            </a:r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небі</a:t>
            </a:r>
          </a:p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Повністю сузір'я спостерігається в південних районах Росії, найкращий час для спостережень - лютий.</a:t>
            </a:r>
          </a:p>
          <a:p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Розташоване на південь від західної частини Гідри, на схід </a:t>
            </a:r>
            <a:r>
              <a:rPr lang="uk-UA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 </a:t>
            </a:r>
            <a:r>
              <a:rPr lang="uk-UA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Компа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</a:t>
            </a:r>
            <a:r>
              <a:rPr lang="uk-U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і на північ від </a:t>
            </a: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Вітрил.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9445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5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65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"/>
                            </p:stCondLst>
                            <p:childTnLst>
                              <p:par>
                                <p:cTn id="6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800"/>
                            </p:stCondLst>
                            <p:childTnLst>
                              <p:par>
                                <p:cTn id="7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9418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t="-49000" b="-4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11560" y="836712"/>
            <a:ext cx="7200800" cy="4968552"/>
          </a:xfrm>
        </p:spPr>
        <p:txBody>
          <a:bodyPr anchor="t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грецькими поглядами небо складалося з сузір'їв і темних місць поміж ними. До того ж, деякі обриси, що їх виділяли давні греки, могли перетинатися, і деякі зорі належали одразу до двох </a:t>
            </a:r>
            <a:r>
              <a:rPr lang="uk-UA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сузір'їв, </a:t>
            </a:r>
            <a:r>
              <a:rPr lang="uk-UA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інші, що не складали характерних контурів, взагалі не належали ні до якого сузір'я. Інші культури виділяють на небі інші сузір'я. 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Українські</a:t>
            </a: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назви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здебільшого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є перекладами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грецьких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або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латинських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назв. </a:t>
            </a:r>
            <a:r>
              <a:rPr lang="ru-RU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</a:t>
            </a: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із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ними для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окремих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сузір'їв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Україні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вживаються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народні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назви</a:t>
            </a: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121184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t="-37000" r="25000" b="-3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Сузір</a:t>
            </a:r>
            <a:r>
              <a:rPr lang="en-US" dirty="0" smtClean="0"/>
              <a:t>’</a:t>
            </a:r>
            <a:r>
              <a:rPr lang="uk-UA" dirty="0" smtClean="0"/>
              <a:t>я Пегаса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23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23528" y="260648"/>
            <a:ext cx="3384376" cy="1584176"/>
          </a:xfrm>
        </p:spPr>
        <p:txBody>
          <a:bodyPr anchor="t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Пега́с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(лат. 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Pegasus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— 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сузір'я північної півкулі неба. Одне з найбільших за площею сузір'їв, містить 166 зірок видимих неозброєним оком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404664"/>
            <a:ext cx="4932040" cy="34456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Прямокутник 5"/>
          <p:cNvSpPr/>
          <p:nvPr/>
        </p:nvSpPr>
        <p:spPr>
          <a:xfrm>
            <a:off x="354593" y="4213550"/>
            <a:ext cx="6858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Clr>
                <a:srgbClr val="073E87"/>
              </a:buClr>
              <a:buSzPct val="730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Найкращі умови для спостереження </a:t>
            </a:r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ввечері протягом листопада-грудня. У вечірній час сузір'я з'являється ще влітку, над східною стороною горизонту. Зазвичай його віднаходять на небі як продовження на захід ланцюжка зірок Андромеди.</a:t>
            </a:r>
          </a:p>
        </p:txBody>
      </p:sp>
    </p:spTree>
    <p:extLst>
      <p:ext uri="{BB962C8B-B14F-4D97-AF65-F5344CB8AC3E}">
        <p14:creationId xmlns:p14="http://schemas.microsoft.com/office/powerpoint/2010/main" val="1649231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6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7504" y="332656"/>
            <a:ext cx="7488832" cy="2232248"/>
          </a:xfrm>
        </p:spPr>
        <p:txBody>
          <a:bodyPr anchor="t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Сузір'я Пегаса знаходиться поруч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Андромедою,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що особливо добре видно опівночі в середині жовтня.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 зірки ц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ього сузір'я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 альфа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Андромеди утворюють фігуру, що одержала в астрономів назву «Великий квадрат». Його можна легко знайти на осінньому небі. </a:t>
            </a: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Місце для тексту 2"/>
          <p:cNvSpPr txBox="1">
            <a:spLocks/>
          </p:cNvSpPr>
          <p:nvPr/>
        </p:nvSpPr>
        <p:spPr>
          <a:xfrm>
            <a:off x="1271672" y="3933056"/>
            <a:ext cx="6255488" cy="2459867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None/>
              <a:defRPr kumimoji="0" sz="20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None/>
              <a:defRPr kumimoji="0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None/>
              <a:defRPr kumimoji="0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Головна визначна пам'ятка сузір'я Пегаса - яскраве кульове скупчення. У бінокль видно кругла туманна пляма, краї якого іскряться, як вогні великого міста, видимого з борту літака. Виявляється, в цьому кульовому скупченні вміщається близько </a:t>
            </a:r>
            <a:r>
              <a:rPr lang="uk-UA" sz="2400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шести мільйонів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сонць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</a:p>
          <a:p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4482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6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5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27654" y="2780928"/>
            <a:ext cx="6676594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Clr>
                <a:srgbClr val="073E87"/>
              </a:buClr>
              <a:buSzPct val="73000"/>
              <a:buFont typeface="Arial" panose="020B0604020202020204" pitchFamily="34" charset="0"/>
              <a:buChar char="•"/>
            </a:pPr>
            <a:endParaRPr lang="uk-UA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>
              <a:spcBef>
                <a:spcPts val="600"/>
              </a:spcBef>
              <a:buClr>
                <a:srgbClr val="073E87"/>
              </a:buClr>
              <a:buSzPct val="73000"/>
              <a:buFont typeface="Arial" panose="020B0604020202020204" pitchFamily="34" charset="0"/>
              <a:buChar char="•"/>
            </a:pP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Крилатий кінь Пегас виник з обезголовленого Персеєм тіла Медузи </a:t>
            </a:r>
            <a:r>
              <a:rPr lang="uk-UA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Горгони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але не успадкував від неї нічого поганого. Він був улюбленцем дев'яти муз - дочок Зевса й богині пам'яті </a:t>
            </a:r>
            <a:r>
              <a:rPr lang="uk-UA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Мнемозіни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На схилі гори Гелікон він вибив копитом джерело </a:t>
            </a:r>
            <a:r>
              <a:rPr lang="uk-UA" sz="24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Іппокрени</a:t>
            </a:r>
            <a:r>
              <a:rPr lang="uk-UA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 вода якого приносила поетам натхнення.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3710" flipH="1">
            <a:off x="3074313" y="-108101"/>
            <a:ext cx="5582394" cy="3858055"/>
          </a:xfrm>
          <a:prstGeom prst="irregularSeal1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42553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0" y="116632"/>
            <a:ext cx="7870202" cy="2232248"/>
          </a:xfrm>
        </p:spPr>
        <p:txBody>
          <a:bodyPr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також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ще одна легенда, в якій згаданий Пегас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Онук царя </a:t>
            </a:r>
            <a:r>
              <a:rPr lang="uk-U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Сізіфа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Беллерофонт 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повинен був убити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чудовисько Химеру.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Беллерофонтові вдалося убити Химеру за допомогою Пегаса. </a:t>
            </a: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Одного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разу він побачив крилатого коня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 бажання заволоді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 ним охопило юнака. Уві сні до нього з'явилася богиня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Афіна.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Вона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подарувала Беллерофон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тові 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чудову вуздечку,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її допомогою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юнак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піймав Пегаса й відправився на битву з Химерою.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Він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кидав у чудовиська стріли, поки воно не випустило дух.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 своєю удачею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Беллерофонт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не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задовольнився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наказ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 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uk-U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крилатому </a:t>
            </a:r>
            <a:r>
              <a:rPr lang="uk-U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коневі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піднятися на </a:t>
            </a:r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небо. Зевс розгнівався</a:t>
            </a:r>
            <a:r>
              <a:rPr lang="uk-U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привів Пегаса в лють, і той скинув свого вершника на Землю. Пегас після цього піднявся на Олімп, де носив блискавки Зевса.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uk-U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544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8374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4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45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9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 smtClean="0"/>
              <a:t>Сузір</a:t>
            </a:r>
            <a:r>
              <a:rPr lang="en-US" dirty="0" smtClean="0"/>
              <a:t>’</a:t>
            </a:r>
            <a:r>
              <a:rPr lang="uk-UA" dirty="0" smtClean="0"/>
              <a:t>я насоса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88277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5000"/>
            <a:lum/>
          </a:blip>
          <a:srcRect/>
          <a:stretch>
            <a:fillRect r="-60000" b="-1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239000" cy="3456384"/>
          </a:xfrm>
        </p:spPr>
        <p:txBody>
          <a:bodyPr>
            <a:normAutofit fontScale="90000"/>
          </a:bodyPr>
          <a:lstStyle/>
          <a:p>
            <a:r>
              <a:rPr lang="uk-UA" dirty="0"/>
              <a:t>Насос </a:t>
            </a:r>
            <a:r>
              <a:rPr lang="uk-UA" cap="none" dirty="0" smtClean="0"/>
              <a:t>(лат. </a:t>
            </a:r>
            <a:r>
              <a:rPr lang="en-US" i="1" cap="none" dirty="0" err="1" smtClean="0"/>
              <a:t>antlia</a:t>
            </a:r>
            <a:r>
              <a:rPr lang="en-US" cap="none" dirty="0" smtClean="0"/>
              <a:t>) </a:t>
            </a:r>
            <a:r>
              <a:rPr lang="en-US" dirty="0" smtClean="0"/>
              <a:t>- </a:t>
            </a:r>
            <a:r>
              <a:rPr lang="uk-UA" dirty="0"/>
              <a:t>Сузір'я Південної півкулі неба.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800" cap="none" dirty="0" smtClean="0">
                <a:solidFill>
                  <a:schemeClr val="accent4">
                    <a:lumMod val="75000"/>
                  </a:schemeClr>
                </a:solidFill>
              </a:rPr>
              <a:t>Площа сузір'я 238,9 квадратних градусів, містить 42 зірки, видимі неозброєним оком, з них - 20 зірок яскравіші за 6</a:t>
            </a:r>
            <a:r>
              <a:rPr lang="en-US" sz="2800" cap="none" baseline="30000" dirty="0" smtClean="0">
                <a:solidFill>
                  <a:schemeClr val="accent4">
                    <a:lumMod val="75000"/>
                  </a:schemeClr>
                </a:solidFill>
              </a:rPr>
              <a:t>m.</a:t>
            </a:r>
            <a:r>
              <a:rPr lang="uk-UA" sz="2800" cap="none" baseline="300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br>
              <a:rPr lang="uk-UA" sz="2800" cap="none" baseline="300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uk-UA" sz="2400" dirty="0" smtClean="0"/>
              <a:t>Три </a:t>
            </a:r>
            <a:r>
              <a:rPr lang="uk-UA" sz="2400" dirty="0"/>
              <a:t>найяскравіші серед них - звичайні жовті гіганти. </a:t>
            </a:r>
            <a:r>
              <a:rPr lang="en-US" sz="2800" cap="none" dirty="0" smtClean="0"/>
              <a:t/>
            </a:r>
            <a:br>
              <a:rPr lang="en-US" sz="2800" cap="none" dirty="0" smtClean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6" name="Місце для вмісту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996952"/>
            <a:ext cx="4367262" cy="36313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06606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2" accel="17000" fill="hold" grpId="0" nodeType="afterEffect" p14:presetBounceEnd="33000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000">
                                          <p:cBhvr additive="base">
                                            <p:cTn id="7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000">
                                          <p:cBhvr additive="base">
                                            <p:cTn id="8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42" presetClass="entr" presetSubtype="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2" accel="17000" fill="hold" grpId="0" nodeType="afterEffect">
                                      <p:stCondLst>
                                        <p:cond delay="0"/>
                                      </p:stCondLst>
                                      <p:iterate type="wd">
                                        <p:tmPct val="0"/>
                                      </p:iterate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42" presetClass="entr" presetSubtype="0" fill="hold" nodeType="after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1000"/>
                                            <p:tgtEl>
                                              <p:spTgt spid="6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10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/>
        </p:bldLst>
      </p:timing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ишукана">
  <a:themeElements>
    <a:clrScheme name="Форма хвиль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ишукана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ишукана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207</TotalTime>
  <Words>201</Words>
  <Application>Microsoft Office PowerPoint</Application>
  <PresentationFormat>Екран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Вишукана</vt:lpstr>
      <vt:lpstr>Сузір’я  як група зір</vt:lpstr>
      <vt:lpstr>Презентація PowerPoint</vt:lpstr>
      <vt:lpstr>Сузір’я Пегаса</vt:lpstr>
      <vt:lpstr>Презентація PowerPoint</vt:lpstr>
      <vt:lpstr>Презентація PowerPoint</vt:lpstr>
      <vt:lpstr>Презентація PowerPoint</vt:lpstr>
      <vt:lpstr>Презентація PowerPoint</vt:lpstr>
      <vt:lpstr>Сузір’я насоса</vt:lpstr>
      <vt:lpstr>Насос (лат. antlia) - Сузір'я Південної півкулі неба.  Площа сузір'я 238,9 квадратних градусів, містить 42 зірки, видимі неозброєним оком, з них - 20 зірок яскравіші за 6m.  Три найяскравіші серед них - звичайні жовті гіганти.   </vt:lpstr>
      <vt:lpstr>Презентація PowerPoint</vt:lpstr>
      <vt:lpstr>Дякую за увагу!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Your User Name</dc:creator>
  <cp:lastModifiedBy>Your User Name</cp:lastModifiedBy>
  <cp:revision>17</cp:revision>
  <dcterms:created xsi:type="dcterms:W3CDTF">2013-10-08T19:59:27Z</dcterms:created>
  <dcterms:modified xsi:type="dcterms:W3CDTF">2013-10-15T17:24:03Z</dcterms:modified>
</cp:coreProperties>
</file>