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6" r:id="rId8"/>
    <p:sldId id="260" r:id="rId9"/>
    <p:sldId id="267" r:id="rId10"/>
    <p:sldId id="268" r:id="rId11"/>
    <p:sldId id="261" r:id="rId12"/>
    <p:sldId id="264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57B"/>
    <a:srgbClr val="BADF5F"/>
    <a:srgbClr val="D7DF6F"/>
    <a:srgbClr val="C9D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958" autoAdjust="0"/>
  </p:normalViewPr>
  <p:slideViewPr>
    <p:cSldViewPr snapToGrid="0">
      <p:cViewPr varScale="1">
        <p:scale>
          <a:sx n="81" d="100"/>
          <a:sy n="81" d="100"/>
        </p:scale>
        <p:origin x="-84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583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46588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62527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8914925"/>
      </p:ext>
    </p:extLst>
  </p:cSld>
  <p:clrMapOvr>
    <a:masterClrMapping/>
  </p:clrMapOvr>
  <p:transition spd="slow">
    <p:wip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86786"/>
      </p:ext>
    </p:extLst>
  </p:cSld>
  <p:clrMapOvr>
    <a:masterClrMapping/>
  </p:clrMapOvr>
  <p:transition spd="slow">
    <p:wip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72519"/>
      </p:ext>
    </p:extLst>
  </p:cSld>
  <p:clrMapOvr>
    <a:masterClrMapping/>
  </p:clrMapOvr>
  <p:transition spd="slow">
    <p:wip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20627"/>
      </p:ext>
    </p:extLst>
  </p:cSld>
  <p:clrMapOvr>
    <a:masterClrMapping/>
  </p:clrMapOvr>
  <p:transition spd="slow">
    <p:wipe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326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358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7947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959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5228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740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538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1676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00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6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7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ransition spd="slow">
    <p:wipe/>
  </p:transition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9716" y="489397"/>
            <a:ext cx="12855677" cy="1919523"/>
          </a:xfrm>
        </p:spPr>
        <p:txBody>
          <a:bodyPr>
            <a:noAutofit/>
          </a:bodyPr>
          <a:lstStyle/>
          <a:p>
            <a:r>
              <a:rPr lang="uk-UA" sz="5000" b="0" dirty="0" smtClean="0">
                <a:latin typeface="Century Gothic" panose="020B0502020202020204" pitchFamily="34" charset="0"/>
              </a:rPr>
              <a:t>образ Маргарити </a:t>
            </a:r>
            <a:r>
              <a:rPr lang="uk-UA" sz="5000" b="0" dirty="0" err="1" smtClean="0">
                <a:latin typeface="Century Gothic" panose="020B0502020202020204" pitchFamily="34" charset="0"/>
              </a:rPr>
              <a:t>миколаївни</a:t>
            </a:r>
            <a:r>
              <a:rPr lang="uk-UA" sz="5000" b="0" dirty="0">
                <a:latin typeface="Century Gothic" panose="020B0502020202020204" pitchFamily="34" charset="0"/>
              </a:rPr>
              <a:t> </a:t>
            </a:r>
            <a:r>
              <a:rPr lang="uk-UA" sz="5000" b="0" dirty="0" smtClean="0">
                <a:latin typeface="Century Gothic" panose="020B0502020202020204" pitchFamily="34" charset="0"/>
              </a:rPr>
              <a:t/>
            </a:r>
            <a:br>
              <a:rPr lang="uk-UA" sz="5000" b="0" dirty="0" smtClean="0">
                <a:latin typeface="Century Gothic" panose="020B0502020202020204" pitchFamily="34" charset="0"/>
              </a:rPr>
            </a:br>
            <a:r>
              <a:rPr lang="uk-UA" sz="5000" b="0" dirty="0" smtClean="0">
                <a:latin typeface="Century Gothic" panose="020B0502020202020204" pitchFamily="34" charset="0"/>
              </a:rPr>
              <a:t>у романі </a:t>
            </a:r>
            <a:r>
              <a:rPr lang="uk-UA" sz="5000" b="0" dirty="0" err="1" smtClean="0">
                <a:latin typeface="Century Gothic" panose="020B0502020202020204" pitchFamily="34" charset="0"/>
              </a:rPr>
              <a:t>м.Булгакова</a:t>
            </a:r>
            <a:r>
              <a:rPr lang="uk-UA" sz="5000" b="0" dirty="0">
                <a:latin typeface="Century Gothic" panose="020B0502020202020204" pitchFamily="34" charset="0"/>
              </a:rPr>
              <a:t> </a:t>
            </a:r>
            <a:r>
              <a:rPr lang="uk-UA" sz="5000" b="0" dirty="0" smtClean="0">
                <a:latin typeface="Century Gothic" panose="020B0502020202020204" pitchFamily="34" charset="0"/>
              </a:rPr>
              <a:t/>
            </a:r>
            <a:br>
              <a:rPr lang="uk-UA" sz="5000" b="0" dirty="0" smtClean="0">
                <a:latin typeface="Century Gothic" panose="020B0502020202020204" pitchFamily="34" charset="0"/>
              </a:rPr>
            </a:br>
            <a:r>
              <a:rPr lang="uk-UA" sz="5000" b="0" dirty="0" smtClean="0">
                <a:latin typeface="Century Gothic" panose="020B0502020202020204" pitchFamily="34" charset="0"/>
              </a:rPr>
              <a:t>«майстер і </a:t>
            </a:r>
            <a:r>
              <a:rPr lang="uk-UA" sz="5000" b="0" dirty="0" err="1" smtClean="0">
                <a:latin typeface="Century Gothic" panose="020B0502020202020204" pitchFamily="34" charset="0"/>
              </a:rPr>
              <a:t>маргарита</a:t>
            </a:r>
            <a:r>
              <a:rPr lang="uk-UA" sz="5000" b="0" dirty="0" smtClean="0">
                <a:latin typeface="Century Gothic" panose="020B0502020202020204" pitchFamily="34" charset="0"/>
              </a:rPr>
              <a:t>»</a:t>
            </a:r>
            <a:endParaRPr lang="ru-RU" sz="5000" b="0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926" y="4327301"/>
            <a:ext cx="4954074" cy="2929944"/>
          </a:xfrm>
        </p:spPr>
        <p:txBody>
          <a:bodyPr>
            <a:noAutofit/>
          </a:bodyPr>
          <a:lstStyle/>
          <a:p>
            <a:pPr algn="r"/>
            <a:r>
              <a:rPr lang="uk-UA" sz="1600" dirty="0" smtClean="0">
                <a:latin typeface="Century Gothic" panose="020B0502020202020204" pitchFamily="34" charset="0"/>
              </a:rPr>
              <a:t>Роботу підготувала:</a:t>
            </a:r>
            <a:br>
              <a:rPr lang="uk-UA" sz="1600" dirty="0" smtClean="0">
                <a:latin typeface="Century Gothic" panose="020B0502020202020204" pitchFamily="34" charset="0"/>
              </a:rPr>
            </a:br>
            <a:r>
              <a:rPr lang="uk-UA" sz="1600" dirty="0" smtClean="0">
                <a:latin typeface="Century Gothic" panose="020B0502020202020204" pitchFamily="34" charset="0"/>
              </a:rPr>
              <a:t>група І-го ряду</a:t>
            </a:r>
            <a:br>
              <a:rPr lang="uk-UA" sz="1600" dirty="0" smtClean="0">
                <a:latin typeface="Century Gothic" panose="020B0502020202020204" pitchFamily="34" charset="0"/>
              </a:rPr>
            </a:br>
            <a:r>
              <a:rPr lang="uk-UA" sz="1600" dirty="0" smtClean="0">
                <a:latin typeface="Century Gothic" panose="020B0502020202020204" pitchFamily="34" charset="0"/>
              </a:rPr>
              <a:t>учні Миколаївської гімназії №4</a:t>
            </a:r>
            <a:br>
              <a:rPr lang="uk-UA" sz="1600" dirty="0" smtClean="0">
                <a:latin typeface="Century Gothic" panose="020B0502020202020204" pitchFamily="34" charset="0"/>
              </a:rPr>
            </a:br>
            <a:r>
              <a:rPr lang="uk-UA" sz="1600" dirty="0" smtClean="0">
                <a:latin typeface="Century Gothic" panose="020B0502020202020204" pitchFamily="34" charset="0"/>
              </a:rPr>
              <a:t>Малишева Юлія, </a:t>
            </a:r>
            <a:r>
              <a:rPr lang="uk-UA" sz="1600" dirty="0" err="1" smtClean="0">
                <a:latin typeface="Century Gothic" panose="020B0502020202020204" pitchFamily="34" charset="0"/>
              </a:rPr>
              <a:t>Окулічева</a:t>
            </a:r>
            <a:r>
              <a:rPr lang="uk-UA" sz="1600" dirty="0" smtClean="0">
                <a:latin typeface="Century Gothic" panose="020B0502020202020204" pitchFamily="34" charset="0"/>
              </a:rPr>
              <a:t> Ольга,</a:t>
            </a:r>
            <a:br>
              <a:rPr lang="uk-UA" sz="1600" dirty="0" smtClean="0">
                <a:latin typeface="Century Gothic" panose="020B0502020202020204" pitchFamily="34" charset="0"/>
              </a:rPr>
            </a:br>
            <a:r>
              <a:rPr lang="uk-UA" sz="1600" dirty="0" err="1" smtClean="0">
                <a:latin typeface="Century Gothic" panose="020B0502020202020204" pitchFamily="34" charset="0"/>
              </a:rPr>
              <a:t>Бовтинський</a:t>
            </a:r>
            <a:r>
              <a:rPr lang="uk-UA" sz="1600" dirty="0" smtClean="0">
                <a:latin typeface="Century Gothic" panose="020B0502020202020204" pitchFamily="34" charset="0"/>
              </a:rPr>
              <a:t> Василь, Котова Олена,</a:t>
            </a:r>
            <a:br>
              <a:rPr lang="uk-UA" sz="1600" dirty="0" smtClean="0">
                <a:latin typeface="Century Gothic" panose="020B0502020202020204" pitchFamily="34" charset="0"/>
              </a:rPr>
            </a:br>
            <a:r>
              <a:rPr lang="uk-UA" sz="1600" dirty="0" smtClean="0">
                <a:latin typeface="Century Gothic" panose="020B0502020202020204" pitchFamily="34" charset="0"/>
              </a:rPr>
              <a:t>Гончаренко Анастасія, </a:t>
            </a:r>
            <a:r>
              <a:rPr lang="uk-UA" sz="1600" dirty="0" err="1" smtClean="0">
                <a:latin typeface="Century Gothic" panose="020B0502020202020204" pitchFamily="34" charset="0"/>
              </a:rPr>
              <a:t>Валяренко</a:t>
            </a:r>
            <a:r>
              <a:rPr lang="uk-UA" sz="1600" dirty="0" smtClean="0">
                <a:latin typeface="Century Gothic" panose="020B0502020202020204" pitchFamily="34" charset="0"/>
              </a:rPr>
              <a:t> Дмитро,</a:t>
            </a:r>
            <a:br>
              <a:rPr lang="uk-UA" sz="1600" dirty="0" smtClean="0">
                <a:latin typeface="Century Gothic" panose="020B0502020202020204" pitchFamily="34" charset="0"/>
              </a:rPr>
            </a:br>
            <a:r>
              <a:rPr lang="uk-UA" sz="1600" dirty="0" err="1" smtClean="0">
                <a:latin typeface="Century Gothic" panose="020B0502020202020204" pitchFamily="34" charset="0"/>
              </a:rPr>
              <a:t>Каменєва</a:t>
            </a:r>
            <a:r>
              <a:rPr lang="uk-UA" sz="1600" dirty="0" smtClean="0">
                <a:latin typeface="Century Gothic" panose="020B0502020202020204" pitchFamily="34" charset="0"/>
              </a:rPr>
              <a:t> Марія, </a:t>
            </a:r>
            <a:r>
              <a:rPr lang="uk-UA" sz="1600" dirty="0" err="1" smtClean="0">
                <a:latin typeface="Century Gothic" panose="020B0502020202020204" pitchFamily="34" charset="0"/>
              </a:rPr>
              <a:t>Росошинський</a:t>
            </a:r>
            <a:r>
              <a:rPr lang="uk-UA" sz="1600" dirty="0" smtClean="0">
                <a:latin typeface="Century Gothic" panose="020B0502020202020204" pitchFamily="34" charset="0"/>
              </a:rPr>
              <a:t> Владислав,</a:t>
            </a:r>
            <a:br>
              <a:rPr lang="uk-UA" sz="1600" dirty="0" smtClean="0">
                <a:latin typeface="Century Gothic" panose="020B0502020202020204" pitchFamily="34" charset="0"/>
              </a:rPr>
            </a:br>
            <a:r>
              <a:rPr lang="uk-UA" sz="1600" dirty="0" err="1" smtClean="0">
                <a:latin typeface="Century Gothic" panose="020B0502020202020204" pitchFamily="34" charset="0"/>
              </a:rPr>
              <a:t>Ведолкіна</a:t>
            </a:r>
            <a:r>
              <a:rPr lang="uk-UA" sz="1600" dirty="0" smtClean="0">
                <a:latin typeface="Century Gothic" panose="020B0502020202020204" pitchFamily="34" charset="0"/>
              </a:rPr>
              <a:t> Анастасія, </a:t>
            </a:r>
            <a:r>
              <a:rPr lang="uk-UA" sz="1600" dirty="0" err="1" smtClean="0">
                <a:latin typeface="Century Gothic" panose="020B0502020202020204" pitchFamily="34" charset="0"/>
              </a:rPr>
              <a:t>Кривой</a:t>
            </a:r>
            <a:r>
              <a:rPr lang="uk-UA" sz="1600" dirty="0" smtClean="0">
                <a:latin typeface="Century Gothic" panose="020B0502020202020204" pitchFamily="34" charset="0"/>
              </a:rPr>
              <a:t> Владислав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6" y="2408920"/>
            <a:ext cx="3888198" cy="4440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302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2" y="0"/>
            <a:ext cx="11532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400" dirty="0">
                <a:latin typeface="Century Gothic" panose="020B0502020202020204" pitchFamily="34" charset="0"/>
              </a:rPr>
              <a:t>Вона не </a:t>
            </a:r>
            <a:r>
              <a:rPr lang="ru-RU" sz="2400" dirty="0" err="1">
                <a:latin typeface="Century Gothic" panose="020B0502020202020204" pitchFamily="34" charset="0"/>
              </a:rPr>
              <a:t>здається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навіть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після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того, </a:t>
            </a:r>
            <a:r>
              <a:rPr lang="ru-RU" sz="2400" dirty="0">
                <a:latin typeface="Century Gothic" panose="020B0502020202020204" pitchFamily="34" charset="0"/>
              </a:rPr>
              <a:t>як </a:t>
            </a:r>
            <a:r>
              <a:rPr lang="ru-RU" sz="2400" dirty="0" err="1">
                <a:latin typeface="Century Gothic" panose="020B0502020202020204" pitchFamily="34" charset="0"/>
              </a:rPr>
              <a:t>Майстер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спалює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рукопис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нещасливого</a:t>
            </a:r>
            <a:r>
              <a:rPr lang="ru-RU" sz="2400" dirty="0">
                <a:latin typeface="Century Gothic" panose="020B0502020202020204" pitchFamily="34" charset="0"/>
              </a:rPr>
              <a:t> роману , Маргарита </a:t>
            </a:r>
            <a:r>
              <a:rPr lang="ru-RU" sz="2400" dirty="0" err="1">
                <a:latin typeface="Century Gothic" panose="020B0502020202020204" pitchFamily="34" charset="0"/>
              </a:rPr>
              <a:t>ні</a:t>
            </a:r>
            <a:r>
              <a:rPr lang="ru-RU" sz="2400" dirty="0">
                <a:latin typeface="Century Gothic" panose="020B0502020202020204" pitchFamily="34" charset="0"/>
              </a:rPr>
              <a:t> на секунду не </a:t>
            </a:r>
            <a:r>
              <a:rPr lang="ru-RU" sz="2400" dirty="0" err="1">
                <a:latin typeface="Century Gothic" panose="020B0502020202020204" pitchFamily="34" charset="0"/>
              </a:rPr>
              <a:t>допускає</a:t>
            </a:r>
            <a:r>
              <a:rPr lang="ru-RU" sz="2400" dirty="0">
                <a:latin typeface="Century Gothic" panose="020B0502020202020204" pitchFamily="34" charset="0"/>
              </a:rPr>
              <a:t> думки про </a:t>
            </a:r>
            <a:r>
              <a:rPr lang="ru-RU" sz="2400" dirty="0" smtClean="0">
                <a:latin typeface="Century Gothic" panose="020B0502020202020204" pitchFamily="34" charset="0"/>
              </a:rPr>
              <a:t>те, </a:t>
            </a:r>
            <a:r>
              <a:rPr lang="ru-RU" sz="2400" dirty="0" err="1">
                <a:latin typeface="Century Gothic" panose="020B0502020202020204" pitchFamily="34" charset="0"/>
              </a:rPr>
              <a:t>щоб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покинути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latin typeface="Century Gothic" panose="020B0502020202020204" pitchFamily="34" charset="0"/>
              </a:rPr>
              <a:t>. Вона </a:t>
            </a:r>
            <a:r>
              <a:rPr lang="ru-RU" sz="2400" dirty="0" err="1">
                <a:latin typeface="Century Gothic" panose="020B0502020202020204" pitchFamily="34" charset="0"/>
              </a:rPr>
              <a:t>віддана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душею</a:t>
            </a:r>
            <a:r>
              <a:rPr lang="ru-RU" sz="2400" dirty="0">
                <a:latin typeface="Century Gothic" panose="020B0502020202020204" pitchFamily="34" charset="0"/>
              </a:rPr>
              <a:t> і </a:t>
            </a:r>
            <a:r>
              <a:rPr lang="ru-RU" sz="2400" dirty="0" err="1" smtClean="0">
                <a:latin typeface="Century Gothic" panose="020B0502020202020204" pitchFamily="34" charset="0"/>
              </a:rPr>
              <a:t>йому</a:t>
            </a:r>
            <a:r>
              <a:rPr lang="ru-RU" sz="2400" dirty="0" smtClean="0">
                <a:latin typeface="Century Gothic" panose="020B0502020202020204" pitchFamily="34" charset="0"/>
              </a:rPr>
              <a:t>, </a:t>
            </a:r>
            <a:r>
              <a:rPr lang="ru-RU" sz="2400" dirty="0">
                <a:latin typeface="Century Gothic" panose="020B0502020202020204" pitchFamily="34" charset="0"/>
              </a:rPr>
              <a:t>і </a:t>
            </a:r>
            <a:r>
              <a:rPr lang="ru-RU" sz="2400" dirty="0" err="1"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таланту:</a:t>
            </a:r>
            <a:endParaRPr lang="ru-RU" sz="2400" dirty="0">
              <a:latin typeface="Century Gothic" panose="020B0502020202020204" pitchFamily="34" charset="0"/>
            </a:endParaRP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975" y="2731320"/>
            <a:ext cx="7152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5125" algn="just"/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Після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того, як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Майстер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пропав, і Маргарита не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знає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що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він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потрапив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у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клініку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для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душевнохворих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, вона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нескінченно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страждає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і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звинувачує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себе:</a:t>
            </a:r>
          </a:p>
          <a:p>
            <a:pPr lvl="0"/>
            <a:endParaRPr lang="ru-RU" sz="2400" i="1" dirty="0">
              <a:solidFill>
                <a:srgbClr val="9EC544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917" y="2329226"/>
            <a:ext cx="4262283" cy="445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011" y="1241979"/>
            <a:ext cx="11896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«Я тебя вылечу, вылечу, - бормотала она, впиваясь мне в плечи, - ты восстановишь его. Зачем, зачем я не оставила у себя один экземпляр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!»</a:t>
            </a:r>
            <a:endParaRPr lang="ru-RU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4670312"/>
            <a:ext cx="7624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«Да, да, да, такая же самая ошибка! – говорила Маргарита зимою, сидя у печки и  глядя в  огонь, – зачем я тогда ночью ушла от него? Зачем?  Ведь это же безумие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!»</a:t>
            </a:r>
            <a:endParaRPr lang="ru-RU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03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2" y="0"/>
            <a:ext cx="11395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2400" dirty="0" err="1">
                <a:latin typeface="Century Gothic" panose="020B0502020202020204" pitchFamily="34" charset="0"/>
              </a:rPr>
              <a:t>Від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розпачу</a:t>
            </a:r>
            <a:r>
              <a:rPr lang="ru-RU" sz="2400" dirty="0">
                <a:latin typeface="Century Gothic" panose="020B0502020202020204" pitchFamily="34" charset="0"/>
              </a:rPr>
              <a:t> Маргарита готова на все – на </a:t>
            </a:r>
            <a:r>
              <a:rPr lang="ru-RU" sz="2400" dirty="0" err="1">
                <a:latin typeface="Century Gothic" panose="020B0502020202020204" pitchFamily="34" charset="0"/>
              </a:rPr>
              <a:t>зустріч</a:t>
            </a:r>
            <a:r>
              <a:rPr lang="ru-RU" sz="2400" dirty="0">
                <a:latin typeface="Century Gothic" panose="020B0502020202020204" pitchFamily="34" charset="0"/>
              </a:rPr>
              <a:t> з </a:t>
            </a:r>
            <a:r>
              <a:rPr lang="ru-RU" sz="2400" dirty="0" err="1">
                <a:latin typeface="Century Gothic" panose="020B0502020202020204" pitchFamily="34" charset="0"/>
              </a:rPr>
              <a:t>іноземцем</a:t>
            </a:r>
            <a:r>
              <a:rPr lang="ru-RU" sz="2400" dirty="0">
                <a:latin typeface="Century Gothic" panose="020B0502020202020204" pitchFamily="34" charset="0"/>
              </a:rPr>
              <a:t> , на союз з нечистою </a:t>
            </a:r>
            <a:r>
              <a:rPr lang="ru-RU" sz="2400" dirty="0" smtClean="0">
                <a:latin typeface="Century Gothic" panose="020B0502020202020204" pitchFamily="34" charset="0"/>
              </a:rPr>
              <a:t>силою, </a:t>
            </a:r>
            <a:r>
              <a:rPr lang="ru-RU" sz="2400" dirty="0">
                <a:latin typeface="Century Gothic" panose="020B0502020202020204" pitchFamily="34" charset="0"/>
              </a:rPr>
              <a:t>на </a:t>
            </a:r>
            <a:r>
              <a:rPr lang="ru-RU" sz="2400" dirty="0" smtClean="0">
                <a:latin typeface="Century Gothic" panose="020B0502020202020204" pitchFamily="34" charset="0"/>
              </a:rPr>
              <a:t>те, </a:t>
            </a:r>
            <a:r>
              <a:rPr lang="ru-RU" sz="2400" dirty="0" err="1">
                <a:latin typeface="Century Gothic" panose="020B0502020202020204" pitchFamily="34" charset="0"/>
              </a:rPr>
              <a:t>щоб</a:t>
            </a:r>
            <a:r>
              <a:rPr lang="ru-RU" sz="2400" dirty="0">
                <a:latin typeface="Century Gothic" panose="020B0502020202020204" pitchFamily="34" charset="0"/>
              </a:rPr>
              <a:t> бути </a:t>
            </a:r>
            <a:r>
              <a:rPr lang="ru-RU" sz="2400" dirty="0" err="1">
                <a:latin typeface="Century Gothic" panose="020B0502020202020204" pitchFamily="34" charset="0"/>
              </a:rPr>
              <a:t>господинею</a:t>
            </a:r>
            <a:r>
              <a:rPr lang="ru-RU" sz="2400" dirty="0">
                <a:latin typeface="Century Gothic" panose="020B0502020202020204" pitchFamily="34" charset="0"/>
              </a:rPr>
              <a:t> на балу у </a:t>
            </a:r>
            <a:r>
              <a:rPr lang="ru-RU" sz="2400" dirty="0" err="1">
                <a:latin typeface="Century Gothic" panose="020B0502020202020204" pitchFamily="34" charset="0"/>
              </a:rPr>
              <a:t>сатани</a:t>
            </a:r>
            <a:r>
              <a:rPr lang="ru-RU" sz="2400" dirty="0">
                <a:latin typeface="Century Gothic" panose="020B0502020202020204" pitchFamily="34" charset="0"/>
              </a:rPr>
              <a:t> – </a:t>
            </a:r>
            <a:r>
              <a:rPr lang="ru-RU" sz="2400" dirty="0" err="1">
                <a:latin typeface="Century Gothic" panose="020B0502020202020204" pitchFamily="34" charset="0"/>
              </a:rPr>
              <a:t>аби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знову</a:t>
            </a:r>
            <a:r>
              <a:rPr lang="ru-RU" sz="2400" dirty="0">
                <a:latin typeface="Century Gothic" panose="020B0502020202020204" pitchFamily="34" charset="0"/>
              </a:rPr>
              <a:t> бути з </a:t>
            </a:r>
            <a:r>
              <a:rPr lang="ru-RU" sz="2400" dirty="0" err="1">
                <a:latin typeface="Century Gothic" panose="020B0502020202020204" pitchFamily="34" charset="0"/>
              </a:rPr>
              <a:t>коханим</a:t>
            </a:r>
            <a:r>
              <a:rPr lang="ru-RU" sz="2400" dirty="0">
                <a:latin typeface="Century Gothic" panose="020B0502020202020204" pitchFamily="34" charset="0"/>
              </a:rPr>
              <a:t>: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3218" y="112039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«Я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знаю, на что иду. Но иду на все из-за него, потому что ни на что в мире больше надежды у меня нет. Но я хочу вам сказать, что, если вы меня погубите, вам будет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стыдно! Да, стыдно! Я погибаю из-за любви!»</a:t>
            </a:r>
            <a:endParaRPr lang="uk-UA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47" y="2320723"/>
            <a:ext cx="11746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«О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нет! – воскликнула Маргарита, поражая проходящих, – согласна на все, согласна проделать эту комедию с натиранием мазью, согласна идти к черту на куличики. Не отдам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!»</a:t>
            </a:r>
            <a:endParaRPr lang="uk-UA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5" y="3616587"/>
            <a:ext cx="4413469" cy="30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922" y="3616587"/>
            <a:ext cx="4413600" cy="30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907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163" y="555778"/>
            <a:ext cx="4271890" cy="564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251" y="3379815"/>
            <a:ext cx="726890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/>
          </a:p>
          <a:p>
            <a:pPr algn="just"/>
            <a:endParaRPr lang="uk-UA" sz="2400" dirty="0"/>
          </a:p>
          <a:p>
            <a:pPr indent="365125" algn="just"/>
            <a:r>
              <a:rPr lang="uk-UA" sz="2000" dirty="0">
                <a:latin typeface="Century Gothic" panose="020B0502020202020204" pitchFamily="34" charset="0"/>
              </a:rPr>
              <a:t>Маргарита по дорозі на бал громить квартиру критика </a:t>
            </a:r>
            <a:r>
              <a:rPr lang="uk-UA" sz="2000" dirty="0" err="1" smtClean="0">
                <a:latin typeface="Century Gothic" panose="020B0502020202020204" pitchFamily="34" charset="0"/>
              </a:rPr>
              <a:t>Латунського</a:t>
            </a:r>
            <a:r>
              <a:rPr lang="uk-UA" sz="2000" dirty="0" smtClean="0">
                <a:latin typeface="Century Gothic" panose="020B0502020202020204" pitchFamily="34" charset="0"/>
              </a:rPr>
              <a:t>, </a:t>
            </a:r>
            <a:r>
              <a:rPr lang="uk-UA" sz="2000" dirty="0">
                <a:latin typeface="Century Gothic" panose="020B0502020202020204" pitchFamily="34" charset="0"/>
              </a:rPr>
              <a:t>через </a:t>
            </a:r>
            <a:r>
              <a:rPr lang="uk-UA" sz="2000" dirty="0" smtClean="0">
                <a:latin typeface="Century Gothic" panose="020B0502020202020204" pitchFamily="34" charset="0"/>
              </a:rPr>
              <a:t>статі </a:t>
            </a:r>
            <a:r>
              <a:rPr lang="uk-UA" sz="2000" dirty="0">
                <a:latin typeface="Century Gothic" panose="020B0502020202020204" pitchFamily="34" charset="0"/>
              </a:rPr>
              <a:t>якого Майстер захворів. Однак при цьому вона залишається справжньою благородної жінкою. Побачивши , що налякала </a:t>
            </a:r>
            <a:r>
              <a:rPr lang="uk-UA" sz="2000" dirty="0" smtClean="0">
                <a:latin typeface="Century Gothic" panose="020B0502020202020204" pitchFamily="34" charset="0"/>
              </a:rPr>
              <a:t>дитину, </a:t>
            </a:r>
            <a:r>
              <a:rPr lang="uk-UA" sz="2000" dirty="0">
                <a:latin typeface="Century Gothic" panose="020B0502020202020204" pitchFamily="34" charset="0"/>
              </a:rPr>
              <a:t>вона припиняє </a:t>
            </a:r>
            <a:r>
              <a:rPr lang="uk-UA" sz="2000" dirty="0" smtClean="0">
                <a:latin typeface="Century Gothic" panose="020B0502020202020204" pitchFamily="34" charset="0"/>
              </a:rPr>
              <a:t>погром, </a:t>
            </a:r>
            <a:r>
              <a:rPr lang="uk-UA" sz="2000" dirty="0">
                <a:latin typeface="Century Gothic" panose="020B0502020202020204" pitchFamily="34" charset="0"/>
              </a:rPr>
              <a:t>її гнів вщухає. Вона намагається заспокоїти дитину і розповідає йому казку про </a:t>
            </a:r>
            <a:r>
              <a:rPr lang="uk-UA" sz="2000" dirty="0" smtClean="0">
                <a:latin typeface="Century Gothic" panose="020B0502020202020204" pitchFamily="34" charset="0"/>
              </a:rPr>
              <a:t>себе.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251" y="152783"/>
            <a:ext cx="7268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5125" algn="just"/>
            <a:r>
              <a:rPr lang="uk-UA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Коли Маргарита </a:t>
            </a:r>
            <a:r>
              <a:rPr lang="uk-UA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намазалася </a:t>
            </a:r>
            <a:r>
              <a:rPr lang="uk-UA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чарівним кремом </a:t>
            </a:r>
            <a:r>
              <a:rPr lang="uk-UA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Азазелло</a:t>
            </a:r>
            <a:r>
              <a:rPr lang="uk-UA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, </a:t>
            </a:r>
            <a:r>
              <a:rPr lang="uk-UA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її душа і пристрасть вириваються на свободу: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245" y="1667010"/>
            <a:ext cx="7422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5125" algn="ctr"/>
            <a:r>
              <a:rPr lang="uk-UA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Маргарита ощутила себя свободной, свободной от всего. Кроме того, она поняла со всею ясностью, что именно случилось то, о чем еще утром говорило предчувствие, и что она покидает особняк и прежнюю свою жизнь навсегда</a:t>
            </a:r>
            <a:r>
              <a:rPr lang="uk-UA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098250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364" y="142079"/>
            <a:ext cx="116551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400" dirty="0">
                <a:latin typeface="Century Gothic" panose="020B0502020202020204" pitchFamily="34" charset="0"/>
              </a:rPr>
              <a:t>При зустрічі з </a:t>
            </a:r>
            <a:r>
              <a:rPr lang="uk-UA" sz="2400" dirty="0" err="1">
                <a:latin typeface="Century Gothic" panose="020B0502020202020204" pitchFamily="34" charset="0"/>
              </a:rPr>
              <a:t>Воландом</a:t>
            </a:r>
            <a:r>
              <a:rPr lang="uk-UA" sz="2400" dirty="0">
                <a:latin typeface="Century Gothic" panose="020B0502020202020204" pitchFamily="34" charset="0"/>
              </a:rPr>
              <a:t> Маргарита веде себе найкращим чином , демонструючи силу своєї </a:t>
            </a:r>
            <a:r>
              <a:rPr lang="uk-UA" sz="2400" dirty="0" smtClean="0">
                <a:latin typeface="Century Gothic" panose="020B0502020202020204" pitchFamily="34" charset="0"/>
              </a:rPr>
              <a:t>натури, </a:t>
            </a:r>
            <a:r>
              <a:rPr lang="uk-UA" sz="2400" dirty="0">
                <a:latin typeface="Century Gothic" panose="020B0502020202020204" pitchFamily="34" charset="0"/>
              </a:rPr>
              <a:t>бо </a:t>
            </a:r>
            <a:r>
              <a:rPr lang="uk-UA" sz="2400" dirty="0" smtClean="0">
                <a:latin typeface="Century Gothic" panose="020B0502020202020204" pitchFamily="34" charset="0"/>
              </a:rPr>
              <a:t>«надія </a:t>
            </a:r>
            <a:r>
              <a:rPr lang="uk-UA" sz="2400" dirty="0">
                <a:latin typeface="Century Gothic" panose="020B0502020202020204" pitchFamily="34" charset="0"/>
              </a:rPr>
              <a:t>на </a:t>
            </a:r>
            <a:r>
              <a:rPr lang="uk-UA" sz="2400" dirty="0" smtClean="0">
                <a:latin typeface="Century Gothic" panose="020B0502020202020204" pitchFamily="34" charset="0"/>
              </a:rPr>
              <a:t>те, </a:t>
            </a:r>
            <a:r>
              <a:rPr lang="uk-UA" sz="2400" dirty="0">
                <a:latin typeface="Century Gothic" panose="020B0502020202020204" pitchFamily="34" charset="0"/>
              </a:rPr>
              <a:t>що там їй вдасться домогтися повернення свого щастя , зробила її </a:t>
            </a:r>
            <a:r>
              <a:rPr lang="uk-UA" sz="2400" dirty="0" smtClean="0">
                <a:latin typeface="Century Gothic" panose="020B0502020202020204" pitchFamily="34" charset="0"/>
              </a:rPr>
              <a:t>безстрашної». </a:t>
            </a:r>
            <a:r>
              <a:rPr lang="uk-UA" sz="2400" dirty="0">
                <a:latin typeface="Century Gothic" panose="020B0502020202020204" pitchFamily="34" charset="0"/>
              </a:rPr>
              <a:t>Маргарита з честю проходить через випробування </a:t>
            </a:r>
            <a:r>
              <a:rPr lang="uk-UA" sz="2400" dirty="0" smtClean="0">
                <a:latin typeface="Century Gothic" panose="020B0502020202020204" pitchFamily="34" charset="0"/>
              </a:rPr>
              <a:t>Бала:</a:t>
            </a:r>
            <a:endParaRPr lang="uk-UA" sz="2400" dirty="0">
              <a:latin typeface="Century Gothic" panose="020B0502020202020204" pitchFamily="34" charset="0"/>
            </a:endParaRP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200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«Да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и притом вы сами – королевской крови» - говорит ей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Азазелло».</a:t>
            </a:r>
            <a:endParaRPr lang="uk-UA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3539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«Чем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дальше я говорю с вами, - любезно отозвался </a:t>
            </a:r>
            <a:r>
              <a:rPr lang="ru-RU" sz="2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Воланд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тем больше убеждаюсь в том, что вы очень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умны».</a:t>
            </a:r>
            <a:endParaRPr lang="uk-UA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32002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«Мы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вас испытывали, - продолжал </a:t>
            </a:r>
            <a:r>
              <a:rPr lang="ru-RU" sz="2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Воланд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- никогда и ничего не просите! Никогда и ничего, и в особенности у тех, кто сильнее вас. Сами предложат и сами все дадут! Садитесь, гордая женщина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!»</a:t>
            </a:r>
            <a:endParaRPr lang="uk-UA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549" y="885452"/>
            <a:ext cx="9244818" cy="513087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46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06" y="108304"/>
            <a:ext cx="11778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000" dirty="0">
                <a:latin typeface="Century Gothic" panose="020B0502020202020204" pitchFamily="34" charset="0"/>
              </a:rPr>
              <a:t>Після </a:t>
            </a:r>
            <a:r>
              <a:rPr lang="uk-UA" sz="2000" dirty="0" smtClean="0">
                <a:latin typeface="Century Gothic" panose="020B0502020202020204" pitchFamily="34" charset="0"/>
              </a:rPr>
              <a:t>того, </a:t>
            </a:r>
            <a:r>
              <a:rPr lang="uk-UA" sz="2000" dirty="0">
                <a:latin typeface="Century Gothic" panose="020B0502020202020204" pitchFamily="34" charset="0"/>
              </a:rPr>
              <a:t>як їй пропонують винагороду за </a:t>
            </a:r>
            <a:r>
              <a:rPr lang="uk-UA" sz="2000" dirty="0" smtClean="0">
                <a:latin typeface="Century Gothic" panose="020B0502020202020204" pitchFamily="34" charset="0"/>
              </a:rPr>
              <a:t>роль, </a:t>
            </a:r>
            <a:r>
              <a:rPr lang="uk-UA" sz="2000" dirty="0">
                <a:latin typeface="Century Gothic" panose="020B0502020202020204" pitchFamily="34" charset="0"/>
              </a:rPr>
              <a:t>яку вона з честю </a:t>
            </a:r>
            <a:r>
              <a:rPr lang="uk-UA" sz="2000" dirty="0" smtClean="0">
                <a:latin typeface="Century Gothic" panose="020B0502020202020204" pitchFamily="34" charset="0"/>
              </a:rPr>
              <a:t>виконала, </a:t>
            </a:r>
            <a:r>
              <a:rPr lang="uk-UA" sz="2000" dirty="0">
                <a:latin typeface="Century Gothic" panose="020B0502020202020204" pitchFamily="34" charset="0"/>
              </a:rPr>
              <a:t>Маргарита спочатку просить не </a:t>
            </a:r>
            <a:r>
              <a:rPr lang="uk-UA" sz="2000" dirty="0" smtClean="0">
                <a:latin typeface="Century Gothic" panose="020B0502020202020204" pitchFamily="34" charset="0"/>
              </a:rPr>
              <a:t>того, </a:t>
            </a:r>
            <a:r>
              <a:rPr lang="uk-UA" sz="2000" dirty="0">
                <a:latin typeface="Century Gothic" panose="020B0502020202020204" pitchFamily="34" charset="0"/>
              </a:rPr>
              <a:t>що хоче </a:t>
            </a:r>
            <a:r>
              <a:rPr lang="uk-UA" sz="2000" dirty="0" smtClean="0">
                <a:latin typeface="Century Gothic" panose="020B0502020202020204" pitchFamily="34" charset="0"/>
              </a:rPr>
              <a:t>насправді, </a:t>
            </a:r>
            <a:r>
              <a:rPr lang="uk-UA" sz="2000" dirty="0">
                <a:latin typeface="Century Gothic" panose="020B0502020202020204" pitchFamily="34" charset="0"/>
              </a:rPr>
              <a:t>під враженням від того, що </a:t>
            </a:r>
            <a:r>
              <a:rPr lang="uk-UA" sz="2000" dirty="0" smtClean="0">
                <a:latin typeface="Century Gothic" panose="020B0502020202020204" pitchFamily="34" charset="0"/>
              </a:rPr>
              <a:t>відбувається, </a:t>
            </a:r>
            <a:r>
              <a:rPr lang="uk-UA" sz="2000" dirty="0">
                <a:latin typeface="Century Gothic" panose="020B0502020202020204" pitchFamily="34" charset="0"/>
              </a:rPr>
              <a:t>від втоми і з почуття </a:t>
            </a:r>
            <a:r>
              <a:rPr lang="uk-UA" sz="2000" dirty="0" smtClean="0">
                <a:latin typeface="Century Gothic" panose="020B0502020202020204" pitchFamily="34" charset="0"/>
              </a:rPr>
              <a:t>відповідальності, </a:t>
            </a:r>
            <a:r>
              <a:rPr lang="uk-UA" sz="2000" dirty="0">
                <a:latin typeface="Century Gothic" panose="020B0502020202020204" pitchFamily="34" charset="0"/>
              </a:rPr>
              <a:t>як і належить </a:t>
            </a:r>
            <a:r>
              <a:rPr lang="uk-UA" sz="2000" dirty="0" smtClean="0">
                <a:latin typeface="Century Gothic" panose="020B0502020202020204" pitchFamily="34" charset="0"/>
              </a:rPr>
              <a:t>Королеві: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28190"/>
            <a:ext cx="11998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«Нет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- с силой ответила Маргарита, -  я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знаю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что с вами 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можно</a:t>
            </a:r>
          </a:p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разговаривать только откровенно, и откровенно вам скажу: я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легкомысленный</a:t>
            </a:r>
            <a:endParaRPr lang="ru-RU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человек. Я попросила вас за Фриду только потому, что имела  неосторожность</a:t>
            </a:r>
          </a:p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подать ей твердую надежду. Она ждет, </a:t>
            </a:r>
            <a:r>
              <a:rPr lang="ru-RU" sz="2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мессир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она верит в мою мощь. И  если</a:t>
            </a:r>
          </a:p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она останется обманутой, я попаду в ужасное положение.  Я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буду иметь</a:t>
            </a:r>
            <a:endParaRPr lang="ru-RU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покоя всю жизнь. Ничего не поделаешь! Так уж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вышло».</a:t>
            </a:r>
            <a:endParaRPr lang="uk-UA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4472" y="3864562"/>
            <a:ext cx="62038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000" dirty="0">
                <a:latin typeface="Century Gothic" panose="020B0502020202020204" pitchFamily="34" charset="0"/>
              </a:rPr>
              <a:t>Але </a:t>
            </a:r>
            <a:r>
              <a:rPr lang="uk-UA" sz="2000" dirty="0" err="1">
                <a:latin typeface="Century Gothic" panose="020B0502020202020204" pitchFamily="34" charset="0"/>
              </a:rPr>
              <a:t>Воланд</a:t>
            </a:r>
            <a:r>
              <a:rPr lang="uk-UA" sz="2000" dirty="0">
                <a:latin typeface="Century Gothic" panose="020B0502020202020204" pitchFamily="34" charset="0"/>
              </a:rPr>
              <a:t> не має наміру карати її за </a:t>
            </a:r>
            <a:r>
              <a:rPr lang="uk-UA" sz="2000" dirty="0" smtClean="0">
                <a:latin typeface="Century Gothic" panose="020B0502020202020204" pitchFamily="34" charset="0"/>
              </a:rPr>
              <a:t>це, </a:t>
            </a:r>
            <a:r>
              <a:rPr lang="uk-UA" sz="2000" dirty="0">
                <a:latin typeface="Century Gothic" panose="020B0502020202020204" pitchFamily="34" charset="0"/>
              </a:rPr>
              <a:t>і нарешті </a:t>
            </a:r>
            <a:r>
              <a:rPr lang="uk-UA" sz="2000" dirty="0" smtClean="0">
                <a:latin typeface="Century Gothic" panose="020B0502020202020204" pitchFamily="34" charset="0"/>
              </a:rPr>
              <a:t>Маргарита </a:t>
            </a:r>
            <a:r>
              <a:rPr lang="uk-UA" sz="2000" dirty="0">
                <a:latin typeface="Century Gothic" panose="020B0502020202020204" pitchFamily="34" charset="0"/>
              </a:rPr>
              <a:t>оголошує своє справжнє </a:t>
            </a:r>
            <a:r>
              <a:rPr lang="uk-UA" sz="2000" dirty="0" smtClean="0">
                <a:latin typeface="Century Gothic" panose="020B0502020202020204" pitchFamily="34" charset="0"/>
              </a:rPr>
              <a:t>бажання:</a:t>
            </a:r>
            <a:endParaRPr lang="uk-UA" sz="2000" dirty="0">
              <a:latin typeface="Century Gothic" panose="020B0502020202020204" pitchFamily="34" charset="0"/>
            </a:endParaRP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02324" y="50155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«Я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хочу, чтобы мне сейчас же, сию секунду, вернули моего  любовника,</a:t>
            </a:r>
          </a:p>
          <a:p>
            <a:pPr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Мастера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- сказала Маргарита, и лицо ее исказилось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судорогой».</a:t>
            </a:r>
            <a:endParaRPr lang="uk-UA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26" y="3536514"/>
            <a:ext cx="5282418" cy="32414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01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284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2400" dirty="0" err="1">
                <a:latin typeface="Century Gothic" panose="020B0502020202020204" pitchFamily="34" charset="0"/>
              </a:rPr>
              <a:t>Після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того, </a:t>
            </a:r>
            <a:r>
              <a:rPr lang="ru-RU" sz="2400" dirty="0">
                <a:latin typeface="Century Gothic" panose="020B0502020202020204" pitchFamily="34" charset="0"/>
              </a:rPr>
              <a:t>як Азазелло </a:t>
            </a:r>
            <a:r>
              <a:rPr lang="ru-RU" sz="2400" dirty="0" err="1">
                <a:latin typeface="Century Gothic" panose="020B0502020202020204" pitchFamily="34" charset="0"/>
              </a:rPr>
              <a:t>отруїв</a:t>
            </a:r>
            <a:r>
              <a:rPr lang="ru-RU" sz="2400" dirty="0">
                <a:latin typeface="Century Gothic" panose="020B0502020202020204" pitchFamily="34" charset="0"/>
              </a:rPr>
              <a:t> і оживив </a:t>
            </a:r>
            <a:r>
              <a:rPr lang="ru-RU" sz="2400" dirty="0" err="1" smtClean="0">
                <a:latin typeface="Century Gothic" panose="020B0502020202020204" pitchFamily="34" charset="0"/>
              </a:rPr>
              <a:t>її</a:t>
            </a:r>
            <a:r>
              <a:rPr lang="ru-RU" sz="2400" dirty="0" smtClean="0">
                <a:latin typeface="Century Gothic" panose="020B0502020202020204" pitchFamily="34" charset="0"/>
              </a:rPr>
              <a:t>, автор так </a:t>
            </a:r>
            <a:r>
              <a:rPr lang="ru-RU" sz="2400" dirty="0" err="1" smtClean="0">
                <a:latin typeface="Century Gothic" panose="020B0502020202020204" pitchFamily="34" charset="0"/>
              </a:rPr>
              <a:t>опису</a:t>
            </a:r>
            <a:r>
              <a:rPr lang="uk-UA" sz="2400" dirty="0" smtClean="0">
                <a:latin typeface="Century Gothic" panose="020B0502020202020204" pitchFamily="34" charset="0"/>
              </a:rPr>
              <a:t>є Маргариту: 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1772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«Даже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наступавших грозовых сумерках видно было, как исчезало ее временное </a:t>
            </a:r>
            <a:r>
              <a:rPr lang="ru-RU" sz="24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ведьмино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косоглазие и жестокость и буйность черт. Лицо покойной посветлело и, наконец, смягчилось, и оскал ее стал не хищным, а просто женственным страдальческим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оскалом».</a:t>
            </a:r>
            <a:endParaRPr lang="uk-UA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137" y="3177140"/>
            <a:ext cx="54591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uk-UA" sz="2400" dirty="0">
                <a:latin typeface="Century Gothic" panose="020B0502020202020204" pitchFamily="34" charset="0"/>
              </a:rPr>
              <a:t>Маргарита знайшла своє заслужене і вимучене щастя і спокій поруч з коханим </a:t>
            </a:r>
            <a:r>
              <a:rPr lang="uk-UA" sz="2400" dirty="0" smtClean="0">
                <a:latin typeface="Century Gothic" panose="020B0502020202020204" pitchFamily="34" charset="0"/>
              </a:rPr>
              <a:t>Майстром, </a:t>
            </a:r>
            <a:r>
              <a:rPr lang="uk-UA" sz="2400" dirty="0">
                <a:latin typeface="Century Gothic" panose="020B0502020202020204" pitchFamily="34" charset="0"/>
              </a:rPr>
              <a:t>своєю любов’ю і вірою врятувала </a:t>
            </a:r>
            <a:r>
              <a:rPr lang="uk-UA" sz="2400" dirty="0" smtClean="0">
                <a:latin typeface="Century Gothic" panose="020B0502020202020204" pitchFamily="34" charset="0"/>
              </a:rPr>
              <a:t>його, </a:t>
            </a:r>
            <a:r>
              <a:rPr lang="uk-UA" sz="2400" dirty="0">
                <a:latin typeface="Century Gothic" panose="020B0502020202020204" pitchFamily="34" charset="0"/>
              </a:rPr>
              <a:t>пройшла через неймовірні випробування без тіні сумніву і </a:t>
            </a:r>
            <a:r>
              <a:rPr lang="uk-UA" sz="2400" dirty="0" smtClean="0">
                <a:latin typeface="Century Gothic" panose="020B0502020202020204" pitchFamily="34" charset="0"/>
              </a:rPr>
              <a:t>докору.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2530602"/>
            <a:ext cx="5730875" cy="41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143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930" y="-162160"/>
            <a:ext cx="10353761" cy="1326321"/>
          </a:xfrm>
        </p:spPr>
        <p:txBody>
          <a:bodyPr>
            <a:normAutofit/>
          </a:bodyPr>
          <a:lstStyle/>
          <a:p>
            <a:r>
              <a:rPr lang="uk-UA" sz="4400" b="0" dirty="0" smtClean="0">
                <a:latin typeface="Century Gothic" panose="020B0502020202020204" pitchFamily="34" charset="0"/>
              </a:rPr>
              <a:t>Анкета Героїні</a:t>
            </a:r>
            <a:endParaRPr lang="ru-RU" sz="4400" b="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344430"/>
            <a:ext cx="7188591" cy="4454769"/>
          </a:xfrm>
        </p:spPr>
        <p:txBody>
          <a:bodyPr>
            <a:normAutofit lnSpcReduction="10000"/>
          </a:bodyPr>
          <a:lstStyle/>
          <a:p>
            <a:r>
              <a:rPr lang="ru-RU" sz="3600" dirty="0" err="1" smtClean="0">
                <a:latin typeface="Century Gothic" panose="020B0502020202020204" pitchFamily="34" charset="0"/>
              </a:rPr>
              <a:t>Ім</a:t>
            </a:r>
            <a:r>
              <a:rPr lang="en-US" sz="3600" dirty="0" smtClean="0">
                <a:latin typeface="Century Gothic" panose="020B0502020202020204" pitchFamily="34" charset="0"/>
              </a:rPr>
              <a:t>’</a:t>
            </a:r>
            <a:r>
              <a:rPr lang="ru-RU" sz="3600" dirty="0" smtClean="0">
                <a:latin typeface="Century Gothic" panose="020B0502020202020204" pitchFamily="34" charset="0"/>
              </a:rPr>
              <a:t>я</a:t>
            </a:r>
            <a:r>
              <a:rPr lang="uk-UA" sz="3600" dirty="0" smtClean="0">
                <a:latin typeface="Century Gothic" panose="020B0502020202020204" pitchFamily="34" charset="0"/>
              </a:rPr>
              <a:t>: </a:t>
            </a:r>
            <a:r>
              <a:rPr lang="uk-UA" sz="3200" i="1" dirty="0" smtClean="0"/>
              <a:t>Маргарита Миколаївна</a:t>
            </a:r>
          </a:p>
          <a:p>
            <a:r>
              <a:rPr lang="uk-UA" sz="3600" dirty="0" smtClean="0">
                <a:latin typeface="Century Gothic" panose="020B0502020202020204" pitchFamily="34" charset="0"/>
              </a:rPr>
              <a:t>Вік:</a:t>
            </a:r>
            <a:r>
              <a:rPr lang="uk-UA" sz="3600" dirty="0" smtClean="0"/>
              <a:t> </a:t>
            </a:r>
            <a:r>
              <a:rPr lang="uk-UA" sz="3200" i="1" dirty="0" smtClean="0"/>
              <a:t>30 років</a:t>
            </a:r>
          </a:p>
          <a:p>
            <a:r>
              <a:rPr lang="uk-UA" sz="3600" dirty="0" smtClean="0">
                <a:latin typeface="Century Gothic" panose="020B0502020202020204" pitchFamily="34" charset="0"/>
              </a:rPr>
              <a:t>Сім</a:t>
            </a:r>
            <a:r>
              <a:rPr lang="en-US" sz="3600" dirty="0" smtClean="0">
                <a:latin typeface="Century Gothic" panose="020B0502020202020204" pitchFamily="34" charset="0"/>
              </a:rPr>
              <a:t>’</a:t>
            </a:r>
            <a:r>
              <a:rPr lang="ru-RU" sz="3600" dirty="0" smtClean="0">
                <a:latin typeface="Century Gothic" panose="020B0502020202020204" pitchFamily="34" charset="0"/>
              </a:rPr>
              <a:t>я</a:t>
            </a:r>
            <a:r>
              <a:rPr lang="uk-UA" sz="3600" dirty="0" smtClean="0">
                <a:latin typeface="Century Gothic" panose="020B0502020202020204" pitchFamily="34" charset="0"/>
              </a:rPr>
              <a:t>:</a:t>
            </a:r>
            <a:r>
              <a:rPr lang="uk-UA" sz="3600" dirty="0" smtClean="0"/>
              <a:t> </a:t>
            </a:r>
            <a:r>
              <a:rPr lang="uk-UA" sz="3200" i="1" dirty="0" smtClean="0"/>
              <a:t>одружена з заможним військовим інженером; дітей немає</a:t>
            </a:r>
          </a:p>
          <a:p>
            <a:r>
              <a:rPr lang="uk-UA" sz="3600" dirty="0" smtClean="0">
                <a:latin typeface="Century Gothic" panose="020B0502020202020204" pitchFamily="34" charset="0"/>
              </a:rPr>
              <a:t>Місце проживання: </a:t>
            </a:r>
            <a:r>
              <a:rPr lang="uk-UA" sz="3200" i="1" dirty="0" smtClean="0"/>
              <a:t>Москва</a:t>
            </a:r>
          </a:p>
          <a:p>
            <a:r>
              <a:rPr lang="uk-UA" sz="3600" dirty="0" smtClean="0">
                <a:latin typeface="Century Gothic" panose="020B0502020202020204" pitchFamily="34" charset="0"/>
              </a:rPr>
              <a:t>Діяльність: </a:t>
            </a:r>
            <a:r>
              <a:rPr lang="uk-UA" sz="3200" i="1" dirty="0" smtClean="0"/>
              <a:t>домогосподарка</a:t>
            </a:r>
            <a:endParaRPr lang="ru-RU" sz="32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658" y="834682"/>
            <a:ext cx="4290647" cy="57208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33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916" y="-128063"/>
            <a:ext cx="10353761" cy="1326321"/>
          </a:xfrm>
        </p:spPr>
        <p:txBody>
          <a:bodyPr>
            <a:normAutofit/>
          </a:bodyPr>
          <a:lstStyle/>
          <a:p>
            <a:r>
              <a:rPr lang="uk-UA" sz="4000" b="0" dirty="0" smtClean="0">
                <a:latin typeface="Century Gothic" panose="020B0502020202020204" pitchFamily="34" charset="0"/>
              </a:rPr>
              <a:t>Характеристика </a:t>
            </a:r>
            <a:r>
              <a:rPr lang="uk-UA" sz="4000" b="0" dirty="0" err="1" smtClean="0">
                <a:latin typeface="Century Gothic" panose="020B0502020202020204" pitchFamily="34" charset="0"/>
              </a:rPr>
              <a:t>маргарити</a:t>
            </a:r>
            <a:endParaRPr lang="ru-RU" sz="4000" b="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2" y="1031188"/>
            <a:ext cx="11620391" cy="20528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Century Gothic" panose="020B0502020202020204" pitchFamily="34" charset="0"/>
              </a:rPr>
              <a:t>	</a:t>
            </a:r>
            <a:r>
              <a:rPr lang="ru-RU" sz="2400" dirty="0" smtClean="0">
                <a:latin typeface="Century Gothic" panose="020B0502020202020204" pitchFamily="34" charset="0"/>
              </a:rPr>
              <a:t>Маргарита </a:t>
            </a:r>
            <a:r>
              <a:rPr lang="ru-RU" sz="2400" dirty="0" err="1">
                <a:latin typeface="Century Gothic" panose="020B0502020202020204" pitchFamily="34" charset="0"/>
              </a:rPr>
              <a:t>Миколаївна</a:t>
            </a:r>
            <a:r>
              <a:rPr lang="ru-RU" sz="2400" dirty="0">
                <a:latin typeface="Century Gothic" panose="020B0502020202020204" pitchFamily="34" charset="0"/>
              </a:rPr>
              <a:t> - </a:t>
            </a:r>
            <a:r>
              <a:rPr lang="ru-RU" sz="2400" dirty="0" err="1">
                <a:latin typeface="Century Gothic" panose="020B0502020202020204" pitchFamily="34" charset="0"/>
              </a:rPr>
              <a:t>таємна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кохана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Майстра</a:t>
            </a:r>
            <a:r>
              <a:rPr lang="ru-RU" sz="2400" dirty="0">
                <a:latin typeface="Century Gothic" panose="020B0502020202020204" pitchFamily="34" charset="0"/>
              </a:rPr>
              <a:t>. Молода </a:t>
            </a:r>
            <a:r>
              <a:rPr lang="ru-RU" sz="2400" dirty="0" err="1">
                <a:latin typeface="Century Gothic" panose="020B0502020202020204" pitchFamily="34" charset="0"/>
              </a:rPr>
              <a:t>жінка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тридцяти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років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заміжня</a:t>
            </a:r>
            <a:r>
              <a:rPr lang="ru-RU" sz="2400" dirty="0">
                <a:latin typeface="Century Gothic" panose="020B0502020202020204" pitchFamily="34" charset="0"/>
              </a:rPr>
              <a:t> за «великим </a:t>
            </a:r>
            <a:r>
              <a:rPr lang="ru-RU" sz="2400" dirty="0" err="1">
                <a:latin typeface="Century Gothic" panose="020B0502020202020204" pitchFamily="34" charset="0"/>
              </a:rPr>
              <a:t>фахівцем</a:t>
            </a:r>
            <a:r>
              <a:rPr lang="ru-RU" sz="2400" dirty="0">
                <a:latin typeface="Century Gothic" panose="020B0502020202020204" pitchFamily="34" charset="0"/>
              </a:rPr>
              <a:t>», </a:t>
            </a:r>
            <a:r>
              <a:rPr lang="ru-RU" sz="2400" dirty="0" err="1">
                <a:latin typeface="Century Gothic" panose="020B0502020202020204" pitchFamily="34" charset="0"/>
              </a:rPr>
              <a:t>чоловік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її</a:t>
            </a:r>
            <a:r>
              <a:rPr lang="ru-RU" sz="2400" dirty="0">
                <a:latin typeface="Century Gothic" panose="020B0502020202020204" pitchFamily="34" charset="0"/>
              </a:rPr>
              <a:t> любить і добре до </a:t>
            </a:r>
            <a:r>
              <a:rPr lang="ru-RU" sz="2400" dirty="0" err="1">
                <a:latin typeface="Century Gothic" panose="020B0502020202020204" pitchFamily="34" charset="0"/>
              </a:rPr>
              <a:t>неї</a:t>
            </a:r>
            <a:r>
              <a:rPr lang="ru-RU" sz="2400" dirty="0">
                <a:latin typeface="Century Gothic" panose="020B0502020202020204" pitchFamily="34" charset="0"/>
              </a:rPr>
              <a:t> ставиться, </a:t>
            </a:r>
            <a:r>
              <a:rPr lang="ru-RU" sz="2400" dirty="0" err="1">
                <a:latin typeface="Century Gothic" panose="020B0502020202020204" pitchFamily="34" charset="0"/>
              </a:rPr>
              <a:t>він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забезпечений</a:t>
            </a:r>
            <a:r>
              <a:rPr lang="ru-RU" sz="2400" dirty="0">
                <a:latin typeface="Century Gothic" panose="020B0502020202020204" pitchFamily="34" charset="0"/>
              </a:rPr>
              <a:t>, Маргарита </a:t>
            </a:r>
            <a:r>
              <a:rPr lang="ru-RU" sz="2400" dirty="0" err="1">
                <a:latin typeface="Century Gothic" panose="020B0502020202020204" pitchFamily="34" charset="0"/>
              </a:rPr>
              <a:t>живе</a:t>
            </a:r>
            <a:r>
              <a:rPr lang="ru-RU" sz="2400" dirty="0">
                <a:latin typeface="Century Gothic" panose="020B0502020202020204" pitchFamily="34" charset="0"/>
              </a:rPr>
              <a:t> у великому особняку і не </a:t>
            </a:r>
            <a:r>
              <a:rPr lang="ru-RU" sz="2400" dirty="0" err="1">
                <a:latin typeface="Century Gothic" panose="020B0502020202020204" pitchFamily="34" charset="0"/>
              </a:rPr>
              <a:t>потребує</a:t>
            </a:r>
            <a:r>
              <a:rPr lang="ru-RU" sz="2400" dirty="0">
                <a:latin typeface="Century Gothic" panose="020B0502020202020204" pitchFamily="34" charset="0"/>
              </a:rPr>
              <a:t> грошей</a:t>
            </a:r>
            <a:r>
              <a:rPr lang="ru-RU" sz="2400" dirty="0" smtClean="0"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i="1" dirty="0" smtClean="0">
                <a:latin typeface="Century Gothic" panose="020B0502020202020204" pitchFamily="34" charset="0"/>
              </a:rPr>
              <a:t>	</a:t>
            </a:r>
            <a:endParaRPr lang="ru-RU" i="1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602" y="3663455"/>
            <a:ext cx="8116378" cy="2269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5125" algn="ctr" defTabSz="914400">
              <a:lnSpc>
                <a:spcPct val="120000"/>
              </a:lnSpc>
              <a:spcBef>
                <a:spcPts val="1000"/>
              </a:spcBef>
            </a:pP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«Она была красива и умна. К этому надо добавить еще одно – с уверенностью можно сказать, что многие женщины все, что угодно, отдали бы за то, чтобы променять свою жизнь на жизнь Маргариты Николаевны»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3311" y="2552340"/>
            <a:ext cx="3063682" cy="4184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68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0680" y="2583030"/>
            <a:ext cx="78474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/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Маргарита Николаевна не нуждалась в деньгах.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Она могла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купить все, что ей понравится. Среди знакомых ее мужа попадались интересные люди. Маргарита Николаевна никогда не прикасалась к примусу.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Она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 знала ужасов житья в совместной квартире. Словом... Она была счастлива? Ни одной минуты! С тех пор, как девятнадцатилетней она вышла замуж и попала в особняк, она не знала счастья».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186" y="806966"/>
            <a:ext cx="3628573" cy="53981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9194" y="987012"/>
            <a:ext cx="7970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7550" algn="just"/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Незважаючи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на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забезпечене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і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успішне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життя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, Маргарита не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відчуває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себе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щасливою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5376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982" y="1337520"/>
            <a:ext cx="7001301" cy="823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	</a:t>
            </a:r>
            <a:r>
              <a:rPr lang="ru-RU" sz="2400" dirty="0" smtClean="0">
                <a:latin typeface="Century Gothic" panose="020B0502020202020204" pitchFamily="34" charset="0"/>
              </a:rPr>
              <a:t>Ось </a:t>
            </a:r>
            <a:r>
              <a:rPr lang="ru-RU" sz="2400" dirty="0">
                <a:latin typeface="Century Gothic" panose="020B0502020202020204" pitchFamily="34" charset="0"/>
              </a:rPr>
              <a:t>як </a:t>
            </a:r>
            <a:r>
              <a:rPr lang="ru-RU" sz="2400" dirty="0" err="1">
                <a:latin typeface="Century Gothic" panose="020B0502020202020204" pitchFamily="34" charset="0"/>
              </a:rPr>
              <a:t>описує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Майстер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їх</a:t>
            </a:r>
            <a:r>
              <a:rPr lang="ru-RU" sz="2400" dirty="0">
                <a:latin typeface="Century Gothic" panose="020B0502020202020204" pitchFamily="34" charset="0"/>
              </a:rPr>
              <a:t> першу </a:t>
            </a:r>
            <a:r>
              <a:rPr lang="ru-RU" sz="2400" dirty="0" err="1">
                <a:latin typeface="Century Gothic" panose="020B0502020202020204" pitchFamily="34" charset="0"/>
              </a:rPr>
              <a:t>зустріч</a:t>
            </a:r>
            <a:r>
              <a:rPr lang="ru-RU" sz="2400" dirty="0">
                <a:latin typeface="Century Gothic" panose="020B0502020202020204" pitchFamily="34" charset="0"/>
              </a:rPr>
              <a:t> з Маргаритою</a:t>
            </a:r>
            <a:r>
              <a:rPr lang="ru-RU" sz="2400" dirty="0" smtClean="0">
                <a:latin typeface="Century Gothic" panose="020B0502020202020204" pitchFamily="34" charset="0"/>
              </a:rPr>
              <a:t>:</a:t>
            </a:r>
          </a:p>
          <a:p>
            <a:pPr marL="0" indent="354013" algn="just">
              <a:buNone/>
            </a:pPr>
            <a:endParaRPr lang="ru-RU" sz="2800" i="1" dirty="0" smtClean="0"/>
          </a:p>
          <a:p>
            <a:pPr marL="0" indent="0" algn="just">
              <a:buNone/>
            </a:pPr>
            <a:r>
              <a:rPr lang="ru-RU" i="1" dirty="0" smtClean="0"/>
              <a:t>	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4391" y="2926306"/>
            <a:ext cx="69347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«По Тверской шли тысячи людей, но я вам ручаюсь, что увидела она меня одного… Она несла в руках отвратительные, тревожные желтые цветы…. Эти цветы очень отчетливо выделялись на черном ее весеннем пальто… И меня поразило не столько ее красота, сколько необыкновенное, никем не виданное одиночество в глазах!»</a:t>
            </a:r>
            <a:endParaRPr lang="uk-UA" sz="1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686" y="167393"/>
            <a:ext cx="6716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Century Gothic" panose="020B0502020202020204" pitchFamily="34" charset="0"/>
              </a:rPr>
              <a:t>СТОСУНКИ З МАЙСТРОМ</a:t>
            </a:r>
            <a:endParaRPr lang="uk-UA" sz="4000" dirty="0">
              <a:latin typeface="Century Gothic" panose="020B0502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283" y="1403937"/>
            <a:ext cx="4192173" cy="532745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732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845" y="224856"/>
            <a:ext cx="11576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7550" algn="just"/>
            <a:r>
              <a:rPr lang="ru-RU" sz="2400" dirty="0" err="1">
                <a:latin typeface="Century Gothic" panose="020B0502020202020204" pitchFamily="34" charset="0"/>
              </a:rPr>
              <a:t>Це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була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любов</a:t>
            </a:r>
            <a:r>
              <a:rPr lang="ru-RU" sz="2400" dirty="0">
                <a:latin typeface="Century Gothic" panose="020B0502020202020204" pitchFamily="34" charset="0"/>
              </a:rPr>
              <a:t> з </a:t>
            </a:r>
            <a:r>
              <a:rPr lang="ru-RU" sz="2400" dirty="0" err="1">
                <a:latin typeface="Century Gothic" panose="020B0502020202020204" pitchFamily="34" charset="0"/>
              </a:rPr>
              <a:t>великої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літери</a:t>
            </a:r>
            <a:r>
              <a:rPr lang="ru-RU" sz="2400" dirty="0">
                <a:latin typeface="Century Gothic" panose="020B0502020202020204" pitchFamily="34" charset="0"/>
              </a:rPr>
              <a:t> і з </a:t>
            </a:r>
            <a:r>
              <a:rPr lang="ru-RU" sz="2400" dirty="0" err="1">
                <a:latin typeface="Century Gothic" panose="020B0502020202020204" pitchFamily="34" charset="0"/>
              </a:rPr>
              <a:t>першого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погляду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любов</a:t>
            </a:r>
            <a:r>
              <a:rPr lang="ru-RU" sz="2400" dirty="0">
                <a:latin typeface="Century Gothic" panose="020B0502020202020204" pitchFamily="34" charset="0"/>
              </a:rPr>
              <a:t> до </a:t>
            </a:r>
            <a:r>
              <a:rPr lang="ru-RU" sz="2400" dirty="0" err="1">
                <a:latin typeface="Century Gothic" panose="020B0502020202020204" pitchFamily="34" charset="0"/>
              </a:rPr>
              <a:t>глибини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душі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любов</a:t>
            </a:r>
            <a:r>
              <a:rPr lang="ru-RU" sz="2400" dirty="0">
                <a:latin typeface="Century Gothic" panose="020B0502020202020204" pitchFamily="34" charset="0"/>
              </a:rPr>
              <a:t>, яка </a:t>
            </a:r>
            <a:r>
              <a:rPr lang="ru-RU" sz="2400" dirty="0" err="1">
                <a:latin typeface="Century Gothic" panose="020B0502020202020204" pitchFamily="34" charset="0"/>
              </a:rPr>
              <a:t>оживляє</a:t>
            </a:r>
            <a:r>
              <a:rPr lang="ru-RU" sz="2400" dirty="0">
                <a:latin typeface="Century Gothic" panose="020B0502020202020204" pitchFamily="34" charset="0"/>
              </a:rPr>
              <a:t> душу і вносить </a:t>
            </a:r>
            <a:r>
              <a:rPr lang="ru-RU" sz="2400" dirty="0" err="1">
                <a:latin typeface="Century Gothic" panose="020B0502020202020204" pitchFamily="34" charset="0"/>
              </a:rPr>
              <a:t>сенс</a:t>
            </a:r>
            <a:r>
              <a:rPr lang="ru-RU" sz="2400" dirty="0">
                <a:latin typeface="Century Gothic" panose="020B0502020202020204" pitchFamily="34" charset="0"/>
              </a:rPr>
              <a:t> в </a:t>
            </a:r>
            <a:r>
              <a:rPr lang="ru-RU" sz="2400" dirty="0" err="1">
                <a:latin typeface="Century Gothic" panose="020B0502020202020204" pitchFamily="34" charset="0"/>
              </a:rPr>
              <a:t>життя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їх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обох</a:t>
            </a:r>
            <a:r>
              <a:rPr lang="ru-RU" sz="2400" dirty="0" smtClean="0">
                <a:latin typeface="Century Gothic" panose="020B0502020202020204" pitchFamily="34" charset="0"/>
              </a:rPr>
              <a:t>: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573" y="1478745"/>
            <a:ext cx="11853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«Она-то, впрочем, утверждала впоследствии, что это не так, что любили мы, конечно, друг друга давным-давно, не зная друг друга, никогда не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видя». </a:t>
            </a:r>
            <a:endParaRPr lang="ru-RU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1801" y="3517763"/>
            <a:ext cx="6032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4013"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«Так вот она говорила, что с желтыми цветами в руках она вышла в тот день, чтобы я наконец ее нашел, и что если бы этого не произошло, она отравилась бы, потому что жизнь ее пуста».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45" y="2834939"/>
            <a:ext cx="5148555" cy="330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19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157150"/>
            <a:ext cx="11768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7550" algn="just"/>
            <a:r>
              <a:rPr lang="ru-RU" sz="2400" dirty="0" err="1">
                <a:latin typeface="Century Gothic" panose="020B0502020202020204" pitchFamily="34" charset="0"/>
              </a:rPr>
              <a:t>Саме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любов</a:t>
            </a:r>
            <a:r>
              <a:rPr lang="ru-RU" sz="2400" dirty="0">
                <a:latin typeface="Century Gothic" panose="020B0502020202020204" pitchFamily="34" charset="0"/>
              </a:rPr>
              <a:t> до </a:t>
            </a:r>
            <a:r>
              <a:rPr lang="ru-RU" sz="2400" dirty="0" err="1">
                <a:latin typeface="Century Gothic" panose="020B0502020202020204" pitchFamily="34" charset="0"/>
              </a:rPr>
              <a:t>Майстра</a:t>
            </a:r>
            <a:r>
              <a:rPr lang="ru-RU" sz="2400" dirty="0">
                <a:latin typeface="Century Gothic" panose="020B0502020202020204" pitchFamily="34" charset="0"/>
              </a:rPr>
              <a:t>, до </a:t>
            </a:r>
            <a:r>
              <a:rPr lang="ru-RU" sz="2400" dirty="0" err="1">
                <a:latin typeface="Century Gothic" panose="020B0502020202020204" pitchFamily="34" charset="0"/>
              </a:rPr>
              <a:t>людини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latin typeface="Century Gothic" panose="020B0502020202020204" pitchFamily="34" charset="0"/>
              </a:rPr>
              <a:t>геніальної</a:t>
            </a:r>
            <a:r>
              <a:rPr lang="ru-RU" sz="2400" dirty="0" smtClean="0">
                <a:latin typeface="Century Gothic" panose="020B0502020202020204" pitchFamily="34" charset="0"/>
              </a:rPr>
              <a:t>, </a:t>
            </a:r>
            <a:r>
              <a:rPr lang="ru-RU" sz="2400" dirty="0" err="1" smtClean="0">
                <a:latin typeface="Century Gothic" panose="020B0502020202020204" pitchFamily="34" charset="0"/>
              </a:rPr>
              <a:t>талановитої</a:t>
            </a:r>
            <a:r>
              <a:rPr lang="ru-RU" sz="2400" dirty="0" smtClean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виявилася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справжньою</a:t>
            </a:r>
            <a:r>
              <a:rPr lang="ru-RU" sz="2400" dirty="0">
                <a:latin typeface="Century Gothic" panose="020B0502020202020204" pitchFamily="34" charset="0"/>
              </a:rPr>
              <a:t> потребою </a:t>
            </a:r>
            <a:r>
              <a:rPr lang="ru-RU" sz="2400" dirty="0" err="1">
                <a:latin typeface="Century Gothic" panose="020B0502020202020204" pitchFamily="34" charset="0"/>
              </a:rPr>
              <a:t>Маргарити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бо</a:t>
            </a:r>
            <a:r>
              <a:rPr lang="ru-RU" sz="2400" dirty="0">
                <a:latin typeface="Century Gothic" panose="020B0502020202020204" pitchFamily="34" charset="0"/>
              </a:rPr>
              <a:t> «​​у </a:t>
            </a:r>
            <a:r>
              <a:rPr lang="ru-RU" sz="2400" dirty="0" err="1">
                <a:latin typeface="Century Gothic" panose="020B0502020202020204" pitchFamily="34" charset="0"/>
              </a:rPr>
              <a:t>неї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була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пристрасть</a:t>
            </a:r>
            <a:r>
              <a:rPr lang="ru-RU" sz="2400" dirty="0">
                <a:latin typeface="Century Gothic" panose="020B0502020202020204" pitchFamily="34" charset="0"/>
              </a:rPr>
              <a:t> до </a:t>
            </a:r>
            <a:r>
              <a:rPr lang="ru-RU" sz="2400" dirty="0" err="1">
                <a:latin typeface="Century Gothic" panose="020B0502020202020204" pitchFamily="34" charset="0"/>
              </a:rPr>
              <a:t>всіх</a:t>
            </a:r>
            <a:r>
              <a:rPr lang="ru-RU" sz="2400" dirty="0">
                <a:latin typeface="Century Gothic" panose="020B0502020202020204" pitchFamily="34" charset="0"/>
              </a:rPr>
              <a:t> людей, </a:t>
            </a:r>
            <a:r>
              <a:rPr lang="ru-RU" sz="2400" dirty="0" err="1">
                <a:latin typeface="Century Gothic" panose="020B0502020202020204" pitchFamily="34" charset="0"/>
              </a:rPr>
              <a:t>які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роблять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що-небудь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першокласно</a:t>
            </a:r>
            <a:r>
              <a:rPr lang="ru-RU" sz="2400" dirty="0" smtClean="0">
                <a:latin typeface="Century Gothic" panose="020B0502020202020204" pitchFamily="34" charset="0"/>
              </a:rPr>
              <a:t>»: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741" y="1571185"/>
            <a:ext cx="10877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5125"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«Что нужно было этой женщине, в глазах которой всегда горел какой-то непонятный огонечек, что нужно было этой чуть косящей на один глаз ведьме, украсившей себя тогда весною мимозами?... Очевидно, она говорила правду, ей нужен был он, мастер, а вовсе не готический особняк, и не отдельный сад, и не  деньги. Она любила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его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она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говорила правду».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933" y="3889749"/>
            <a:ext cx="6932881" cy="248554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39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2" y="112540"/>
            <a:ext cx="11809726" cy="641519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	</a:t>
            </a:r>
            <a:r>
              <a:rPr lang="ru-RU" sz="2400" dirty="0" err="1" smtClean="0">
                <a:latin typeface="Century Gothic" panose="020B0502020202020204" pitchFamily="34" charset="0"/>
              </a:rPr>
              <a:t>Поки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Майстер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працював</a:t>
            </a:r>
            <a:r>
              <a:rPr lang="ru-RU" sz="2400" dirty="0">
                <a:latin typeface="Century Gothic" panose="020B0502020202020204" pitchFamily="34" charset="0"/>
              </a:rPr>
              <a:t> над романом про </a:t>
            </a:r>
            <a:r>
              <a:rPr lang="ru-RU" sz="2400" dirty="0" err="1">
                <a:latin typeface="Century Gothic" panose="020B0502020202020204" pitchFamily="34" charset="0"/>
              </a:rPr>
              <a:t>Понтія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Пілата</a:t>
            </a:r>
            <a:r>
              <a:rPr lang="ru-RU" sz="2400" dirty="0">
                <a:latin typeface="Century Gothic" panose="020B0502020202020204" pitchFamily="34" charset="0"/>
              </a:rPr>
              <a:t>, Маргарита жила ним, </a:t>
            </a:r>
            <a:r>
              <a:rPr lang="ru-RU" sz="2400" dirty="0" err="1"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творчістю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підтримувала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latin typeface="Century Gothic" panose="020B0502020202020204" pitchFamily="34" charset="0"/>
              </a:rPr>
              <a:t> у </a:t>
            </a:r>
            <a:r>
              <a:rPr lang="ru-RU" sz="2400" dirty="0" err="1">
                <a:latin typeface="Century Gothic" panose="020B0502020202020204" pitchFamily="34" charset="0"/>
              </a:rPr>
              <a:t>всьому</a:t>
            </a:r>
            <a:r>
              <a:rPr lang="ru-RU" sz="2400" dirty="0">
                <a:latin typeface="Century Gothic" panose="020B0502020202020204" pitchFamily="34" charset="0"/>
              </a:rPr>
              <a:t>. </a:t>
            </a:r>
            <a:r>
              <a:rPr lang="ru-RU" sz="2400" dirty="0" err="1">
                <a:latin typeface="Century Gothic" panose="020B0502020202020204" pitchFamily="34" charset="0"/>
              </a:rPr>
              <a:t>Крім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цього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їх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спільне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проведення</a:t>
            </a:r>
            <a:r>
              <a:rPr lang="ru-RU" sz="2400" dirty="0">
                <a:latin typeface="Century Gothic" panose="020B0502020202020204" pitchFamily="34" charset="0"/>
              </a:rPr>
              <a:t> часу </a:t>
            </a:r>
            <a:r>
              <a:rPr lang="ru-RU" sz="2400" dirty="0" err="1">
                <a:latin typeface="Century Gothic" panose="020B0502020202020204" pitchFamily="34" charset="0"/>
              </a:rPr>
              <a:t>було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наповнене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довірою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відкритістю</a:t>
            </a:r>
            <a:r>
              <a:rPr lang="ru-RU" sz="2400" dirty="0"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latin typeface="Century Gothic" panose="020B0502020202020204" pitchFamily="34" charset="0"/>
              </a:rPr>
              <a:t>турботою</a:t>
            </a:r>
            <a:r>
              <a:rPr lang="ru-RU" sz="2400" dirty="0">
                <a:latin typeface="Century Gothic" panose="020B0502020202020204" pitchFamily="34" charset="0"/>
              </a:rPr>
              <a:t> і </a:t>
            </a:r>
            <a:r>
              <a:rPr lang="ru-RU" sz="2400" dirty="0" err="1">
                <a:latin typeface="Century Gothic" panose="020B0502020202020204" pitchFamily="34" charset="0"/>
              </a:rPr>
              <a:t>розумінням</a:t>
            </a:r>
            <a:r>
              <a:rPr lang="ru-RU" sz="2400" dirty="0" smtClean="0">
                <a:latin typeface="Century Gothic" panose="020B0502020202020204" pitchFamily="34" charset="0"/>
              </a:rPr>
              <a:t>:</a:t>
            </a:r>
            <a:br>
              <a:rPr lang="ru-RU" sz="2400" dirty="0" smtClean="0">
                <a:latin typeface="Century Gothic" panose="020B0502020202020204" pitchFamily="34" charset="0"/>
              </a:rPr>
            </a:b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• «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Она приходила, и первым долгом надевала фартук, и в узкой передней, где находилась та самая раковина, которой гордился почему-то бедный больной, на деревянном столе зажигала керосинку, и готовила завтрак, и накрывала его в первой комнате на овальном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столе…</a:t>
            </a:r>
            <a:endParaRPr lang="ru-RU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…а она, запустив в волосы тонкие с остро отточенными ногтями пальцы, перечитывала написанное, а перечитав, шила вот эту самую шапочку. Иногда она сидела на корточках у нижних полок или стояла на стуле у верхних и тряпкой вытирала сотни пыльных корешков. Она сулила славу, она подгоняла его и вот тут-то стала называть мастером. Она дожидалась этих обещанных уже последних слов о пятом прокураторе Иудеи, нараспев и громко повторяла отдельные фразы, которые ей нравились, и говорила, что в этом романе ее жизнь».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55" y="329232"/>
            <a:ext cx="5151600" cy="619850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982" y="329231"/>
            <a:ext cx="5153025" cy="619850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055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2313" y="3534049"/>
            <a:ext cx="759655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600" i="1" dirty="0"/>
          </a:p>
          <a:p>
            <a:pPr indent="365125"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«Она взяла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их,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положила в сумочку , стала целовать меня и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говорить,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что ей легче было бы умереть , чем оставлять меня в таком состоянии одного , но что ее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ждут,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что она подчиняется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необходимости,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что придет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завтра.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Она умоляла меня не бояться ничего».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068" y="-17813"/>
            <a:ext cx="11799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Після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першої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невдалої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спроби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надрукувати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роман, 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Маргарита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продовжувала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вірити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у </a:t>
            </a:r>
            <a:r>
              <a:rPr lang="ru-RU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Майстра</a:t>
            </a:r>
            <a:r>
              <a:rPr lang="ru-RU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і в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цінність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праці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. Вона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вмовляла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не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здаватися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і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надрукувати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уривок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з роману в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іншого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редактора:</a:t>
            </a:r>
          </a:p>
          <a:p>
            <a:pPr lvl="0" algn="just"/>
            <a:endParaRPr lang="ru-RU" sz="2400" i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2313" y="1423681"/>
            <a:ext cx="7596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ctr"/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«Шепотом вскрикивал, что он ее, которая толкала его на борьбу, ничуть не винит, о нет, не винит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!»</a:t>
            </a:r>
            <a:endParaRPr lang="ru-RU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77" y="1423681"/>
            <a:ext cx="3588141" cy="518813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2314" y="2993341"/>
            <a:ext cx="7838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5125" algn="just"/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Маргарита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сміливо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віддано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і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пристрасно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вірить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у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свого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коханого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,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намагається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зробити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все,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щоб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полегшити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його</a:t>
            </a:r>
            <a:r>
              <a:rPr lang="ru-RU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страждання</a:t>
            </a:r>
            <a:r>
              <a:rPr lang="ru-RU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:</a:t>
            </a:r>
            <a:endParaRPr lang="ru-RU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88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TC104033921[[fn=Дамаск]]</Template>
  <TotalTime>326</TotalTime>
  <Words>1299</Words>
  <Application>Microsoft Office PowerPoint</Application>
  <PresentationFormat>Произвольный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Damask</vt:lpstr>
      <vt:lpstr>образ Маргарити миколаївни  у романі м.Булгакова  «майстер і маргарита»</vt:lpstr>
      <vt:lpstr>Анкета Героїні</vt:lpstr>
      <vt:lpstr>Характеристика маргарити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Маргарити миколаївни (за романом м.Булгакова «мастер і маргарита»)</dc:title>
  <dc:creator>Masha</dc:creator>
  <cp:lastModifiedBy>User</cp:lastModifiedBy>
  <cp:revision>36</cp:revision>
  <dcterms:created xsi:type="dcterms:W3CDTF">2014-10-31T12:16:38Z</dcterms:created>
  <dcterms:modified xsi:type="dcterms:W3CDTF">2015-06-05T15:33:17Z</dcterms:modified>
</cp:coreProperties>
</file>