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9" r:id="rId10"/>
    <p:sldId id="277" r:id="rId11"/>
    <p:sldId id="281" r:id="rId12"/>
    <p:sldId id="280" r:id="rId13"/>
    <p:sldId id="282" r:id="rId14"/>
    <p:sldId id="278" r:id="rId15"/>
  </p:sldIdLst>
  <p:sldSz cx="9144000" cy="6858000" type="screen4x3"/>
  <p:notesSz cx="6845300" cy="91963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5F14B7D-5ACE-4FA0-BF45-1E9EBE19BE24}">
          <p14:sldIdLst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9"/>
            <p14:sldId id="277"/>
            <p14:sldId id="281"/>
            <p14:sldId id="280"/>
            <p14:sldId id="282"/>
            <p14:sldId id="27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C2305"/>
    <a:srgbClr val="339933"/>
    <a:srgbClr val="660066"/>
    <a:srgbClr val="FFFFFF"/>
    <a:srgbClr val="006666"/>
    <a:srgbClr val="009999"/>
    <a:srgbClr val="00CC99"/>
    <a:srgbClr val="33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68561" autoAdjust="0"/>
  </p:normalViewPr>
  <p:slideViewPr>
    <p:cSldViewPr>
      <p:cViewPr varScale="1">
        <p:scale>
          <a:sx n="45" d="100"/>
          <a:sy n="45" d="100"/>
        </p:scale>
        <p:origin x="-146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6675" y="0"/>
            <a:ext cx="29670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ru-RU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4425"/>
            <a:ext cx="29670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6675" y="8734425"/>
            <a:ext cx="29670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A286FC2E-2181-465E-A962-DDB41F6EC94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891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909638">
              <a:defRPr sz="1000" b="0" i="1"/>
            </a:lvl1pPr>
          </a:lstStyle>
          <a:p>
            <a:r>
              <a:rPr lang="ru-RU"/>
              <a:t>*</a:t>
            </a:r>
            <a:endParaRPr lang="ru-RU" sz="1200" i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909638">
              <a:defRPr sz="1000" b="0" i="1"/>
            </a:lvl1pPr>
          </a:lstStyle>
          <a:p>
            <a:r>
              <a:rPr lang="ru-RU"/>
              <a:t>16.07.1996</a:t>
            </a:r>
            <a:endParaRPr lang="ru-RU" sz="1200" i="0"/>
          </a:p>
        </p:txBody>
      </p:sp>
      <p:sp>
        <p:nvSpPr>
          <p:cNvPr id="205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1813"/>
            <a:ext cx="502761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стиль основного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909638">
              <a:defRPr sz="1000" b="0" i="1"/>
            </a:lvl1pPr>
          </a:lstStyle>
          <a:p>
            <a:r>
              <a:rPr lang="ru-RU"/>
              <a:t>*</a:t>
            </a:r>
            <a:endParaRPr lang="ru-RU" sz="1200" i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909638">
              <a:defRPr sz="1000" b="0" i="1"/>
            </a:lvl1pPr>
          </a:lstStyle>
          <a:p>
            <a:r>
              <a:rPr lang="ru-RU"/>
              <a:t>##</a:t>
            </a:r>
            <a:endParaRPr lang="ru-RU" sz="1200" i="0"/>
          </a:p>
        </p:txBody>
      </p:sp>
    </p:spTree>
    <p:extLst>
      <p:ext uri="{BB962C8B-B14F-4D97-AF65-F5344CB8AC3E}">
        <p14:creationId xmlns:p14="http://schemas.microsoft.com/office/powerpoint/2010/main" val="1486579813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5613"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813"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68425"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5625"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*За </a:t>
            </a:r>
            <a:r>
              <a:rPr lang="ru-RU" dirty="0" err="1" smtClean="0"/>
              <a:t>своїми</a:t>
            </a:r>
            <a:r>
              <a:rPr lang="ru-RU" dirty="0" smtClean="0"/>
              <a:t> </a:t>
            </a:r>
            <a:r>
              <a:rPr lang="ru-RU" dirty="0" err="1" smtClean="0"/>
              <a:t>філософськими</a:t>
            </a:r>
            <a:r>
              <a:rPr lang="ru-RU" dirty="0" smtClean="0"/>
              <a:t> </a:t>
            </a:r>
            <a:r>
              <a:rPr lang="ru-RU" dirty="0" err="1" smtClean="0"/>
              <a:t>поглядами</a:t>
            </a:r>
            <a:r>
              <a:rPr lang="ru-RU" dirty="0" smtClean="0"/>
              <a:t> </a:t>
            </a:r>
            <a:r>
              <a:rPr lang="ru-RU" dirty="0" err="1" smtClean="0"/>
              <a:t>Дідро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механістичним</a:t>
            </a:r>
            <a:r>
              <a:rPr lang="ru-RU" dirty="0" smtClean="0"/>
              <a:t> </a:t>
            </a:r>
            <a:r>
              <a:rPr lang="ru-RU" dirty="0" err="1" smtClean="0"/>
              <a:t>матеріалістом</a:t>
            </a:r>
            <a:r>
              <a:rPr lang="ru-RU" dirty="0" smtClean="0"/>
              <a:t>. У </a:t>
            </a:r>
            <a:r>
              <a:rPr lang="ru-RU" dirty="0" err="1" smtClean="0"/>
              <a:t>певному</a:t>
            </a:r>
            <a:r>
              <a:rPr lang="ru-RU" dirty="0" smtClean="0"/>
              <a:t> </a:t>
            </a:r>
            <a:r>
              <a:rPr lang="ru-RU" dirty="0" err="1" smtClean="0"/>
              <a:t>сенсі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випередив</a:t>
            </a:r>
            <a:r>
              <a:rPr lang="ru-RU" dirty="0" smtClean="0"/>
              <a:t> </a:t>
            </a:r>
            <a:r>
              <a:rPr lang="ru-RU" dirty="0" err="1" smtClean="0"/>
              <a:t>дарвінізм</a:t>
            </a:r>
            <a:r>
              <a:rPr lang="ru-RU" dirty="0" smtClean="0"/>
              <a:t>, </a:t>
            </a:r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 smtClean="0"/>
              <a:t>вважав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у </a:t>
            </a:r>
            <a:r>
              <a:rPr lang="ru-RU" dirty="0" err="1" smtClean="0"/>
              <a:t>біологічного</a:t>
            </a:r>
            <a:r>
              <a:rPr lang="ru-RU" dirty="0" smtClean="0"/>
              <a:t> виду </a:t>
            </a:r>
            <a:r>
              <a:rPr lang="ru-RU" dirty="0" err="1" smtClean="0"/>
              <a:t>людини</a:t>
            </a:r>
            <a:r>
              <a:rPr lang="ru-RU" dirty="0" smtClean="0"/>
              <a:t> є своя </a:t>
            </a:r>
            <a:r>
              <a:rPr lang="ru-RU" dirty="0" err="1" smtClean="0"/>
              <a:t>передісторія</a:t>
            </a:r>
            <a:r>
              <a:rPr lang="ru-RU" dirty="0" smtClean="0"/>
              <a:t>. </a:t>
            </a:r>
            <a:r>
              <a:rPr lang="ru-RU" dirty="0" err="1" smtClean="0"/>
              <a:t>Пройшовши</a:t>
            </a:r>
            <a:r>
              <a:rPr lang="ru-RU" dirty="0" smtClean="0"/>
              <a:t> </a:t>
            </a:r>
            <a:r>
              <a:rPr lang="ru-RU" dirty="0" err="1" smtClean="0"/>
              <a:t>складний</a:t>
            </a:r>
            <a:r>
              <a:rPr lang="ru-RU" dirty="0" smtClean="0"/>
              <a:t> шлях у </a:t>
            </a:r>
            <a:r>
              <a:rPr lang="ru-RU" dirty="0" err="1" smtClean="0"/>
              <a:t>своєму</a:t>
            </a:r>
            <a:r>
              <a:rPr lang="ru-RU" dirty="0" smtClean="0"/>
              <a:t> духовному </a:t>
            </a:r>
            <a:r>
              <a:rPr lang="ru-RU" dirty="0" err="1" smtClean="0"/>
              <a:t>розвитку</a:t>
            </a:r>
            <a:r>
              <a:rPr lang="ru-RU" dirty="0" smtClean="0"/>
              <a:t>, </a:t>
            </a:r>
            <a:r>
              <a:rPr lang="ru-RU" dirty="0" err="1" smtClean="0"/>
              <a:t>Дідро</a:t>
            </a:r>
            <a:r>
              <a:rPr lang="ru-RU" dirty="0" smtClean="0"/>
              <a:t> став </a:t>
            </a:r>
            <a:r>
              <a:rPr lang="ru-RU" dirty="0" err="1" smtClean="0"/>
              <a:t>послідовним</a:t>
            </a:r>
            <a:r>
              <a:rPr lang="ru-RU" dirty="0" smtClean="0"/>
              <a:t> </a:t>
            </a:r>
            <a:r>
              <a:rPr lang="ru-RU" dirty="0" err="1" smtClean="0"/>
              <a:t>атеїстом</a:t>
            </a:r>
            <a:r>
              <a:rPr lang="ru-RU" dirty="0" smtClean="0"/>
              <a:t>. </a:t>
            </a:r>
            <a:r>
              <a:rPr lang="ru-RU" dirty="0" err="1" smtClean="0"/>
              <a:t>Саме</a:t>
            </a:r>
            <a:r>
              <a:rPr lang="ru-RU" dirty="0" smtClean="0"/>
              <a:t> з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позицій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розглядав</a:t>
            </a:r>
            <a:r>
              <a:rPr lang="ru-RU" dirty="0" smtClean="0"/>
              <a:t> </a:t>
            </a:r>
            <a:r>
              <a:rPr lang="ru-RU" dirty="0" err="1" smtClean="0"/>
              <a:t>історичний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і </a:t>
            </a:r>
            <a:r>
              <a:rPr lang="ru-RU" dirty="0" err="1" smtClean="0"/>
              <a:t>сучасний</a:t>
            </a:r>
            <a:r>
              <a:rPr lang="ru-RU" dirty="0" smtClean="0"/>
              <a:t> </a:t>
            </a:r>
            <a:r>
              <a:rPr lang="ru-RU" dirty="0" err="1" smtClean="0"/>
              <a:t>світ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загравав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монархами, </a:t>
            </a:r>
            <a:r>
              <a:rPr lang="ru-RU" dirty="0" err="1" smtClean="0"/>
              <a:t>вважаючи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освічений</a:t>
            </a:r>
            <a:r>
              <a:rPr lang="ru-RU" dirty="0" smtClean="0"/>
              <a:t> абсолютизм — одна з </a:t>
            </a:r>
            <a:r>
              <a:rPr lang="ru-RU" dirty="0" err="1" smtClean="0"/>
              <a:t>найкращих</a:t>
            </a:r>
            <a:r>
              <a:rPr lang="ru-RU" dirty="0" smtClean="0"/>
              <a:t> форм державного укладу.</a:t>
            </a:r>
          </a:p>
          <a:p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філософські</a:t>
            </a:r>
            <a:r>
              <a:rPr lang="ru-RU" dirty="0" smtClean="0"/>
              <a:t>, </a:t>
            </a:r>
            <a:r>
              <a:rPr lang="ru-RU" dirty="0" err="1" smtClean="0"/>
              <a:t>історичні</a:t>
            </a:r>
            <a:r>
              <a:rPr lang="ru-RU" dirty="0" smtClean="0"/>
              <a:t> та </a:t>
            </a:r>
            <a:r>
              <a:rPr lang="ru-RU" dirty="0" err="1" smtClean="0"/>
              <a:t>естетичні</a:t>
            </a:r>
            <a:r>
              <a:rPr lang="ru-RU" dirty="0" smtClean="0"/>
              <a:t> погляди </a:t>
            </a:r>
            <a:r>
              <a:rPr lang="ru-RU" dirty="0" err="1" smtClean="0"/>
              <a:t>Дідро</a:t>
            </a:r>
            <a:r>
              <a:rPr lang="ru-RU" dirty="0" smtClean="0"/>
              <a:t> </a:t>
            </a:r>
            <a:r>
              <a:rPr lang="ru-RU" dirty="0" err="1" smtClean="0"/>
              <a:t>втілив</a:t>
            </a:r>
            <a:r>
              <a:rPr lang="ru-RU" dirty="0" smtClean="0"/>
              <a:t> у </a:t>
            </a:r>
            <a:r>
              <a:rPr lang="ru-RU" dirty="0" err="1" smtClean="0"/>
              <a:t>художній</a:t>
            </a:r>
            <a:r>
              <a:rPr lang="ru-RU" dirty="0" smtClean="0"/>
              <a:t> </a:t>
            </a:r>
            <a:r>
              <a:rPr lang="ru-RU" dirty="0" err="1" smtClean="0"/>
              <a:t>формі</a:t>
            </a:r>
            <a:r>
              <a:rPr lang="ru-RU" dirty="0" smtClean="0"/>
              <a:t>, створивши три </a:t>
            </a:r>
            <a:r>
              <a:rPr lang="ru-RU" dirty="0" err="1" smtClean="0"/>
              <a:t>повісті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не </a:t>
            </a:r>
            <a:r>
              <a:rPr lang="ru-RU" dirty="0" err="1" smtClean="0"/>
              <a:t>виходили</a:t>
            </a:r>
            <a:r>
              <a:rPr lang="ru-RU" dirty="0" smtClean="0"/>
              <a:t> </a:t>
            </a:r>
            <a:r>
              <a:rPr lang="ru-RU" dirty="0" err="1" smtClean="0"/>
              <a:t>друком</a:t>
            </a:r>
            <a:r>
              <a:rPr lang="ru-RU" dirty="0" smtClean="0"/>
              <a:t> за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, </a:t>
            </a:r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 smtClean="0"/>
              <a:t>прозаїком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себе не </a:t>
            </a:r>
            <a:r>
              <a:rPr lang="ru-RU" dirty="0" err="1" smtClean="0"/>
              <a:t>вважав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*«</a:t>
            </a:r>
            <a:r>
              <a:rPr lang="ru-RU" dirty="0" err="1" smtClean="0"/>
              <a:t>Черниця</a:t>
            </a:r>
            <a:r>
              <a:rPr lang="ru-RU" dirty="0" smtClean="0"/>
              <a:t>» («</a:t>
            </a:r>
            <a:r>
              <a:rPr lang="en-US" dirty="0" smtClean="0"/>
              <a:t>La </a:t>
            </a:r>
            <a:r>
              <a:rPr lang="en-US" dirty="0" err="1" smtClean="0"/>
              <a:t>Riligieuse</a:t>
            </a:r>
            <a:r>
              <a:rPr lang="en-US" dirty="0" smtClean="0"/>
              <a:t>», 1760) </a:t>
            </a:r>
            <a:r>
              <a:rPr lang="ru-RU" dirty="0" smtClean="0"/>
              <a:t>і «Жак-</a:t>
            </a:r>
            <a:r>
              <a:rPr lang="ru-RU" dirty="0" err="1" smtClean="0"/>
              <a:t>фаталіст</a:t>
            </a:r>
            <a:r>
              <a:rPr lang="ru-RU" dirty="0" smtClean="0"/>
              <a:t> і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Хазяїн</a:t>
            </a:r>
            <a:r>
              <a:rPr lang="ru-RU" dirty="0" smtClean="0"/>
              <a:t>» («</a:t>
            </a:r>
            <a:r>
              <a:rPr lang="en-US" dirty="0" smtClean="0"/>
              <a:t>Jacques le </a:t>
            </a:r>
            <a:r>
              <a:rPr lang="en-US" dirty="0" err="1" smtClean="0"/>
              <a:t>Fataliste</a:t>
            </a:r>
            <a:r>
              <a:rPr lang="en-US" dirty="0" smtClean="0"/>
              <a:t> et son </a:t>
            </a:r>
            <a:r>
              <a:rPr lang="en-US" dirty="0" err="1" smtClean="0"/>
              <a:t>Maitre</a:t>
            </a:r>
            <a:r>
              <a:rPr lang="en-US" dirty="0" smtClean="0"/>
              <a:t>», 1773) </a:t>
            </a:r>
            <a:r>
              <a:rPr lang="ru-RU" dirty="0" err="1" smtClean="0"/>
              <a:t>вийшли</a:t>
            </a:r>
            <a:r>
              <a:rPr lang="ru-RU" dirty="0" smtClean="0"/>
              <a:t> </a:t>
            </a:r>
            <a:r>
              <a:rPr lang="ru-RU" dirty="0" err="1" smtClean="0"/>
              <a:t>друком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в 1796 </a:t>
            </a:r>
            <a:r>
              <a:rPr lang="en-US" dirty="0" smtClean="0"/>
              <a:t>p., </a:t>
            </a:r>
            <a:r>
              <a:rPr lang="ru-RU" dirty="0" smtClean="0"/>
              <a:t>а *«</a:t>
            </a:r>
            <a:r>
              <a:rPr lang="ru-RU" dirty="0" err="1" smtClean="0"/>
              <a:t>Небіж</a:t>
            </a:r>
            <a:r>
              <a:rPr lang="ru-RU" dirty="0" smtClean="0"/>
              <a:t> Рамо» («</a:t>
            </a:r>
            <a:r>
              <a:rPr lang="en-US" dirty="0" smtClean="0"/>
              <a:t>La </a:t>
            </a:r>
            <a:r>
              <a:rPr lang="en-US" dirty="0" err="1" smtClean="0"/>
              <a:t>neveu</a:t>
            </a:r>
            <a:r>
              <a:rPr lang="en-US" dirty="0" smtClean="0"/>
              <a:t> de Rameau», 1762—1779) </a:t>
            </a:r>
            <a:r>
              <a:rPr lang="ru-RU" dirty="0" err="1" smtClean="0"/>
              <a:t>вперше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виданий</a:t>
            </a:r>
            <a:r>
              <a:rPr lang="ru-RU" dirty="0" smtClean="0"/>
              <a:t> у 1805 р. </a:t>
            </a:r>
            <a:r>
              <a:rPr lang="ru-RU" dirty="0" err="1" smtClean="0"/>
              <a:t>німецькою</a:t>
            </a:r>
            <a:r>
              <a:rPr lang="ru-RU" dirty="0" smtClean="0"/>
              <a:t> </a:t>
            </a:r>
            <a:r>
              <a:rPr lang="ru-RU" dirty="0" err="1" smtClean="0"/>
              <a:t>мовою</a:t>
            </a:r>
            <a:r>
              <a:rPr lang="ru-RU" dirty="0" smtClean="0"/>
              <a:t> в </a:t>
            </a:r>
            <a:r>
              <a:rPr lang="ru-RU" dirty="0" err="1" smtClean="0"/>
              <a:t>перекладі</a:t>
            </a:r>
            <a:r>
              <a:rPr lang="ru-RU" dirty="0" smtClean="0"/>
              <a:t> Й. В. Гете. </a:t>
            </a:r>
            <a:r>
              <a:rPr lang="ru-RU" dirty="0" err="1" smtClean="0"/>
              <a:t>Проте</a:t>
            </a:r>
            <a:r>
              <a:rPr lang="ru-RU" dirty="0" smtClean="0"/>
              <a:t> </a:t>
            </a:r>
            <a:r>
              <a:rPr lang="ru-RU" dirty="0" err="1" smtClean="0"/>
              <a:t>саме</a:t>
            </a:r>
            <a:r>
              <a:rPr lang="ru-RU" dirty="0" smtClean="0"/>
              <a:t> три </a:t>
            </a:r>
            <a:r>
              <a:rPr lang="ru-RU" dirty="0" err="1" smtClean="0"/>
              <a:t>ці</a:t>
            </a:r>
            <a:r>
              <a:rPr lang="ru-RU" dirty="0" smtClean="0"/>
              <a:t> твори принесли Д. </a:t>
            </a:r>
            <a:r>
              <a:rPr lang="ru-RU" dirty="0" err="1" smtClean="0"/>
              <a:t>безсмертя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*</a:t>
            </a:r>
            <a:endParaRPr lang="ru-RU" sz="1200" i="0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16.07.1996</a:t>
            </a:r>
            <a:endParaRPr lang="ru-RU" sz="1200" i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*</a:t>
            </a:r>
            <a:endParaRPr lang="ru-RU" sz="1200" i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ru-RU" smtClean="0"/>
              <a:t>##</a:t>
            </a:r>
            <a:endParaRPr lang="ru-RU" sz="1200" i="0"/>
          </a:p>
        </p:txBody>
      </p:sp>
    </p:spTree>
    <p:extLst>
      <p:ext uri="{BB962C8B-B14F-4D97-AF65-F5344CB8AC3E}">
        <p14:creationId xmlns:p14="http://schemas.microsoft.com/office/powerpoint/2010/main" val="2020032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Дені</a:t>
            </a:r>
            <a:r>
              <a:rPr lang="ru-RU" dirty="0" smtClean="0"/>
              <a:t> </a:t>
            </a:r>
            <a:r>
              <a:rPr lang="ru-RU" dirty="0" err="1" smtClean="0"/>
              <a:t>Дідро</a:t>
            </a:r>
            <a:r>
              <a:rPr lang="ru-RU" dirty="0" smtClean="0"/>
              <a:t> </a:t>
            </a:r>
            <a:r>
              <a:rPr lang="ru-RU" dirty="0" err="1" smtClean="0"/>
              <a:t>народився</a:t>
            </a:r>
            <a:r>
              <a:rPr lang="ru-RU" dirty="0" smtClean="0"/>
              <a:t> 5 </a:t>
            </a:r>
            <a:r>
              <a:rPr lang="ru-RU" dirty="0" err="1" smtClean="0"/>
              <a:t>жовтня</a:t>
            </a:r>
            <a:r>
              <a:rPr lang="ru-RU" dirty="0" smtClean="0"/>
              <a:t> 1713, </a:t>
            </a:r>
            <a:r>
              <a:rPr lang="ru-RU" dirty="0" err="1" smtClean="0"/>
              <a:t>Лангр</a:t>
            </a:r>
            <a:r>
              <a:rPr lang="ru-RU" dirty="0" smtClean="0"/>
              <a:t>.   </a:t>
            </a:r>
            <a:r>
              <a:rPr lang="ru-RU" dirty="0" err="1" smtClean="0"/>
              <a:t>Мати</a:t>
            </a:r>
            <a:r>
              <a:rPr lang="ru-RU" dirty="0" smtClean="0"/>
              <a:t> </a:t>
            </a:r>
            <a:r>
              <a:rPr lang="ru-RU" dirty="0" err="1" smtClean="0"/>
              <a:t>Дідро</a:t>
            </a:r>
            <a:r>
              <a:rPr lang="ru-RU" dirty="0" smtClean="0"/>
              <a:t>, </a:t>
            </a:r>
            <a:r>
              <a:rPr lang="ru-RU" dirty="0" err="1" smtClean="0"/>
              <a:t>уроджена</a:t>
            </a:r>
            <a:r>
              <a:rPr lang="ru-RU" dirty="0" smtClean="0"/>
              <a:t> </a:t>
            </a:r>
            <a:r>
              <a:rPr lang="ru-RU" dirty="0" err="1" smtClean="0"/>
              <a:t>Анжеліка</a:t>
            </a:r>
            <a:r>
              <a:rPr lang="ru-RU" dirty="0" smtClean="0"/>
              <a:t> </a:t>
            </a:r>
            <a:r>
              <a:rPr lang="ru-RU" dirty="0" err="1" smtClean="0"/>
              <a:t>Віньерон</a:t>
            </a:r>
            <a:r>
              <a:rPr lang="ru-RU" dirty="0" smtClean="0"/>
              <a:t>, (і сестрою </a:t>
            </a:r>
            <a:r>
              <a:rPr lang="ru-RU" dirty="0" err="1" smtClean="0"/>
              <a:t>каноніка</a:t>
            </a:r>
            <a:r>
              <a:rPr lang="ru-RU" dirty="0" smtClean="0"/>
              <a:t>), а </a:t>
            </a:r>
            <a:r>
              <a:rPr lang="ru-RU" dirty="0" err="1" smtClean="0"/>
              <a:t>батько</a:t>
            </a:r>
            <a:r>
              <a:rPr lang="ru-RU" dirty="0" smtClean="0"/>
              <a:t> - </a:t>
            </a:r>
            <a:r>
              <a:rPr lang="ru-RU" dirty="0" err="1" smtClean="0"/>
              <a:t>Дідьє</a:t>
            </a:r>
            <a:r>
              <a:rPr lang="ru-RU" dirty="0" smtClean="0"/>
              <a:t> </a:t>
            </a:r>
            <a:r>
              <a:rPr lang="ru-RU" dirty="0" err="1" smtClean="0"/>
              <a:t>Дідро</a:t>
            </a:r>
            <a:r>
              <a:rPr lang="ru-RU" dirty="0" smtClean="0"/>
              <a:t> - Ножовщик. За </a:t>
            </a:r>
            <a:r>
              <a:rPr lang="ru-RU" dirty="0" err="1" smtClean="0"/>
              <a:t>бажанням</a:t>
            </a:r>
            <a:r>
              <a:rPr lang="ru-RU" dirty="0" smtClean="0"/>
              <a:t> </a:t>
            </a:r>
            <a:r>
              <a:rPr lang="ru-RU" dirty="0" err="1" smtClean="0"/>
              <a:t>сім'ї</a:t>
            </a:r>
            <a:r>
              <a:rPr lang="ru-RU" dirty="0" smtClean="0"/>
              <a:t> </a:t>
            </a:r>
            <a:r>
              <a:rPr lang="ru-RU" dirty="0" err="1" smtClean="0"/>
              <a:t>юний</a:t>
            </a:r>
            <a:r>
              <a:rPr lang="ru-RU" dirty="0" smtClean="0"/>
              <a:t> </a:t>
            </a:r>
            <a:r>
              <a:rPr lang="ru-RU" dirty="0" err="1" smtClean="0"/>
              <a:t>Дені</a:t>
            </a:r>
            <a:r>
              <a:rPr lang="ru-RU" dirty="0" smtClean="0"/>
              <a:t> </a:t>
            </a:r>
            <a:r>
              <a:rPr lang="ru-RU" dirty="0" err="1" smtClean="0"/>
              <a:t>готував</a:t>
            </a:r>
            <a:r>
              <a:rPr lang="ru-RU" dirty="0" smtClean="0"/>
              <a:t> себе до </a:t>
            </a:r>
            <a:r>
              <a:rPr lang="ru-RU" dirty="0" err="1" smtClean="0"/>
              <a:t>духовної</a:t>
            </a:r>
            <a:r>
              <a:rPr lang="ru-RU" dirty="0" smtClean="0"/>
              <a:t> </a:t>
            </a:r>
            <a:r>
              <a:rPr lang="ru-RU" dirty="0" err="1" smtClean="0"/>
              <a:t>кар'єри</a:t>
            </a:r>
            <a:r>
              <a:rPr lang="ru-RU" dirty="0" smtClean="0"/>
              <a:t>, в 1723-28 </a:t>
            </a:r>
            <a:r>
              <a:rPr lang="ru-RU" dirty="0" err="1" smtClean="0"/>
              <a:t>вчився</a:t>
            </a:r>
            <a:r>
              <a:rPr lang="ru-RU" dirty="0" smtClean="0"/>
              <a:t> в </a:t>
            </a:r>
            <a:r>
              <a:rPr lang="ru-RU" dirty="0" err="1" smtClean="0"/>
              <a:t>лангрском</a:t>
            </a:r>
            <a:r>
              <a:rPr lang="ru-RU" dirty="0" smtClean="0"/>
              <a:t> </a:t>
            </a:r>
            <a:r>
              <a:rPr lang="ru-RU" dirty="0" err="1" smtClean="0"/>
              <a:t>єзуїтському</a:t>
            </a:r>
            <a:r>
              <a:rPr lang="ru-RU" dirty="0" smtClean="0"/>
              <a:t> </a:t>
            </a:r>
            <a:r>
              <a:rPr lang="ru-RU" dirty="0" err="1" smtClean="0"/>
              <a:t>коледжі</a:t>
            </a:r>
            <a:r>
              <a:rPr lang="ru-RU" dirty="0" smtClean="0"/>
              <a:t>, а в 1726 став </a:t>
            </a:r>
            <a:r>
              <a:rPr lang="ru-RU" dirty="0" err="1" smtClean="0"/>
              <a:t>абатом</a:t>
            </a:r>
            <a:r>
              <a:rPr lang="ru-RU" dirty="0" smtClean="0"/>
              <a:t>. У </a:t>
            </a: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релігійним</a:t>
            </a:r>
            <a:r>
              <a:rPr lang="ru-RU" dirty="0" smtClean="0"/>
              <a:t>, часто </a:t>
            </a:r>
            <a:r>
              <a:rPr lang="ru-RU" dirty="0" err="1" smtClean="0"/>
              <a:t>постив</a:t>
            </a:r>
            <a:r>
              <a:rPr lang="ru-RU" dirty="0" smtClean="0"/>
              <a:t> і носив </a:t>
            </a:r>
            <a:r>
              <a:rPr lang="ru-RU" dirty="0" err="1" smtClean="0"/>
              <a:t>волосяницю</a:t>
            </a:r>
            <a:r>
              <a:rPr lang="ru-RU" dirty="0" smtClean="0"/>
              <a:t>. У 1728 </a:t>
            </a:r>
            <a:r>
              <a:rPr lang="ru-RU" dirty="0" err="1" smtClean="0"/>
              <a:t>або</a:t>
            </a:r>
            <a:r>
              <a:rPr lang="ru-RU" dirty="0" smtClean="0"/>
              <a:t> 1729 </a:t>
            </a:r>
            <a:r>
              <a:rPr lang="ru-RU" dirty="0" err="1" smtClean="0"/>
              <a:t>Дідро</a:t>
            </a:r>
            <a:r>
              <a:rPr lang="ru-RU" dirty="0" smtClean="0"/>
              <a:t> </a:t>
            </a:r>
            <a:r>
              <a:rPr lang="ru-RU" dirty="0" err="1" smtClean="0"/>
              <a:t>прибув</a:t>
            </a:r>
            <a:r>
              <a:rPr lang="ru-RU" dirty="0" smtClean="0"/>
              <a:t> до Парижа для </a:t>
            </a:r>
            <a:r>
              <a:rPr lang="ru-RU" dirty="0" err="1" smtClean="0"/>
              <a:t>завершення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.  За </a:t>
            </a:r>
            <a:r>
              <a:rPr lang="ru-RU" dirty="0" err="1" smtClean="0"/>
              <a:t>деякими</a:t>
            </a:r>
            <a:r>
              <a:rPr lang="ru-RU" dirty="0" smtClean="0"/>
              <a:t> </a:t>
            </a:r>
            <a:r>
              <a:rPr lang="ru-RU" dirty="0" err="1" smtClean="0"/>
              <a:t>свідченнями</a:t>
            </a:r>
            <a:r>
              <a:rPr lang="ru-RU" dirty="0" smtClean="0"/>
              <a:t>,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навчався</a:t>
            </a:r>
            <a:r>
              <a:rPr lang="ru-RU" dirty="0" smtClean="0"/>
              <a:t> там в </a:t>
            </a:r>
            <a:r>
              <a:rPr lang="ru-RU" dirty="0" err="1" smtClean="0"/>
              <a:t>янсеністській</a:t>
            </a:r>
            <a:r>
              <a:rPr lang="ru-RU" dirty="0" smtClean="0"/>
              <a:t> коллеже </a:t>
            </a:r>
            <a:r>
              <a:rPr lang="ru-RU" dirty="0" err="1" smtClean="0"/>
              <a:t>д'Аркур</a:t>
            </a:r>
            <a:r>
              <a:rPr lang="ru-RU" dirty="0" smtClean="0"/>
              <a:t>, за </a:t>
            </a:r>
            <a:r>
              <a:rPr lang="ru-RU" dirty="0" err="1" smtClean="0"/>
              <a:t>іншими</a:t>
            </a:r>
            <a:r>
              <a:rPr lang="ru-RU" dirty="0" smtClean="0"/>
              <a:t> - в </a:t>
            </a:r>
            <a:r>
              <a:rPr lang="ru-RU" dirty="0" err="1" smtClean="0"/>
              <a:t>єзуїтському</a:t>
            </a:r>
            <a:r>
              <a:rPr lang="ru-RU" dirty="0" smtClean="0"/>
              <a:t> </a:t>
            </a:r>
            <a:r>
              <a:rPr lang="ru-RU" dirty="0" err="1" smtClean="0"/>
              <a:t>коледжі</a:t>
            </a:r>
            <a:r>
              <a:rPr lang="ru-RU" dirty="0" smtClean="0"/>
              <a:t> Людовика Великого. </a:t>
            </a:r>
            <a:r>
              <a:rPr lang="ru-RU" dirty="0" err="1" smtClean="0"/>
              <a:t>Припускають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Дідро</a:t>
            </a:r>
            <a:r>
              <a:rPr lang="ru-RU" dirty="0" smtClean="0"/>
              <a:t> </a:t>
            </a:r>
            <a:r>
              <a:rPr lang="ru-RU" dirty="0" err="1" smtClean="0"/>
              <a:t>відвідував</a:t>
            </a:r>
            <a:r>
              <a:rPr lang="ru-RU" dirty="0" smtClean="0"/>
              <a:t> </a:t>
            </a:r>
            <a:r>
              <a:rPr lang="ru-RU" dirty="0" err="1" smtClean="0"/>
              <a:t>обидва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навчальних</a:t>
            </a:r>
            <a:r>
              <a:rPr lang="ru-RU" dirty="0" smtClean="0"/>
              <a:t> </a:t>
            </a:r>
            <a:r>
              <a:rPr lang="ru-RU" dirty="0" err="1" smtClean="0"/>
              <a:t>закладів</a:t>
            </a:r>
            <a:r>
              <a:rPr lang="ru-RU" dirty="0" smtClean="0"/>
              <a:t> і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взаємні</a:t>
            </a:r>
            <a:r>
              <a:rPr lang="ru-RU" dirty="0" smtClean="0"/>
              <a:t> нападки </a:t>
            </a:r>
            <a:r>
              <a:rPr lang="ru-RU" dirty="0" err="1" smtClean="0"/>
              <a:t>єзуїтів</a:t>
            </a:r>
            <a:r>
              <a:rPr lang="ru-RU" dirty="0" smtClean="0"/>
              <a:t> і </a:t>
            </a:r>
            <a:r>
              <a:rPr lang="ru-RU" dirty="0" err="1" smtClean="0"/>
              <a:t>янсеністов</a:t>
            </a:r>
            <a:r>
              <a:rPr lang="ru-RU" dirty="0" smtClean="0"/>
              <a:t> </a:t>
            </a:r>
            <a:r>
              <a:rPr lang="ru-RU" dirty="0" err="1" smtClean="0"/>
              <a:t>відвернули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обраної</a:t>
            </a:r>
            <a:r>
              <a:rPr lang="ru-RU" dirty="0" smtClean="0"/>
              <a:t> стежки. 1732 р. — </a:t>
            </a:r>
            <a:r>
              <a:rPr lang="ru-RU" dirty="0" err="1" smtClean="0"/>
              <a:t>отримав</a:t>
            </a:r>
            <a:r>
              <a:rPr lang="ru-RU" dirty="0" smtClean="0"/>
              <a:t> </a:t>
            </a:r>
            <a:r>
              <a:rPr lang="ru-RU" dirty="0" err="1" smtClean="0"/>
              <a:t>ступінь</a:t>
            </a:r>
            <a:r>
              <a:rPr lang="ru-RU" dirty="0" smtClean="0"/>
              <a:t> </a:t>
            </a:r>
            <a:r>
              <a:rPr lang="ru-RU" dirty="0" err="1" smtClean="0"/>
              <a:t>магістра</a:t>
            </a:r>
            <a:r>
              <a:rPr lang="ru-RU" dirty="0" smtClean="0"/>
              <a:t> </a:t>
            </a:r>
            <a:r>
              <a:rPr lang="ru-RU" dirty="0" err="1" smtClean="0"/>
              <a:t>гуманітарних</a:t>
            </a:r>
            <a:r>
              <a:rPr lang="ru-RU" dirty="0" smtClean="0"/>
              <a:t> наук. Молодик </a:t>
            </a:r>
            <a:r>
              <a:rPr lang="ru-RU" dirty="0" err="1" smtClean="0"/>
              <a:t>прийняв</a:t>
            </a:r>
            <a:r>
              <a:rPr lang="ru-RU" dirty="0" smtClean="0"/>
              <a:t> </a:t>
            </a:r>
            <a:r>
              <a:rPr lang="ru-RU" dirty="0" err="1" smtClean="0"/>
              <a:t>рішення</a:t>
            </a:r>
            <a:r>
              <a:rPr lang="ru-RU" dirty="0" smtClean="0"/>
              <a:t> </a:t>
            </a:r>
            <a:r>
              <a:rPr lang="ru-RU" dirty="0" err="1" smtClean="0"/>
              <a:t>відмовитися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кар'єри</a:t>
            </a:r>
            <a:r>
              <a:rPr lang="ru-RU" dirty="0" smtClean="0"/>
              <a:t> </a:t>
            </a:r>
            <a:r>
              <a:rPr lang="ru-RU" dirty="0" err="1" smtClean="0"/>
              <a:t>священика</a:t>
            </a:r>
            <a:r>
              <a:rPr lang="ru-RU" dirty="0" smtClean="0"/>
              <a:t> та стати юристом. Почав </a:t>
            </a:r>
            <a:r>
              <a:rPr lang="ru-RU" dirty="0" err="1" smtClean="0"/>
              <a:t>вивчати</a:t>
            </a:r>
            <a:r>
              <a:rPr lang="ru-RU" dirty="0" smtClean="0"/>
              <a:t> </a:t>
            </a:r>
            <a:r>
              <a:rPr lang="ru-RU" dirty="0" err="1" smtClean="0"/>
              <a:t>юріспруденцію</a:t>
            </a:r>
            <a:r>
              <a:rPr lang="ru-RU" dirty="0" smtClean="0"/>
              <a:t>. але покинув </a:t>
            </a:r>
            <a:r>
              <a:rPr lang="ru-RU" dirty="0" err="1" smtClean="0"/>
              <a:t>навчання</a:t>
            </a:r>
            <a:r>
              <a:rPr lang="ru-RU" dirty="0" smtClean="0"/>
              <a:t>.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привабила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стати </a:t>
            </a:r>
            <a:r>
              <a:rPr lang="ru-RU" dirty="0" err="1" smtClean="0"/>
              <a:t>письменником</a:t>
            </a:r>
            <a:r>
              <a:rPr lang="ru-RU" dirty="0" smtClean="0"/>
              <a:t>. </a:t>
            </a:r>
            <a:r>
              <a:rPr lang="ru-RU" dirty="0" err="1" smtClean="0"/>
              <a:t>Етап</a:t>
            </a:r>
            <a:r>
              <a:rPr lang="ru-RU" dirty="0" smtClean="0"/>
              <a:t> </a:t>
            </a:r>
            <a:r>
              <a:rPr lang="ru-RU" dirty="0" err="1" smtClean="0"/>
              <a:t>юнацьких</a:t>
            </a:r>
            <a:r>
              <a:rPr lang="ru-RU" dirty="0" smtClean="0"/>
              <a:t> </a:t>
            </a:r>
            <a:r>
              <a:rPr lang="ru-RU" dirty="0" err="1" smtClean="0"/>
              <a:t>пошуків</a:t>
            </a:r>
            <a:r>
              <a:rPr lang="ru-RU" dirty="0" smtClean="0"/>
              <a:t> </a:t>
            </a:r>
            <a:r>
              <a:rPr lang="ru-RU" dirty="0" err="1" smtClean="0"/>
              <a:t>Дені</a:t>
            </a:r>
            <a:r>
              <a:rPr lang="ru-RU" dirty="0" smtClean="0"/>
              <a:t> </a:t>
            </a:r>
            <a:r>
              <a:rPr lang="ru-RU" dirty="0" err="1" smtClean="0"/>
              <a:t>несхвально</a:t>
            </a:r>
            <a:r>
              <a:rPr lang="ru-RU" dirty="0" smtClean="0"/>
              <a:t> </a:t>
            </a:r>
            <a:r>
              <a:rPr lang="ru-RU" dirty="0" err="1" smtClean="0"/>
              <a:t>сприймався</a:t>
            </a:r>
            <a:r>
              <a:rPr lang="ru-RU" dirty="0" smtClean="0"/>
              <a:t> батьками, </a:t>
            </a:r>
            <a:r>
              <a:rPr lang="ru-RU" dirty="0" err="1" smtClean="0"/>
              <a:t>що</a:t>
            </a:r>
            <a:r>
              <a:rPr lang="ru-RU" dirty="0" smtClean="0"/>
              <a:t> привело до </a:t>
            </a:r>
            <a:r>
              <a:rPr lang="ru-RU" dirty="0" err="1" smtClean="0"/>
              <a:t>конфліктів</a:t>
            </a:r>
            <a:r>
              <a:rPr lang="ru-RU" dirty="0" smtClean="0"/>
              <a:t>. </a:t>
            </a:r>
            <a:r>
              <a:rPr lang="ru-RU" dirty="0" err="1" smtClean="0"/>
              <a:t>Дені</a:t>
            </a:r>
            <a:r>
              <a:rPr lang="ru-RU" dirty="0" smtClean="0"/>
              <a:t> </a:t>
            </a:r>
            <a:r>
              <a:rPr lang="ru-RU" dirty="0" err="1" smtClean="0"/>
              <a:t>обірвав</a:t>
            </a:r>
            <a:r>
              <a:rPr lang="ru-RU" dirty="0" smtClean="0"/>
              <a:t> </a:t>
            </a:r>
            <a:r>
              <a:rPr lang="ru-RU" dirty="0" err="1" smtClean="0"/>
              <a:t>зв'язок</a:t>
            </a:r>
            <a:r>
              <a:rPr lang="ru-RU" dirty="0" smtClean="0"/>
              <a:t> з </a:t>
            </a:r>
            <a:r>
              <a:rPr lang="ru-RU" dirty="0" err="1" smtClean="0"/>
              <a:t>батьком</a:t>
            </a:r>
            <a:r>
              <a:rPr lang="ru-RU" dirty="0" smtClean="0"/>
              <a:t> та </a:t>
            </a:r>
            <a:r>
              <a:rPr lang="ru-RU" dirty="0" err="1" smtClean="0"/>
              <a:t>деякий</a:t>
            </a:r>
            <a:r>
              <a:rPr lang="ru-RU" dirty="0" smtClean="0"/>
              <a:t> час </a:t>
            </a:r>
            <a:r>
              <a:rPr lang="ru-RU" dirty="0" err="1" smtClean="0"/>
              <a:t>вів</a:t>
            </a:r>
            <a:r>
              <a:rPr lang="ru-RU" dirty="0" smtClean="0"/>
              <a:t> </a:t>
            </a:r>
            <a:r>
              <a:rPr lang="ru-RU" dirty="0" err="1" smtClean="0"/>
              <a:t>богемний</a:t>
            </a:r>
            <a:r>
              <a:rPr lang="ru-RU" dirty="0" smtClean="0"/>
              <a:t> </a:t>
            </a:r>
            <a:r>
              <a:rPr lang="ru-RU" dirty="0" err="1" smtClean="0"/>
              <a:t>спосіб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, </a:t>
            </a:r>
            <a:r>
              <a:rPr lang="ru-RU" dirty="0" err="1" smtClean="0"/>
              <a:t>набираючись</a:t>
            </a:r>
            <a:r>
              <a:rPr lang="ru-RU" dirty="0" smtClean="0"/>
              <a:t> </a:t>
            </a:r>
            <a:r>
              <a:rPr lang="ru-RU" dirty="0" err="1" smtClean="0"/>
              <a:t>власного</a:t>
            </a:r>
            <a:r>
              <a:rPr lang="ru-RU" dirty="0" smtClean="0"/>
              <a:t> </a:t>
            </a:r>
            <a:r>
              <a:rPr lang="ru-RU" dirty="0" err="1" smtClean="0"/>
              <a:t>життєвого</a:t>
            </a:r>
            <a:r>
              <a:rPr lang="ru-RU" dirty="0" smtClean="0"/>
              <a:t> </a:t>
            </a:r>
            <a:r>
              <a:rPr lang="ru-RU" dirty="0" err="1" smtClean="0"/>
              <a:t>досвіду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*</a:t>
            </a:r>
            <a:endParaRPr lang="ru-RU" sz="1200" i="0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16.07.1996</a:t>
            </a:r>
            <a:endParaRPr lang="ru-RU" sz="1200" i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*</a:t>
            </a:r>
            <a:endParaRPr lang="ru-RU" sz="1200" i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ru-RU" smtClean="0"/>
              <a:t>##</a:t>
            </a:r>
            <a:endParaRPr lang="ru-RU" sz="1200" i="0"/>
          </a:p>
        </p:txBody>
      </p:sp>
    </p:spTree>
    <p:extLst>
      <p:ext uri="{BB962C8B-B14F-4D97-AF65-F5344CB8AC3E}">
        <p14:creationId xmlns:p14="http://schemas.microsoft.com/office/powerpoint/2010/main" val="1225843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*У 1743 </a:t>
            </a:r>
            <a:r>
              <a:rPr lang="ru-RU" dirty="0" err="1" smtClean="0"/>
              <a:t>Дені</a:t>
            </a:r>
            <a:r>
              <a:rPr lang="ru-RU" dirty="0" smtClean="0"/>
              <a:t> </a:t>
            </a:r>
            <a:r>
              <a:rPr lang="ru-RU" dirty="0" err="1" smtClean="0"/>
              <a:t>Дідро</a:t>
            </a:r>
            <a:r>
              <a:rPr lang="ru-RU" dirty="0" smtClean="0"/>
              <a:t> </a:t>
            </a:r>
            <a:r>
              <a:rPr lang="ru-RU" dirty="0" err="1" smtClean="0"/>
              <a:t>одружився</a:t>
            </a:r>
            <a:r>
              <a:rPr lang="ru-RU" dirty="0" smtClean="0"/>
              <a:t> на </a:t>
            </a:r>
            <a:r>
              <a:rPr lang="ru-RU" dirty="0" err="1" smtClean="0"/>
              <a:t>Ганні-Туаннете</a:t>
            </a:r>
            <a:r>
              <a:rPr lang="ru-RU" dirty="0" smtClean="0"/>
              <a:t> </a:t>
            </a:r>
            <a:r>
              <a:rPr lang="ru-RU" dirty="0" err="1" smtClean="0"/>
              <a:t>Шампьон</a:t>
            </a:r>
            <a:r>
              <a:rPr lang="ru-RU" dirty="0" smtClean="0"/>
              <a:t>, </a:t>
            </a:r>
            <a:r>
              <a:rPr lang="ru-RU" dirty="0" err="1" smtClean="0"/>
              <a:t>містила</a:t>
            </a:r>
            <a:r>
              <a:rPr lang="ru-RU" dirty="0" smtClean="0"/>
              <a:t> разом з </a:t>
            </a:r>
            <a:r>
              <a:rPr lang="ru-RU" dirty="0" err="1" smtClean="0"/>
              <a:t>матір'ю</a:t>
            </a:r>
            <a:r>
              <a:rPr lang="ru-RU" dirty="0" smtClean="0"/>
              <a:t> </a:t>
            </a:r>
            <a:r>
              <a:rPr lang="ru-RU" dirty="0" err="1" smtClean="0"/>
              <a:t>полотняну</a:t>
            </a:r>
            <a:r>
              <a:rPr lang="ru-RU" dirty="0" smtClean="0"/>
              <a:t> </a:t>
            </a:r>
            <a:r>
              <a:rPr lang="ru-RU" dirty="0" err="1" smtClean="0"/>
              <a:t>крамницю</a:t>
            </a:r>
            <a:r>
              <a:rPr lang="ru-RU" dirty="0" smtClean="0"/>
              <a:t>. </a:t>
            </a:r>
            <a:r>
              <a:rPr lang="ru-RU" dirty="0" err="1" smtClean="0"/>
              <a:t>Антуанета</a:t>
            </a:r>
            <a:r>
              <a:rPr lang="ru-RU" dirty="0" smtClean="0"/>
              <a:t> </a:t>
            </a:r>
            <a:r>
              <a:rPr lang="ru-RU" dirty="0" err="1" smtClean="0"/>
              <a:t>старша</a:t>
            </a:r>
            <a:r>
              <a:rPr lang="ru-RU" dirty="0" smtClean="0"/>
              <a:t> за </a:t>
            </a:r>
            <a:r>
              <a:rPr lang="ru-RU" dirty="0" err="1" smtClean="0"/>
              <a:t>віком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32-річного </a:t>
            </a:r>
            <a:r>
              <a:rPr lang="ru-RU" dirty="0" err="1" smtClean="0"/>
              <a:t>письменника</a:t>
            </a:r>
            <a:r>
              <a:rPr lang="ru-RU" dirty="0" smtClean="0"/>
              <a:t> на 4 роки, не </a:t>
            </a:r>
            <a:r>
              <a:rPr lang="ru-RU" dirty="0" err="1" smtClean="0"/>
              <a:t>має</a:t>
            </a:r>
            <a:r>
              <a:rPr lang="ru-RU" dirty="0" smtClean="0"/>
              <a:t> приданого. До того ж, </a:t>
            </a: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шлюб</a:t>
            </a:r>
            <a:r>
              <a:rPr lang="ru-RU" dirty="0" smtClean="0"/>
              <a:t> не </a:t>
            </a:r>
            <a:r>
              <a:rPr lang="ru-RU" dirty="0" err="1" smtClean="0"/>
              <a:t>схвалює</a:t>
            </a:r>
            <a:r>
              <a:rPr lang="ru-RU" dirty="0" smtClean="0"/>
              <a:t> </a:t>
            </a:r>
            <a:r>
              <a:rPr lang="ru-RU" dirty="0" err="1" smtClean="0"/>
              <a:t>батько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погіршує</a:t>
            </a:r>
            <a:r>
              <a:rPr lang="ru-RU" dirty="0" smtClean="0"/>
              <a:t> </a:t>
            </a:r>
            <a:r>
              <a:rPr lang="ru-RU" dirty="0" err="1" smtClean="0"/>
              <a:t>недобрі</a:t>
            </a:r>
            <a:r>
              <a:rPr lang="ru-RU" dirty="0" smtClean="0"/>
              <a:t> </a:t>
            </a:r>
            <a:r>
              <a:rPr lang="ru-RU" dirty="0" err="1" smtClean="0"/>
              <a:t>відносини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ними </a:t>
            </a:r>
            <a:r>
              <a:rPr lang="ru-RU" dirty="0" err="1" smtClean="0"/>
              <a:t>Єдина</a:t>
            </a:r>
            <a:r>
              <a:rPr lang="ru-RU" dirty="0" smtClean="0"/>
              <a:t> </a:t>
            </a:r>
            <a:r>
              <a:rPr lang="ru-RU" dirty="0" err="1" smtClean="0"/>
              <a:t>дитина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дожила до </a:t>
            </a:r>
            <a:r>
              <a:rPr lang="ru-RU" dirty="0" err="1" smtClean="0"/>
              <a:t>дорослості</a:t>
            </a:r>
            <a:r>
              <a:rPr lang="ru-RU" dirty="0" smtClean="0"/>
              <a:t> — </a:t>
            </a:r>
            <a:r>
              <a:rPr lang="ru-RU" dirty="0" err="1" smtClean="0"/>
              <a:t>донька</a:t>
            </a:r>
            <a:r>
              <a:rPr lang="ru-RU" dirty="0" smtClean="0"/>
              <a:t> </a:t>
            </a:r>
            <a:r>
              <a:rPr lang="ru-RU" dirty="0" err="1" smtClean="0"/>
              <a:t>письменника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Шлюб</a:t>
            </a:r>
            <a:r>
              <a:rPr lang="ru-RU" dirty="0" smtClean="0"/>
              <a:t> не </a:t>
            </a:r>
            <a:r>
              <a:rPr lang="ru-RU" dirty="0" err="1" smtClean="0"/>
              <a:t>заважав</a:t>
            </a:r>
            <a:r>
              <a:rPr lang="ru-RU" dirty="0" smtClean="0"/>
              <a:t>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захоплюватися</a:t>
            </a:r>
            <a:r>
              <a:rPr lang="ru-RU" dirty="0" smtClean="0"/>
              <a:t> </a:t>
            </a:r>
            <a:r>
              <a:rPr lang="ru-RU" dirty="0" err="1" smtClean="0"/>
              <a:t>іншими</a:t>
            </a:r>
            <a:r>
              <a:rPr lang="ru-RU" dirty="0" smtClean="0"/>
              <a:t> </a:t>
            </a:r>
            <a:r>
              <a:rPr lang="ru-RU" dirty="0" err="1" smtClean="0"/>
              <a:t>жінками</a:t>
            </a:r>
            <a:r>
              <a:rPr lang="ru-RU" dirty="0" smtClean="0"/>
              <a:t>. *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глибоке</a:t>
            </a:r>
            <a:r>
              <a:rPr lang="ru-RU" dirty="0" smtClean="0"/>
              <a:t> </a:t>
            </a:r>
            <a:r>
              <a:rPr lang="ru-RU" dirty="0" err="1" smtClean="0"/>
              <a:t>почуття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випробував</a:t>
            </a:r>
            <a:r>
              <a:rPr lang="ru-RU" dirty="0" smtClean="0"/>
              <a:t> до </a:t>
            </a:r>
            <a:r>
              <a:rPr lang="ru-RU" dirty="0" err="1" smtClean="0"/>
              <a:t>Софі</a:t>
            </a:r>
            <a:r>
              <a:rPr lang="ru-RU" dirty="0" smtClean="0"/>
              <a:t> </a:t>
            </a:r>
            <a:r>
              <a:rPr lang="ru-RU" dirty="0" err="1" smtClean="0"/>
              <a:t>Воллан</a:t>
            </a:r>
            <a:r>
              <a:rPr lang="ru-RU" dirty="0" smtClean="0"/>
              <a:t>, з </a:t>
            </a:r>
            <a:r>
              <a:rPr lang="ru-RU" dirty="0" err="1" smtClean="0"/>
              <a:t>якою</a:t>
            </a:r>
            <a:r>
              <a:rPr lang="ru-RU" dirty="0" smtClean="0"/>
              <a:t> </a:t>
            </a:r>
            <a:r>
              <a:rPr lang="ru-RU" dirty="0" err="1" smtClean="0"/>
              <a:t>познайомився</a:t>
            </a:r>
            <a:r>
              <a:rPr lang="ru-RU" dirty="0" smtClean="0"/>
              <a:t> в </a:t>
            </a:r>
            <a:r>
              <a:rPr lang="ru-RU" dirty="0" err="1" smtClean="0"/>
              <a:t>середині</a:t>
            </a:r>
            <a:r>
              <a:rPr lang="ru-RU" dirty="0" smtClean="0"/>
              <a:t> 1750-х </a:t>
            </a:r>
            <a:r>
              <a:rPr lang="ru-RU" dirty="0" err="1" smtClean="0"/>
              <a:t>років</a:t>
            </a:r>
            <a:r>
              <a:rPr lang="ru-RU" dirty="0" smtClean="0"/>
              <a:t>; </a:t>
            </a:r>
            <a:r>
              <a:rPr lang="ru-RU" dirty="0" err="1" smtClean="0"/>
              <a:t>прихильність</a:t>
            </a:r>
            <a:r>
              <a:rPr lang="ru-RU" dirty="0" smtClean="0"/>
              <a:t> до </a:t>
            </a:r>
            <a:r>
              <a:rPr lang="ru-RU" dirty="0" err="1" smtClean="0"/>
              <a:t>неї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зберіг</a:t>
            </a:r>
            <a:r>
              <a:rPr lang="ru-RU" dirty="0" smtClean="0"/>
              <a:t> до </a:t>
            </a:r>
            <a:r>
              <a:rPr lang="ru-RU" dirty="0" err="1" smtClean="0"/>
              <a:t>самої</a:t>
            </a:r>
            <a:r>
              <a:rPr lang="ru-RU" dirty="0" smtClean="0"/>
              <a:t> </a:t>
            </a:r>
            <a:r>
              <a:rPr lang="ru-RU" dirty="0" err="1" smtClean="0"/>
              <a:t>смерті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  Перший час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одруження</a:t>
            </a:r>
            <a:r>
              <a:rPr lang="ru-RU" dirty="0" smtClean="0"/>
              <a:t> </a:t>
            </a:r>
            <a:r>
              <a:rPr lang="ru-RU" dirty="0" err="1" smtClean="0"/>
              <a:t>Дідро</a:t>
            </a:r>
            <a:r>
              <a:rPr lang="ru-RU" dirty="0" smtClean="0"/>
              <a:t> </a:t>
            </a:r>
            <a:r>
              <a:rPr lang="ru-RU" dirty="0" err="1" smtClean="0"/>
              <a:t>заробляв</a:t>
            </a:r>
            <a:r>
              <a:rPr lang="ru-RU" dirty="0" smtClean="0"/>
              <a:t> перекладами. У 1743-48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переклав</a:t>
            </a:r>
            <a:r>
              <a:rPr lang="ru-RU" dirty="0" smtClean="0"/>
              <a:t> з </a:t>
            </a:r>
            <a:r>
              <a:rPr lang="ru-RU" dirty="0" err="1" smtClean="0"/>
              <a:t>англійської</a:t>
            </a:r>
            <a:r>
              <a:rPr lang="ru-RU" dirty="0" smtClean="0"/>
              <a:t> «</a:t>
            </a:r>
            <a:r>
              <a:rPr lang="ru-RU" dirty="0" err="1" smtClean="0"/>
              <a:t>Історію</a:t>
            </a:r>
            <a:r>
              <a:rPr lang="ru-RU" dirty="0" smtClean="0"/>
              <a:t> </a:t>
            </a:r>
            <a:r>
              <a:rPr lang="ru-RU" dirty="0" err="1" smtClean="0"/>
              <a:t>Греції</a:t>
            </a:r>
            <a:r>
              <a:rPr lang="ru-RU" dirty="0" smtClean="0"/>
              <a:t>» Т. </a:t>
            </a:r>
            <a:r>
              <a:rPr lang="ru-RU" dirty="0" err="1" smtClean="0"/>
              <a:t>Стеніана</a:t>
            </a:r>
            <a:r>
              <a:rPr lang="ru-RU" dirty="0" smtClean="0"/>
              <a:t>, «</a:t>
            </a:r>
            <a:r>
              <a:rPr lang="ru-RU" dirty="0" err="1" smtClean="0"/>
              <a:t>Досвід</a:t>
            </a:r>
            <a:r>
              <a:rPr lang="ru-RU" dirty="0" smtClean="0"/>
              <a:t> про </a:t>
            </a:r>
            <a:r>
              <a:rPr lang="ru-RU" dirty="0" err="1" smtClean="0"/>
              <a:t>гідність</a:t>
            </a:r>
            <a:r>
              <a:rPr lang="ru-RU" dirty="0" smtClean="0"/>
              <a:t> і </a:t>
            </a:r>
            <a:r>
              <a:rPr lang="ru-RU" dirty="0" err="1" smtClean="0"/>
              <a:t>чесноти</a:t>
            </a:r>
            <a:r>
              <a:rPr lang="ru-RU" dirty="0" smtClean="0"/>
              <a:t>» * Е. Е. К. </a:t>
            </a:r>
            <a:r>
              <a:rPr lang="ru-RU" dirty="0" err="1" smtClean="0"/>
              <a:t>Шефтсбері</a:t>
            </a:r>
            <a:r>
              <a:rPr lang="ru-RU" dirty="0" smtClean="0"/>
              <a:t>, «</a:t>
            </a:r>
            <a:r>
              <a:rPr lang="ru-RU" dirty="0" err="1" smtClean="0"/>
              <a:t>Медичний</a:t>
            </a:r>
            <a:r>
              <a:rPr lang="ru-RU" dirty="0" smtClean="0"/>
              <a:t> словник» Р. Джеймса. </a:t>
            </a:r>
            <a:r>
              <a:rPr lang="ru-RU" dirty="0" err="1" smtClean="0"/>
              <a:t>Тоді</a:t>
            </a:r>
            <a:r>
              <a:rPr lang="ru-RU" dirty="0" smtClean="0"/>
              <a:t> ж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написані</a:t>
            </a:r>
            <a:r>
              <a:rPr lang="ru-RU" dirty="0" smtClean="0"/>
              <a:t> </a:t>
            </a:r>
            <a:r>
              <a:rPr lang="ru-RU" dirty="0" err="1" smtClean="0"/>
              <a:t>перші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свідчили</a:t>
            </a:r>
            <a:r>
              <a:rPr lang="ru-RU" dirty="0" smtClean="0"/>
              <a:t> не </a:t>
            </a:r>
            <a:r>
              <a:rPr lang="ru-RU" dirty="0" err="1" smtClean="0"/>
              <a:t>стільки</a:t>
            </a:r>
            <a:r>
              <a:rPr lang="ru-RU" dirty="0" smtClean="0"/>
              <a:t> про </a:t>
            </a:r>
            <a:r>
              <a:rPr lang="ru-RU" dirty="0" err="1" smtClean="0"/>
              <a:t>зрілість</a:t>
            </a:r>
            <a:r>
              <a:rPr lang="ru-RU" dirty="0" smtClean="0"/>
              <a:t>, </a:t>
            </a:r>
            <a:r>
              <a:rPr lang="ru-RU" dirty="0" err="1" smtClean="0"/>
              <a:t>скільки</a:t>
            </a:r>
            <a:r>
              <a:rPr lang="ru-RU" dirty="0" smtClean="0"/>
              <a:t> про </a:t>
            </a:r>
            <a:r>
              <a:rPr lang="ru-RU" dirty="0" err="1" smtClean="0"/>
              <a:t>сміливість</a:t>
            </a:r>
            <a:r>
              <a:rPr lang="ru-RU" dirty="0" smtClean="0"/>
              <a:t> </a:t>
            </a:r>
            <a:r>
              <a:rPr lang="ru-RU" dirty="0" err="1" smtClean="0"/>
              <a:t>починаючого</a:t>
            </a:r>
            <a:r>
              <a:rPr lang="ru-RU" dirty="0" smtClean="0"/>
              <a:t> автора: «</a:t>
            </a:r>
            <a:r>
              <a:rPr lang="ru-RU" dirty="0" err="1" smtClean="0"/>
              <a:t>Філософські</a:t>
            </a:r>
            <a:r>
              <a:rPr lang="ru-RU" dirty="0" smtClean="0"/>
              <a:t> думки» (1746), «</a:t>
            </a:r>
            <a:r>
              <a:rPr lang="ru-RU" dirty="0" err="1" smtClean="0"/>
              <a:t>Алеї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прогулянка</a:t>
            </a:r>
            <a:r>
              <a:rPr lang="ru-RU" dirty="0" smtClean="0"/>
              <a:t> скептика» (1747, </a:t>
            </a:r>
            <a:r>
              <a:rPr lang="ru-RU" dirty="0" err="1" smtClean="0"/>
              <a:t>опублікована</a:t>
            </a:r>
            <a:r>
              <a:rPr lang="ru-RU" dirty="0" smtClean="0"/>
              <a:t>), «</a:t>
            </a:r>
            <a:r>
              <a:rPr lang="ru-RU" dirty="0" err="1" smtClean="0"/>
              <a:t>Нескромні</a:t>
            </a:r>
            <a:r>
              <a:rPr lang="ru-RU" dirty="0" smtClean="0"/>
              <a:t> </a:t>
            </a:r>
            <a:r>
              <a:rPr lang="ru-RU" dirty="0" err="1" smtClean="0"/>
              <a:t>скарби</a:t>
            </a:r>
            <a:r>
              <a:rPr lang="ru-RU" dirty="0" smtClean="0"/>
              <a:t>» (1748), «</a:t>
            </a:r>
            <a:r>
              <a:rPr lang="ru-RU" dirty="0" err="1" smtClean="0"/>
              <a:t>Листи</a:t>
            </a:r>
            <a:r>
              <a:rPr lang="ru-RU" dirty="0" smtClean="0"/>
              <a:t> про </a:t>
            </a:r>
            <a:r>
              <a:rPr lang="ru-RU" dirty="0" err="1" smtClean="0"/>
              <a:t>сліпих</a:t>
            </a:r>
            <a:r>
              <a:rPr lang="ru-RU" dirty="0" smtClean="0"/>
              <a:t> у </a:t>
            </a:r>
            <a:r>
              <a:rPr lang="ru-RU" dirty="0" err="1" smtClean="0"/>
              <a:t>повчання</a:t>
            </a:r>
            <a:r>
              <a:rPr lang="ru-RU" dirty="0" smtClean="0"/>
              <a:t> зрячим »(1749). </a:t>
            </a:r>
            <a:r>
              <a:rPr lang="ru-RU" dirty="0" err="1" smtClean="0"/>
              <a:t>Судячи</a:t>
            </a:r>
            <a:r>
              <a:rPr lang="ru-RU" dirty="0" smtClean="0"/>
              <a:t> з них до 1749 </a:t>
            </a:r>
            <a:r>
              <a:rPr lang="ru-RU" dirty="0" err="1" smtClean="0"/>
              <a:t>Дідро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деїстом</a:t>
            </a:r>
            <a:r>
              <a:rPr lang="ru-RU" dirty="0" smtClean="0"/>
              <a:t>, а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переконаним</a:t>
            </a:r>
            <a:r>
              <a:rPr lang="ru-RU" dirty="0" smtClean="0"/>
              <a:t> </a:t>
            </a:r>
            <a:r>
              <a:rPr lang="ru-RU" dirty="0" err="1" smtClean="0"/>
              <a:t>атеїстом</a:t>
            </a:r>
            <a:r>
              <a:rPr lang="ru-RU" dirty="0" smtClean="0"/>
              <a:t> і </a:t>
            </a:r>
            <a:r>
              <a:rPr lang="ru-RU" dirty="0" err="1" smtClean="0"/>
              <a:t>матеріалістом</a:t>
            </a:r>
            <a:r>
              <a:rPr lang="ru-RU" dirty="0" smtClean="0"/>
              <a:t>. </a:t>
            </a:r>
            <a:r>
              <a:rPr lang="ru-RU" dirty="0" err="1" smtClean="0"/>
              <a:t>Вільнодумні</a:t>
            </a:r>
            <a:r>
              <a:rPr lang="ru-RU" dirty="0" smtClean="0"/>
              <a:t> твори </a:t>
            </a:r>
            <a:r>
              <a:rPr lang="ru-RU" dirty="0" err="1" smtClean="0"/>
              <a:t>Дідро</a:t>
            </a:r>
            <a:r>
              <a:rPr lang="ru-RU" dirty="0" smtClean="0"/>
              <a:t> послужили причиною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арешту</a:t>
            </a:r>
            <a:r>
              <a:rPr lang="ru-RU" dirty="0" smtClean="0"/>
              <a:t> й </a:t>
            </a:r>
            <a:r>
              <a:rPr lang="ru-RU" dirty="0" err="1" smtClean="0"/>
              <a:t>ув'язнення</a:t>
            </a:r>
            <a:r>
              <a:rPr lang="ru-RU" dirty="0" smtClean="0"/>
              <a:t> в *</a:t>
            </a:r>
            <a:r>
              <a:rPr lang="ru-RU" dirty="0" err="1" smtClean="0"/>
              <a:t>Венсеннскій</a:t>
            </a:r>
            <a:r>
              <a:rPr lang="ru-RU" dirty="0" smtClean="0"/>
              <a:t> замок (</a:t>
            </a:r>
            <a:r>
              <a:rPr lang="ru-RU" dirty="0" err="1" smtClean="0"/>
              <a:t>липень</a:t>
            </a:r>
            <a:r>
              <a:rPr lang="ru-RU" dirty="0" smtClean="0"/>
              <a:t> - </a:t>
            </a:r>
            <a:r>
              <a:rPr lang="ru-RU" dirty="0" err="1" smtClean="0"/>
              <a:t>жовтень</a:t>
            </a:r>
            <a:r>
              <a:rPr lang="ru-RU" dirty="0" smtClean="0"/>
              <a:t> 1749).</a:t>
            </a:r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*</a:t>
            </a:r>
            <a:endParaRPr lang="ru-RU" sz="1200" i="0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16.07.1996</a:t>
            </a:r>
            <a:endParaRPr lang="ru-RU" sz="1200" i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*</a:t>
            </a:r>
            <a:endParaRPr lang="ru-RU" sz="1200" i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ru-RU" smtClean="0"/>
              <a:t>##</a:t>
            </a:r>
            <a:endParaRPr lang="ru-RU" sz="1200" i="0"/>
          </a:p>
        </p:txBody>
      </p:sp>
    </p:spTree>
    <p:extLst>
      <p:ext uri="{BB962C8B-B14F-4D97-AF65-F5344CB8AC3E}">
        <p14:creationId xmlns:p14="http://schemas.microsoft.com/office/powerpoint/2010/main" val="1393707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початку 1740-х у </a:t>
            </a:r>
            <a:r>
              <a:rPr lang="ru-RU" dirty="0" err="1" smtClean="0"/>
              <a:t>паризького</a:t>
            </a:r>
            <a:r>
              <a:rPr lang="ru-RU" dirty="0" smtClean="0"/>
              <a:t> </a:t>
            </a:r>
            <a:r>
              <a:rPr lang="ru-RU" dirty="0" err="1" smtClean="0"/>
              <a:t>видавця</a:t>
            </a:r>
            <a:r>
              <a:rPr lang="ru-RU" dirty="0" smtClean="0"/>
              <a:t> А. Ф. </a:t>
            </a:r>
            <a:r>
              <a:rPr lang="ru-RU" dirty="0" err="1" smtClean="0"/>
              <a:t>Ле</a:t>
            </a:r>
            <a:r>
              <a:rPr lang="ru-RU" dirty="0" smtClean="0"/>
              <a:t> </a:t>
            </a:r>
            <a:r>
              <a:rPr lang="ru-RU" dirty="0" err="1" smtClean="0"/>
              <a:t>Бретона</a:t>
            </a:r>
            <a:r>
              <a:rPr lang="ru-RU" dirty="0" smtClean="0"/>
              <a:t> </a:t>
            </a:r>
            <a:r>
              <a:rPr lang="ru-RU" dirty="0" err="1" smtClean="0"/>
              <a:t>з'явилася</a:t>
            </a:r>
            <a:r>
              <a:rPr lang="ru-RU" dirty="0" smtClean="0"/>
              <a:t> </a:t>
            </a:r>
            <a:r>
              <a:rPr lang="ru-RU" dirty="0" err="1" smtClean="0"/>
              <a:t>ідея</a:t>
            </a:r>
            <a:r>
              <a:rPr lang="ru-RU" dirty="0" smtClean="0"/>
              <a:t> перевести на </a:t>
            </a:r>
            <a:r>
              <a:rPr lang="ru-RU" dirty="0" err="1" smtClean="0"/>
              <a:t>французьку</a:t>
            </a:r>
            <a:r>
              <a:rPr lang="ru-RU" dirty="0" smtClean="0"/>
              <a:t> </a:t>
            </a:r>
            <a:r>
              <a:rPr lang="ru-RU" dirty="0" err="1" smtClean="0"/>
              <a:t>мову</a:t>
            </a:r>
            <a:r>
              <a:rPr lang="ru-RU" dirty="0" smtClean="0"/>
              <a:t> * «</a:t>
            </a:r>
            <a:r>
              <a:rPr lang="ru-RU" dirty="0" err="1" smtClean="0"/>
              <a:t>Енциклопедію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Загальний</a:t>
            </a:r>
            <a:r>
              <a:rPr lang="ru-RU" dirty="0" smtClean="0"/>
              <a:t> словник ремесел і наук» </a:t>
            </a:r>
            <a:r>
              <a:rPr lang="ru-RU" dirty="0" err="1" smtClean="0"/>
              <a:t>англійця</a:t>
            </a:r>
            <a:r>
              <a:rPr lang="ru-RU" dirty="0" smtClean="0"/>
              <a:t> Е. </a:t>
            </a:r>
            <a:r>
              <a:rPr lang="ru-RU" dirty="0" err="1" smtClean="0"/>
              <a:t>Чемберса</a:t>
            </a:r>
            <a:r>
              <a:rPr lang="ru-RU" dirty="0" smtClean="0"/>
              <a:t>. Але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Дідро</a:t>
            </a:r>
            <a:r>
              <a:rPr lang="ru-RU" dirty="0" smtClean="0"/>
              <a:t> </a:t>
            </a:r>
            <a:r>
              <a:rPr lang="ru-RU" dirty="0" err="1" smtClean="0"/>
              <a:t>надав</a:t>
            </a:r>
            <a:r>
              <a:rPr lang="ru-RU" dirty="0" smtClean="0"/>
              <a:t> «</a:t>
            </a:r>
            <a:r>
              <a:rPr lang="ru-RU" dirty="0" err="1" smtClean="0"/>
              <a:t>Енциклопедії</a:t>
            </a:r>
            <a:r>
              <a:rPr lang="ru-RU" dirty="0" smtClean="0"/>
              <a:t>» той </a:t>
            </a:r>
            <a:r>
              <a:rPr lang="ru-RU" dirty="0" err="1" smtClean="0"/>
              <a:t>розмах</a:t>
            </a:r>
            <a:r>
              <a:rPr lang="ru-RU" dirty="0" smtClean="0"/>
              <a:t> і </a:t>
            </a:r>
            <a:r>
              <a:rPr lang="ru-RU" dirty="0" err="1" smtClean="0"/>
              <a:t>полемічний</a:t>
            </a:r>
            <a:r>
              <a:rPr lang="ru-RU" dirty="0" smtClean="0"/>
              <a:t> запал,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зробив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маніфестом</a:t>
            </a:r>
            <a:r>
              <a:rPr lang="ru-RU" dirty="0" smtClean="0"/>
              <a:t> </a:t>
            </a:r>
            <a:r>
              <a:rPr lang="ru-RU" dirty="0" err="1" smtClean="0"/>
              <a:t>епохи</a:t>
            </a:r>
            <a:r>
              <a:rPr lang="ru-RU" dirty="0" smtClean="0"/>
              <a:t> </a:t>
            </a:r>
            <a:r>
              <a:rPr lang="ru-RU" dirty="0" err="1" smtClean="0"/>
              <a:t>Просвітництва</a:t>
            </a:r>
            <a:r>
              <a:rPr lang="ru-RU" dirty="0" smtClean="0"/>
              <a:t>. </a:t>
            </a: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 smtClean="0"/>
              <a:t>наступних</a:t>
            </a:r>
            <a:r>
              <a:rPr lang="ru-RU" dirty="0" smtClean="0"/>
              <a:t> 25 </a:t>
            </a:r>
            <a:r>
              <a:rPr lang="ru-RU" dirty="0" err="1" smtClean="0"/>
              <a:t>років</a:t>
            </a:r>
            <a:r>
              <a:rPr lang="ru-RU" dirty="0" smtClean="0"/>
              <a:t> Д. </a:t>
            </a:r>
            <a:r>
              <a:rPr lang="ru-RU" dirty="0" err="1" smtClean="0"/>
              <a:t>Дідро</a:t>
            </a:r>
            <a:r>
              <a:rPr lang="ru-RU" dirty="0" smtClean="0"/>
              <a:t> </a:t>
            </a:r>
            <a:r>
              <a:rPr lang="ru-RU" dirty="0" err="1" smtClean="0"/>
              <a:t>залишався</a:t>
            </a:r>
            <a:r>
              <a:rPr lang="ru-RU" dirty="0" smtClean="0"/>
              <a:t> на </a:t>
            </a:r>
            <a:r>
              <a:rPr lang="ru-RU" dirty="0" err="1" smtClean="0"/>
              <a:t>чолі</a:t>
            </a:r>
            <a:r>
              <a:rPr lang="ru-RU" dirty="0" smtClean="0"/>
              <a:t> разросшейся до 28 </a:t>
            </a:r>
            <a:r>
              <a:rPr lang="ru-RU" dirty="0" err="1" smtClean="0"/>
              <a:t>томів</a:t>
            </a:r>
            <a:r>
              <a:rPr lang="ru-RU" dirty="0" smtClean="0"/>
              <a:t> (17 </a:t>
            </a:r>
            <a:r>
              <a:rPr lang="ru-RU" dirty="0" err="1" smtClean="0"/>
              <a:t>томів</a:t>
            </a:r>
            <a:r>
              <a:rPr lang="ru-RU" dirty="0" smtClean="0"/>
              <a:t> статей і 11 </a:t>
            </a:r>
            <a:r>
              <a:rPr lang="ru-RU" dirty="0" err="1" smtClean="0"/>
              <a:t>томів</a:t>
            </a:r>
            <a:r>
              <a:rPr lang="ru-RU" dirty="0" smtClean="0"/>
              <a:t> </a:t>
            </a:r>
            <a:r>
              <a:rPr lang="ru-RU" dirty="0" err="1" smtClean="0"/>
              <a:t>ілюстрацій</a:t>
            </a:r>
            <a:r>
              <a:rPr lang="ru-RU" dirty="0" smtClean="0"/>
              <a:t>) "</a:t>
            </a:r>
            <a:r>
              <a:rPr lang="ru-RU" dirty="0" err="1" smtClean="0"/>
              <a:t>Енциклопедії</a:t>
            </a:r>
            <a:r>
              <a:rPr lang="ru-RU" dirty="0" smtClean="0"/>
              <a:t>", яку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вдалося</a:t>
            </a:r>
            <a:r>
              <a:rPr lang="ru-RU" dirty="0" smtClean="0"/>
              <a:t> провести через </a:t>
            </a:r>
            <a:r>
              <a:rPr lang="ru-RU" dirty="0" err="1" smtClean="0"/>
              <a:t>усі</a:t>
            </a:r>
            <a:r>
              <a:rPr lang="ru-RU" dirty="0" smtClean="0"/>
              <a:t> </a:t>
            </a:r>
            <a:r>
              <a:rPr lang="ru-RU" dirty="0" err="1" smtClean="0"/>
              <a:t>рифи</a:t>
            </a:r>
            <a:r>
              <a:rPr lang="ru-RU" dirty="0" smtClean="0"/>
              <a:t>. А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не мало: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згадане</a:t>
            </a:r>
            <a:r>
              <a:rPr lang="ru-RU" dirty="0" smtClean="0"/>
              <a:t> </a:t>
            </a:r>
            <a:r>
              <a:rPr lang="ru-RU" dirty="0" err="1" smtClean="0"/>
              <a:t>тюремне</a:t>
            </a:r>
            <a:r>
              <a:rPr lang="ru-RU" dirty="0" smtClean="0"/>
              <a:t> </a:t>
            </a:r>
            <a:r>
              <a:rPr lang="ru-RU" dirty="0" err="1" smtClean="0"/>
              <a:t>ув'язнення</a:t>
            </a:r>
            <a:r>
              <a:rPr lang="ru-RU" dirty="0" smtClean="0"/>
              <a:t> в 1749, і </a:t>
            </a:r>
            <a:r>
              <a:rPr lang="ru-RU" dirty="0" err="1" smtClean="0"/>
              <a:t>призупинення</a:t>
            </a:r>
            <a:r>
              <a:rPr lang="ru-RU" dirty="0" smtClean="0"/>
              <a:t> </a:t>
            </a:r>
            <a:r>
              <a:rPr lang="ru-RU" dirty="0" err="1" smtClean="0"/>
              <a:t>публікації</a:t>
            </a:r>
            <a:r>
              <a:rPr lang="ru-RU" dirty="0" smtClean="0"/>
              <a:t> в 1752, і криза в 1757-59, </a:t>
            </a:r>
            <a:r>
              <a:rPr lang="ru-RU" dirty="0" err="1" smtClean="0"/>
              <a:t>фактична</a:t>
            </a:r>
            <a:r>
              <a:rPr lang="ru-RU" dirty="0" smtClean="0"/>
              <a:t> цензура </a:t>
            </a:r>
            <a:r>
              <a:rPr lang="ru-RU" dirty="0" err="1" smtClean="0"/>
              <a:t>останніх</a:t>
            </a:r>
            <a:r>
              <a:rPr lang="ru-RU" dirty="0" smtClean="0"/>
              <a:t> 10 </a:t>
            </a:r>
            <a:r>
              <a:rPr lang="ru-RU" dirty="0" err="1" smtClean="0"/>
              <a:t>томів</a:t>
            </a:r>
            <a:r>
              <a:rPr lang="ru-RU" dirty="0" smtClean="0"/>
              <a:t>. У 1772 перше </a:t>
            </a:r>
            <a:r>
              <a:rPr lang="ru-RU" dirty="0" err="1" smtClean="0"/>
              <a:t>видання</a:t>
            </a:r>
            <a:r>
              <a:rPr lang="ru-RU" dirty="0" smtClean="0"/>
              <a:t> «</a:t>
            </a:r>
            <a:r>
              <a:rPr lang="ru-RU" dirty="0" err="1" smtClean="0"/>
              <a:t>Енциклопедії</a:t>
            </a:r>
            <a:r>
              <a:rPr lang="ru-RU" dirty="0" smtClean="0"/>
              <a:t>» </a:t>
            </a:r>
            <a:r>
              <a:rPr lang="ru-RU" dirty="0" err="1" smtClean="0"/>
              <a:t>було</a:t>
            </a:r>
            <a:r>
              <a:rPr lang="ru-RU" dirty="0" smtClean="0"/>
              <a:t> в основному завершено; в </a:t>
            </a:r>
            <a:r>
              <a:rPr lang="ru-RU" dirty="0" err="1" smtClean="0"/>
              <a:t>ній</a:t>
            </a:r>
            <a:r>
              <a:rPr lang="ru-RU" dirty="0" smtClean="0"/>
              <a:t> </a:t>
            </a:r>
            <a:r>
              <a:rPr lang="ru-RU" dirty="0" err="1" smtClean="0"/>
              <a:t>співпрацювали</a:t>
            </a:r>
            <a:r>
              <a:rPr lang="ru-RU" dirty="0" smtClean="0"/>
              <a:t>, </a:t>
            </a:r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 err="1" smtClean="0"/>
              <a:t>Дідро</a:t>
            </a:r>
            <a:r>
              <a:rPr lang="ru-RU" dirty="0" smtClean="0"/>
              <a:t> (</a:t>
            </a:r>
            <a:r>
              <a:rPr lang="ru-RU" dirty="0" err="1" smtClean="0"/>
              <a:t>він</a:t>
            </a:r>
            <a:r>
              <a:rPr lang="ru-RU" dirty="0" smtClean="0"/>
              <a:t> написав </a:t>
            </a:r>
            <a:r>
              <a:rPr lang="ru-RU" dirty="0" err="1" smtClean="0"/>
              <a:t>близько</a:t>
            </a:r>
            <a:r>
              <a:rPr lang="ru-RU" dirty="0" smtClean="0"/>
              <a:t> 6000 статей) і * </a:t>
            </a:r>
            <a:r>
              <a:rPr lang="ru-RU" dirty="0" err="1" smtClean="0"/>
              <a:t>Д'Аламбера</a:t>
            </a:r>
            <a:r>
              <a:rPr lang="ru-RU" dirty="0" smtClean="0"/>
              <a:t>,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генії</a:t>
            </a:r>
            <a:r>
              <a:rPr lang="ru-RU" dirty="0" smtClean="0"/>
              <a:t> </a:t>
            </a:r>
            <a:r>
              <a:rPr lang="ru-RU" dirty="0" err="1" smtClean="0"/>
              <a:t>Просвітництва</a:t>
            </a:r>
            <a:r>
              <a:rPr lang="ru-RU" dirty="0" smtClean="0"/>
              <a:t>, як Руссо, *Вольтер, </a:t>
            </a:r>
            <a:r>
              <a:rPr lang="ru-RU" dirty="0" err="1" smtClean="0"/>
              <a:t>Монтеск'є</a:t>
            </a:r>
            <a:r>
              <a:rPr lang="ru-RU" dirty="0" smtClean="0"/>
              <a:t>, Гольбах. . </a:t>
            </a:r>
            <a:r>
              <a:rPr lang="ru-RU" dirty="0" err="1" smtClean="0"/>
              <a:t>Підсумком</a:t>
            </a:r>
            <a:r>
              <a:rPr lang="ru-RU" dirty="0" smtClean="0"/>
              <a:t> </a:t>
            </a:r>
            <a:r>
              <a:rPr lang="ru-RU" dirty="0" err="1" smtClean="0"/>
              <a:t>з'явився</a:t>
            </a:r>
            <a:r>
              <a:rPr lang="ru-RU" dirty="0" smtClean="0"/>
              <a:t> </a:t>
            </a:r>
            <a:r>
              <a:rPr lang="ru-RU" dirty="0" err="1" smtClean="0"/>
              <a:t>універсальний</a:t>
            </a:r>
            <a:r>
              <a:rPr lang="ru-RU" dirty="0" smtClean="0"/>
              <a:t> </a:t>
            </a:r>
            <a:r>
              <a:rPr lang="ru-RU" dirty="0" err="1" smtClean="0"/>
              <a:t>звід</a:t>
            </a:r>
            <a:r>
              <a:rPr lang="ru-RU" dirty="0" smtClean="0"/>
              <a:t> </a:t>
            </a:r>
            <a:r>
              <a:rPr lang="ru-RU" dirty="0" err="1" smtClean="0"/>
              <a:t>сучасних</a:t>
            </a:r>
            <a:r>
              <a:rPr lang="ru-RU" dirty="0" smtClean="0"/>
              <a:t> </a:t>
            </a:r>
            <a:r>
              <a:rPr lang="ru-RU" dirty="0" err="1" smtClean="0"/>
              <a:t>знань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*</a:t>
            </a:r>
            <a:endParaRPr lang="ru-RU" sz="1200" i="0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16.07.1996</a:t>
            </a:r>
            <a:endParaRPr lang="ru-RU" sz="1200" i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*</a:t>
            </a:r>
            <a:endParaRPr lang="ru-RU" sz="1200" i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ru-RU" smtClean="0"/>
              <a:t>##</a:t>
            </a:r>
            <a:endParaRPr lang="ru-RU" sz="1200" i="0"/>
          </a:p>
        </p:txBody>
      </p:sp>
    </p:spTree>
    <p:extLst>
      <p:ext uri="{BB962C8B-B14F-4D97-AF65-F5344CB8AC3E}">
        <p14:creationId xmlns:p14="http://schemas.microsoft.com/office/powerpoint/2010/main" val="1597841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 </a:t>
            </a:r>
            <a:r>
              <a:rPr lang="ru-RU" dirty="0" err="1" smtClean="0"/>
              <a:t>підданими</a:t>
            </a:r>
            <a:r>
              <a:rPr lang="ru-RU" dirty="0" smtClean="0"/>
              <a:t> </a:t>
            </a:r>
            <a:r>
              <a:rPr lang="ru-RU" dirty="0" err="1" smtClean="0"/>
              <a:t>визнавалося</a:t>
            </a:r>
            <a:r>
              <a:rPr lang="ru-RU" dirty="0" smtClean="0"/>
              <a:t> право </a:t>
            </a:r>
            <a:r>
              <a:rPr lang="ru-RU" dirty="0" err="1" smtClean="0"/>
              <a:t>чинити</a:t>
            </a:r>
            <a:r>
              <a:rPr lang="ru-RU" dirty="0" smtClean="0"/>
              <a:t> </a:t>
            </a:r>
            <a:r>
              <a:rPr lang="ru-RU" dirty="0" err="1" smtClean="0"/>
              <a:t>опір</a:t>
            </a:r>
            <a:r>
              <a:rPr lang="ru-RU" dirty="0" smtClean="0"/>
              <a:t> деспотам, а королям </a:t>
            </a:r>
            <a:r>
              <a:rPr lang="ru-RU" dirty="0" err="1" smtClean="0"/>
              <a:t>ставилося</a:t>
            </a:r>
            <a:r>
              <a:rPr lang="ru-RU" dirty="0" smtClean="0"/>
              <a:t> в </a:t>
            </a:r>
            <a:r>
              <a:rPr lang="ru-RU" dirty="0" err="1" smtClean="0"/>
              <a:t>обов'язок</a:t>
            </a:r>
            <a:r>
              <a:rPr lang="ru-RU" dirty="0" smtClean="0"/>
              <a:t> </a:t>
            </a:r>
            <a:r>
              <a:rPr lang="ru-RU" dirty="0" err="1" smtClean="0"/>
              <a:t>підкорятися</a:t>
            </a:r>
            <a:r>
              <a:rPr lang="ru-RU" dirty="0" smtClean="0"/>
              <a:t> закону, </a:t>
            </a:r>
            <a:r>
              <a:rPr lang="ru-RU" dirty="0" err="1" smtClean="0"/>
              <a:t>відстоювати</a:t>
            </a:r>
            <a:r>
              <a:rPr lang="ru-RU" dirty="0" smtClean="0"/>
              <a:t> </a:t>
            </a:r>
            <a:r>
              <a:rPr lang="ru-RU" dirty="0" err="1" smtClean="0"/>
              <a:t>віротерпимість</a:t>
            </a:r>
            <a:r>
              <a:rPr lang="ru-RU" dirty="0" smtClean="0"/>
              <a:t> і </a:t>
            </a:r>
            <a:r>
              <a:rPr lang="ru-RU" dirty="0" err="1" smtClean="0"/>
              <a:t>допомагати</a:t>
            </a:r>
            <a:r>
              <a:rPr lang="ru-RU" dirty="0" smtClean="0"/>
              <a:t> </a:t>
            </a:r>
            <a:r>
              <a:rPr lang="ru-RU" dirty="0" err="1" smtClean="0"/>
              <a:t>бідним</a:t>
            </a:r>
            <a:r>
              <a:rPr lang="ru-RU" dirty="0" smtClean="0"/>
              <a:t>. </a:t>
            </a:r>
            <a:r>
              <a:rPr lang="ru-RU" dirty="0" err="1" smtClean="0"/>
              <a:t>Критикуючи</a:t>
            </a:r>
            <a:r>
              <a:rPr lang="ru-RU" dirty="0" smtClean="0"/>
              <a:t> образ </a:t>
            </a:r>
            <a:r>
              <a:rPr lang="ru-RU" dirty="0" err="1" smtClean="0"/>
              <a:t>життя</a:t>
            </a:r>
            <a:r>
              <a:rPr lang="ru-RU" dirty="0" smtClean="0"/>
              <a:t> вельмож, "</a:t>
            </a:r>
            <a:r>
              <a:rPr lang="ru-RU" dirty="0" err="1" smtClean="0"/>
              <a:t>Енциклопедія</a:t>
            </a:r>
            <a:r>
              <a:rPr lang="ru-RU" dirty="0" smtClean="0"/>
              <a:t>" </a:t>
            </a:r>
            <a:r>
              <a:rPr lang="ru-RU" dirty="0" err="1" smtClean="0"/>
              <a:t>визнавала</a:t>
            </a:r>
            <a:r>
              <a:rPr lang="ru-RU" dirty="0" smtClean="0"/>
              <a:t>, </a:t>
            </a:r>
            <a:r>
              <a:rPr lang="ru-RU" dirty="0" err="1" smtClean="0"/>
              <a:t>проте</a:t>
            </a:r>
            <a:r>
              <a:rPr lang="ru-RU" dirty="0" smtClean="0"/>
              <a:t>, </a:t>
            </a:r>
            <a:r>
              <a:rPr lang="ru-RU" dirty="0" err="1" smtClean="0"/>
              <a:t>необхідність</a:t>
            </a:r>
            <a:r>
              <a:rPr lang="ru-RU" dirty="0" smtClean="0"/>
              <a:t> </a:t>
            </a:r>
            <a:r>
              <a:rPr lang="ru-RU" dirty="0" err="1" smtClean="0"/>
              <a:t>соціальної</a:t>
            </a:r>
            <a:r>
              <a:rPr lang="ru-RU" dirty="0" smtClean="0"/>
              <a:t> </a:t>
            </a:r>
            <a:r>
              <a:rPr lang="ru-RU" dirty="0" err="1" smtClean="0"/>
              <a:t>ієрархії</a:t>
            </a:r>
            <a:r>
              <a:rPr lang="ru-RU" dirty="0" smtClean="0"/>
              <a:t> в </a:t>
            </a:r>
            <a:r>
              <a:rPr lang="ru-RU" dirty="0" err="1" smtClean="0"/>
              <a:t>суспільстві</a:t>
            </a:r>
            <a:r>
              <a:rPr lang="ru-RU" dirty="0" smtClean="0"/>
              <a:t> (</a:t>
            </a:r>
            <a:r>
              <a:rPr lang="ru-RU" dirty="0" err="1" smtClean="0"/>
              <a:t>стаття</a:t>
            </a:r>
            <a:r>
              <a:rPr lang="ru-RU" dirty="0" smtClean="0"/>
              <a:t> «</a:t>
            </a:r>
            <a:r>
              <a:rPr lang="ru-RU" dirty="0" err="1" smtClean="0"/>
              <a:t>Розкіш</a:t>
            </a:r>
            <a:r>
              <a:rPr lang="ru-RU" dirty="0" smtClean="0"/>
              <a:t>» Ж. Ф. де Сен-</a:t>
            </a:r>
            <a:r>
              <a:rPr lang="ru-RU" dirty="0" err="1" smtClean="0"/>
              <a:t>Ламбера</a:t>
            </a:r>
            <a:r>
              <a:rPr lang="ru-RU" dirty="0" smtClean="0"/>
              <a:t>).. </a:t>
            </a:r>
            <a:r>
              <a:rPr lang="ru-RU" dirty="0" err="1" smtClean="0"/>
              <a:t>Бажаючи</a:t>
            </a:r>
            <a:r>
              <a:rPr lang="ru-RU" dirty="0" smtClean="0"/>
              <a:t> </a:t>
            </a:r>
            <a:r>
              <a:rPr lang="ru-RU" dirty="0" err="1" smtClean="0"/>
              <a:t>сприяти</a:t>
            </a:r>
            <a:r>
              <a:rPr lang="ru-RU" dirty="0" smtClean="0"/>
              <a:t> </a:t>
            </a:r>
            <a:r>
              <a:rPr lang="ru-RU" dirty="0" err="1" smtClean="0"/>
              <a:t>полегшенню</a:t>
            </a:r>
            <a:r>
              <a:rPr lang="ru-RU" dirty="0" smtClean="0"/>
              <a:t> </a:t>
            </a:r>
            <a:r>
              <a:rPr lang="ru-RU" dirty="0" err="1" smtClean="0"/>
              <a:t>долі</a:t>
            </a:r>
            <a:r>
              <a:rPr lang="ru-RU" dirty="0" smtClean="0"/>
              <a:t> простого народу, </a:t>
            </a:r>
            <a:r>
              <a:rPr lang="ru-RU" dirty="0" err="1" smtClean="0"/>
              <a:t>енциклопедисти</a:t>
            </a:r>
            <a:r>
              <a:rPr lang="ru-RU" dirty="0" smtClean="0"/>
              <a:t> не закликали, </a:t>
            </a:r>
            <a:r>
              <a:rPr lang="ru-RU" dirty="0" err="1" smtClean="0"/>
              <a:t>однак</a:t>
            </a:r>
            <a:r>
              <a:rPr lang="ru-RU" dirty="0" smtClean="0"/>
              <a:t>, до </a:t>
            </a:r>
            <a:r>
              <a:rPr lang="ru-RU" dirty="0" err="1" smtClean="0"/>
              <a:t>встановлення</a:t>
            </a:r>
            <a:r>
              <a:rPr lang="ru-RU" dirty="0" smtClean="0"/>
              <a:t> </a:t>
            </a:r>
            <a:r>
              <a:rPr lang="ru-RU" dirty="0" err="1" smtClean="0"/>
              <a:t>демократії</a:t>
            </a:r>
            <a:r>
              <a:rPr lang="ru-RU" dirty="0" smtClean="0"/>
              <a:t> у </a:t>
            </a:r>
            <a:r>
              <a:rPr lang="ru-RU" dirty="0" err="1" smtClean="0"/>
              <a:t>Франції</a:t>
            </a:r>
            <a:r>
              <a:rPr lang="ru-RU" dirty="0" smtClean="0"/>
              <a:t>; вони </a:t>
            </a:r>
            <a:r>
              <a:rPr lang="ru-RU" dirty="0" err="1" smtClean="0"/>
              <a:t>зверталися</a:t>
            </a:r>
            <a:r>
              <a:rPr lang="ru-RU" dirty="0" smtClean="0"/>
              <a:t> </a:t>
            </a:r>
            <a:r>
              <a:rPr lang="ru-RU" dirty="0" err="1" smtClean="0"/>
              <a:t>саме</a:t>
            </a:r>
            <a:r>
              <a:rPr lang="ru-RU" dirty="0" smtClean="0"/>
              <a:t> до уряду, коли говорили про </a:t>
            </a:r>
            <a:r>
              <a:rPr lang="ru-RU" dirty="0" err="1" smtClean="0"/>
              <a:t>необхідність</a:t>
            </a:r>
            <a:r>
              <a:rPr lang="ru-RU" dirty="0" smtClean="0"/>
              <a:t> справедливого </a:t>
            </a:r>
            <a:r>
              <a:rPr lang="ru-RU" dirty="0" err="1" smtClean="0"/>
              <a:t>оподаткування</a:t>
            </a:r>
            <a:r>
              <a:rPr lang="ru-RU" dirty="0" smtClean="0"/>
              <a:t>, </a:t>
            </a:r>
            <a:r>
              <a:rPr lang="ru-RU" dirty="0" err="1" smtClean="0"/>
              <a:t>реформи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, </a:t>
            </a:r>
            <a:r>
              <a:rPr lang="ru-RU" dirty="0" err="1" smtClean="0"/>
              <a:t>боротьби</a:t>
            </a:r>
            <a:r>
              <a:rPr lang="ru-RU" dirty="0" smtClean="0"/>
              <a:t> з </a:t>
            </a:r>
            <a:r>
              <a:rPr lang="ru-RU" dirty="0" err="1" smtClean="0"/>
              <a:t>бідністю</a:t>
            </a:r>
            <a:r>
              <a:rPr lang="ru-RU" dirty="0" smtClean="0"/>
              <a:t>. У 1751 </a:t>
            </a:r>
            <a:r>
              <a:rPr lang="ru-RU" dirty="0" err="1" smtClean="0"/>
              <a:t>Дені</a:t>
            </a:r>
            <a:r>
              <a:rPr lang="ru-RU" dirty="0" smtClean="0"/>
              <a:t> </a:t>
            </a:r>
            <a:r>
              <a:rPr lang="ru-RU" dirty="0" err="1" smtClean="0"/>
              <a:t>Дідро</a:t>
            </a:r>
            <a:r>
              <a:rPr lang="ru-RU" dirty="0" smtClean="0"/>
              <a:t> </a:t>
            </a:r>
            <a:r>
              <a:rPr lang="ru-RU" dirty="0" err="1" smtClean="0"/>
              <a:t>опублікував</a:t>
            </a:r>
            <a:r>
              <a:rPr lang="ru-RU" dirty="0" smtClean="0"/>
              <a:t> «Лист про глухих і </a:t>
            </a:r>
            <a:r>
              <a:rPr lang="ru-RU" dirty="0" err="1" smtClean="0"/>
              <a:t>німих</a:t>
            </a:r>
            <a:r>
              <a:rPr lang="ru-RU" dirty="0" smtClean="0"/>
              <a:t> для науки </a:t>
            </a:r>
            <a:r>
              <a:rPr lang="ru-RU" dirty="0" err="1" smtClean="0"/>
              <a:t>тим</a:t>
            </a:r>
            <a:r>
              <a:rPr lang="ru-RU" dirty="0" smtClean="0"/>
              <a:t>, </a:t>
            </a:r>
            <a:r>
              <a:rPr lang="ru-RU" dirty="0" err="1" smtClean="0"/>
              <a:t>хто</a:t>
            </a:r>
            <a:r>
              <a:rPr lang="ru-RU" dirty="0" smtClean="0"/>
              <a:t> </a:t>
            </a:r>
            <a:r>
              <a:rPr lang="ru-RU" dirty="0" err="1" smtClean="0"/>
              <a:t>чує</a:t>
            </a:r>
            <a:r>
              <a:rPr lang="ru-RU" dirty="0" smtClean="0"/>
              <a:t>» </a:t>
            </a:r>
            <a:r>
              <a:rPr lang="ru-RU" dirty="0" err="1" smtClean="0"/>
              <a:t>розглядаючи</a:t>
            </a:r>
            <a:r>
              <a:rPr lang="ru-RU" dirty="0" smtClean="0"/>
              <a:t> в </a:t>
            </a:r>
            <a:r>
              <a:rPr lang="ru-RU" dirty="0" err="1" smtClean="0"/>
              <a:t>ньому</a:t>
            </a:r>
            <a:r>
              <a:rPr lang="ru-RU" dirty="0" smtClean="0"/>
              <a:t> проблему </a:t>
            </a:r>
            <a:r>
              <a:rPr lang="ru-RU" dirty="0" err="1" smtClean="0"/>
              <a:t>пізнання</a:t>
            </a:r>
            <a:r>
              <a:rPr lang="ru-RU" dirty="0" smtClean="0"/>
              <a:t> в </a:t>
            </a:r>
            <a:r>
              <a:rPr lang="ru-RU" dirty="0" err="1" smtClean="0"/>
              <a:t>контексті</a:t>
            </a:r>
            <a:r>
              <a:rPr lang="ru-RU" dirty="0" smtClean="0"/>
              <a:t> </a:t>
            </a:r>
            <a:r>
              <a:rPr lang="ru-RU" dirty="0" err="1" smtClean="0"/>
              <a:t>символіки</a:t>
            </a:r>
            <a:r>
              <a:rPr lang="ru-RU" dirty="0" smtClean="0"/>
              <a:t> </a:t>
            </a:r>
            <a:r>
              <a:rPr lang="ru-RU" dirty="0" err="1" smtClean="0"/>
              <a:t>жестів</a:t>
            </a:r>
            <a:r>
              <a:rPr lang="ru-RU" dirty="0" smtClean="0"/>
              <a:t> і </a:t>
            </a:r>
            <a:r>
              <a:rPr lang="ru-RU" dirty="0" err="1" smtClean="0"/>
              <a:t>слів</a:t>
            </a:r>
            <a:r>
              <a:rPr lang="ru-RU" dirty="0" smtClean="0"/>
              <a:t>.  У 50-і роки </a:t>
            </a:r>
            <a:r>
              <a:rPr lang="ru-RU" dirty="0" err="1" smtClean="0"/>
              <a:t>Дені</a:t>
            </a:r>
            <a:r>
              <a:rPr lang="ru-RU" dirty="0" smtClean="0"/>
              <a:t> </a:t>
            </a:r>
            <a:r>
              <a:rPr lang="ru-RU" dirty="0" err="1" smtClean="0"/>
              <a:t>Дідро</a:t>
            </a:r>
            <a:r>
              <a:rPr lang="ru-RU" dirty="0" smtClean="0"/>
              <a:t> </a:t>
            </a:r>
            <a:r>
              <a:rPr lang="ru-RU" dirty="0" err="1" smtClean="0"/>
              <a:t>опублікував</a:t>
            </a:r>
            <a:r>
              <a:rPr lang="ru-RU" dirty="0" smtClean="0"/>
              <a:t>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п'єси</a:t>
            </a:r>
            <a:r>
              <a:rPr lang="ru-RU" dirty="0" smtClean="0"/>
              <a:t> - *«</a:t>
            </a:r>
            <a:r>
              <a:rPr lang="ru-RU" dirty="0" err="1" smtClean="0"/>
              <a:t>Побічний</a:t>
            </a:r>
            <a:r>
              <a:rPr lang="ru-RU" dirty="0" smtClean="0"/>
              <a:t> </a:t>
            </a:r>
            <a:r>
              <a:rPr lang="ru-RU" dirty="0" err="1" smtClean="0"/>
              <a:t>син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Випробування</a:t>
            </a:r>
            <a:r>
              <a:rPr lang="ru-RU" dirty="0" smtClean="0"/>
              <a:t> </a:t>
            </a:r>
            <a:r>
              <a:rPr lang="ru-RU" dirty="0" err="1" smtClean="0"/>
              <a:t>чесноти</a:t>
            </a:r>
            <a:r>
              <a:rPr lang="ru-RU" dirty="0" smtClean="0"/>
              <a:t>» (1757) і *«</a:t>
            </a:r>
            <a:r>
              <a:rPr lang="ru-RU" dirty="0" err="1" smtClean="0"/>
              <a:t>Батько</a:t>
            </a:r>
            <a:r>
              <a:rPr lang="ru-RU" dirty="0" smtClean="0"/>
              <a:t> </a:t>
            </a:r>
            <a:r>
              <a:rPr lang="ru-RU" dirty="0" err="1" smtClean="0"/>
              <a:t>сімейства</a:t>
            </a:r>
            <a:r>
              <a:rPr lang="ru-RU" dirty="0" smtClean="0"/>
              <a:t>» (1758). </a:t>
            </a:r>
            <a:r>
              <a:rPr lang="ru-RU" dirty="0" err="1" smtClean="0"/>
              <a:t>Відмовившись</a:t>
            </a:r>
            <a:r>
              <a:rPr lang="ru-RU" dirty="0" smtClean="0"/>
              <a:t> у них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нормативної</a:t>
            </a:r>
            <a:r>
              <a:rPr lang="ru-RU" dirty="0" smtClean="0"/>
              <a:t> </a:t>
            </a:r>
            <a:r>
              <a:rPr lang="ru-RU" dirty="0" err="1" smtClean="0"/>
              <a:t>поетики</a:t>
            </a:r>
            <a:r>
              <a:rPr lang="ru-RU" dirty="0" smtClean="0"/>
              <a:t> </a:t>
            </a:r>
            <a:r>
              <a:rPr lang="ru-RU" dirty="0" err="1" smtClean="0"/>
              <a:t>класицизму</a:t>
            </a:r>
            <a:r>
              <a:rPr lang="ru-RU" dirty="0" smtClean="0"/>
              <a:t>,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прагнув</a:t>
            </a:r>
            <a:r>
              <a:rPr lang="ru-RU" dirty="0" smtClean="0"/>
              <a:t> </a:t>
            </a:r>
            <a:r>
              <a:rPr lang="ru-RU" dirty="0" err="1" smtClean="0"/>
              <a:t>реалізувати</a:t>
            </a:r>
            <a:r>
              <a:rPr lang="ru-RU" dirty="0" smtClean="0"/>
              <a:t> </a:t>
            </a:r>
            <a:r>
              <a:rPr lang="ru-RU" dirty="0" err="1" smtClean="0"/>
              <a:t>принципи</a:t>
            </a:r>
            <a:r>
              <a:rPr lang="ru-RU" dirty="0" smtClean="0"/>
              <a:t> </a:t>
            </a:r>
            <a:r>
              <a:rPr lang="ru-RU" dirty="0" err="1" smtClean="0"/>
              <a:t>нової</a:t>
            </a:r>
            <a:r>
              <a:rPr lang="ru-RU" dirty="0" smtClean="0"/>
              <a:t> («</a:t>
            </a:r>
            <a:r>
              <a:rPr lang="ru-RU" dirty="0" err="1" smtClean="0"/>
              <a:t>міщанської</a:t>
            </a:r>
            <a:r>
              <a:rPr lang="ru-RU" dirty="0" smtClean="0"/>
              <a:t>») </a:t>
            </a:r>
            <a:r>
              <a:rPr lang="ru-RU" dirty="0" err="1" smtClean="0"/>
              <a:t>драми</a:t>
            </a:r>
            <a:r>
              <a:rPr lang="ru-RU" dirty="0" smtClean="0"/>
              <a:t>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зображає</a:t>
            </a:r>
            <a:r>
              <a:rPr lang="ru-RU" dirty="0" smtClean="0"/>
              <a:t> </a:t>
            </a:r>
            <a:r>
              <a:rPr lang="ru-RU" dirty="0" err="1" smtClean="0"/>
              <a:t>конфлікти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людьми </a:t>
            </a:r>
            <a:r>
              <a:rPr lang="ru-RU" dirty="0" err="1" smtClean="0"/>
              <a:t>третього</a:t>
            </a:r>
            <a:r>
              <a:rPr lang="ru-RU" dirty="0" smtClean="0"/>
              <a:t> стану в </a:t>
            </a:r>
            <a:r>
              <a:rPr lang="ru-RU" dirty="0" err="1" smtClean="0"/>
              <a:t>буденній</a:t>
            </a:r>
            <a:r>
              <a:rPr lang="ru-RU" dirty="0" smtClean="0"/>
              <a:t> </a:t>
            </a:r>
            <a:r>
              <a:rPr lang="ru-RU" dirty="0" err="1" smtClean="0"/>
              <a:t>життєвій</a:t>
            </a:r>
            <a:r>
              <a:rPr lang="ru-RU" dirty="0" smtClean="0"/>
              <a:t> </a:t>
            </a:r>
            <a:r>
              <a:rPr lang="ru-RU" dirty="0" err="1" smtClean="0"/>
              <a:t>обстановці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*</a:t>
            </a:r>
            <a:endParaRPr lang="ru-RU" sz="1200" i="0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16.07.1996</a:t>
            </a:r>
            <a:endParaRPr lang="ru-RU" sz="1200" i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*</a:t>
            </a:r>
            <a:endParaRPr lang="ru-RU" sz="1200" i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ru-RU" smtClean="0"/>
              <a:t>##</a:t>
            </a:r>
            <a:endParaRPr lang="ru-RU" sz="1200" i="0"/>
          </a:p>
        </p:txBody>
      </p:sp>
    </p:spTree>
    <p:extLst>
      <p:ext uri="{BB962C8B-B14F-4D97-AF65-F5344CB8AC3E}">
        <p14:creationId xmlns:p14="http://schemas.microsoft.com/office/powerpoint/2010/main" val="994338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Головні</a:t>
            </a:r>
            <a:r>
              <a:rPr lang="ru-RU" dirty="0" smtClean="0"/>
              <a:t> </a:t>
            </a:r>
            <a:r>
              <a:rPr lang="ru-RU" dirty="0" err="1" smtClean="0"/>
              <a:t>художні</a:t>
            </a:r>
            <a:r>
              <a:rPr lang="ru-RU" dirty="0" smtClean="0"/>
              <a:t> твори </a:t>
            </a:r>
            <a:r>
              <a:rPr lang="ru-RU" dirty="0" err="1" smtClean="0"/>
              <a:t>Дідро</a:t>
            </a:r>
            <a:r>
              <a:rPr lang="ru-RU" dirty="0" smtClean="0"/>
              <a:t> - </a:t>
            </a:r>
            <a:r>
              <a:rPr lang="ru-RU" dirty="0" err="1" smtClean="0"/>
              <a:t>повість</a:t>
            </a:r>
            <a:r>
              <a:rPr lang="ru-RU" dirty="0" smtClean="0"/>
              <a:t> *«</a:t>
            </a:r>
            <a:r>
              <a:rPr lang="ru-RU" dirty="0" err="1" smtClean="0"/>
              <a:t>Черниця</a:t>
            </a:r>
            <a:r>
              <a:rPr lang="ru-RU" dirty="0" smtClean="0"/>
              <a:t>» (1760, вид. 1796), роман-</a:t>
            </a:r>
            <a:r>
              <a:rPr lang="ru-RU" dirty="0" err="1" smtClean="0"/>
              <a:t>Діалог</a:t>
            </a:r>
            <a:r>
              <a:rPr lang="ru-RU" dirty="0" smtClean="0"/>
              <a:t> «</a:t>
            </a:r>
            <a:r>
              <a:rPr lang="ru-RU" dirty="0" err="1" smtClean="0"/>
              <a:t>Племіннік</a:t>
            </a:r>
            <a:r>
              <a:rPr lang="ru-RU" dirty="0" smtClean="0"/>
              <a:t> Рамо» (1762-1779, </a:t>
            </a:r>
            <a:r>
              <a:rPr lang="ru-RU" dirty="0" err="1" smtClean="0"/>
              <a:t>виданий</a:t>
            </a:r>
            <a:r>
              <a:rPr lang="ru-RU" dirty="0" smtClean="0"/>
              <a:t> Гете на </a:t>
            </a:r>
            <a:r>
              <a:rPr lang="ru-RU" dirty="0" err="1" smtClean="0"/>
              <a:t>ньому</a:t>
            </a:r>
            <a:r>
              <a:rPr lang="ru-RU" dirty="0" smtClean="0"/>
              <a:t>. Яз. У 1805, на франц. Яз. </a:t>
            </a:r>
            <a:r>
              <a:rPr lang="ru-RU" dirty="0" err="1" smtClean="0"/>
              <a:t>Вийшов</a:t>
            </a:r>
            <a:r>
              <a:rPr lang="ru-RU" dirty="0" smtClean="0"/>
              <a:t> в 1823), роман «*Жак-</a:t>
            </a:r>
            <a:r>
              <a:rPr lang="ru-RU" dirty="0" err="1" smtClean="0"/>
              <a:t>фаталіст</a:t>
            </a:r>
            <a:r>
              <a:rPr lang="ru-RU" dirty="0" smtClean="0"/>
              <a:t> и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хазяїн</a:t>
            </a:r>
            <a:r>
              <a:rPr lang="ru-RU" dirty="0" smtClean="0"/>
              <a:t>» (1773, вид. на </a:t>
            </a:r>
            <a:r>
              <a:rPr lang="ru-RU" dirty="0" err="1" smtClean="0"/>
              <a:t>ньому</a:t>
            </a:r>
            <a:r>
              <a:rPr lang="ru-RU" dirty="0" smtClean="0"/>
              <a:t>. яз. в 1792, на франц. яз. в 1796) - </a:t>
            </a:r>
            <a:r>
              <a:rPr lang="ru-RU" dirty="0" err="1" smtClean="0"/>
              <a:t>залишилась</a:t>
            </a:r>
            <a:r>
              <a:rPr lang="ru-RU" dirty="0" smtClean="0"/>
              <a:t> </a:t>
            </a:r>
            <a:r>
              <a:rPr lang="ru-RU" dirty="0" err="1" smtClean="0"/>
              <a:t>невідомімі</a:t>
            </a:r>
            <a:r>
              <a:rPr lang="ru-RU" dirty="0" smtClean="0"/>
              <a:t> </a:t>
            </a:r>
            <a:r>
              <a:rPr lang="ru-RU" dirty="0" err="1" smtClean="0"/>
              <a:t>багата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сучасником</a:t>
            </a:r>
            <a:r>
              <a:rPr lang="ru-RU" dirty="0" smtClean="0"/>
              <a:t>. </a:t>
            </a:r>
            <a:r>
              <a:rPr lang="ru-RU" dirty="0" err="1" smtClean="0"/>
              <a:t>Незважаючі</a:t>
            </a:r>
            <a:r>
              <a:rPr lang="ru-RU" dirty="0" smtClean="0"/>
              <a:t> на </a:t>
            </a:r>
            <a:r>
              <a:rPr lang="ru-RU" dirty="0" err="1" smtClean="0"/>
              <a:t>різніцю</a:t>
            </a:r>
            <a:r>
              <a:rPr lang="ru-RU" dirty="0" smtClean="0"/>
              <a:t> </a:t>
            </a:r>
            <a:r>
              <a:rPr lang="ru-RU" dirty="0" err="1" smtClean="0"/>
              <a:t>жанрів</a:t>
            </a:r>
            <a:r>
              <a:rPr lang="ru-RU" dirty="0" smtClean="0"/>
              <a:t>,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об'єднують</a:t>
            </a:r>
            <a:r>
              <a:rPr lang="ru-RU" dirty="0" smtClean="0"/>
              <a:t> </a:t>
            </a:r>
            <a:r>
              <a:rPr lang="ru-RU" dirty="0" err="1" smtClean="0"/>
              <a:t>розсудлівість</a:t>
            </a:r>
            <a:r>
              <a:rPr lang="ru-RU" dirty="0" smtClean="0"/>
              <a:t>, </a:t>
            </a:r>
            <a:r>
              <a:rPr lang="ru-RU" dirty="0" err="1" smtClean="0"/>
              <a:t>реалізм</a:t>
            </a:r>
            <a:r>
              <a:rPr lang="ru-RU" dirty="0" smtClean="0"/>
              <a:t>, </a:t>
            </a:r>
            <a:r>
              <a:rPr lang="ru-RU" dirty="0" err="1" smtClean="0"/>
              <a:t>ясний</a:t>
            </a:r>
            <a:r>
              <a:rPr lang="ru-RU" dirty="0" smtClean="0"/>
              <a:t> </a:t>
            </a:r>
            <a:r>
              <a:rPr lang="ru-RU" dirty="0" err="1" smtClean="0"/>
              <a:t>Прозоров</a:t>
            </a:r>
            <a:r>
              <a:rPr lang="ru-RU" dirty="0" smtClean="0"/>
              <a:t> стиль, </a:t>
            </a:r>
            <a:r>
              <a:rPr lang="ru-RU" dirty="0" err="1" smtClean="0"/>
              <a:t>почуття</a:t>
            </a:r>
            <a:r>
              <a:rPr lang="ru-RU" dirty="0" smtClean="0"/>
              <a:t> </a:t>
            </a:r>
            <a:r>
              <a:rPr lang="ru-RU" dirty="0" err="1" smtClean="0"/>
              <a:t>гумору</a:t>
            </a:r>
            <a:r>
              <a:rPr lang="ru-RU" dirty="0" smtClean="0"/>
              <a:t>, а кож </a:t>
            </a:r>
            <a:r>
              <a:rPr lang="ru-RU" dirty="0" err="1" smtClean="0"/>
              <a:t>відсутність</a:t>
            </a:r>
            <a:r>
              <a:rPr lang="ru-RU" dirty="0" smtClean="0"/>
              <a:t> </a:t>
            </a:r>
            <a:r>
              <a:rPr lang="ru-RU" dirty="0" err="1" smtClean="0"/>
              <a:t>словесних</a:t>
            </a:r>
            <a:r>
              <a:rPr lang="ru-RU" dirty="0" smtClean="0"/>
              <a:t> прикрас. У них </a:t>
            </a:r>
            <a:r>
              <a:rPr lang="ru-RU" dirty="0" err="1" smtClean="0"/>
              <a:t>знайшлі</a:t>
            </a:r>
            <a:r>
              <a:rPr lang="ru-RU" dirty="0" smtClean="0"/>
              <a:t> </a:t>
            </a:r>
            <a:r>
              <a:rPr lang="ru-RU" dirty="0" err="1" smtClean="0"/>
              <a:t>вираженість</a:t>
            </a:r>
            <a:r>
              <a:rPr lang="ru-RU" dirty="0" smtClean="0"/>
              <a:t> </a:t>
            </a:r>
            <a:r>
              <a:rPr lang="ru-RU" dirty="0" err="1" smtClean="0"/>
              <a:t>непрійняття</a:t>
            </a:r>
            <a:r>
              <a:rPr lang="ru-RU" dirty="0" smtClean="0"/>
              <a:t> </a:t>
            </a:r>
            <a:r>
              <a:rPr lang="ru-RU" dirty="0" err="1" smtClean="0"/>
              <a:t>Дідро</a:t>
            </a:r>
            <a:r>
              <a:rPr lang="ru-RU" dirty="0" smtClean="0"/>
              <a:t> </a:t>
            </a:r>
            <a:r>
              <a:rPr lang="ru-RU" dirty="0" err="1" smtClean="0"/>
              <a:t>релігії</a:t>
            </a:r>
            <a:r>
              <a:rPr lang="ru-RU" dirty="0" smtClean="0"/>
              <a:t> и церкви, </a:t>
            </a:r>
            <a:r>
              <a:rPr lang="ru-RU" dirty="0" err="1" smtClean="0"/>
              <a:t>трагічне</a:t>
            </a:r>
            <a:r>
              <a:rPr lang="ru-RU" dirty="0" smtClean="0"/>
              <a:t> </a:t>
            </a:r>
            <a:r>
              <a:rPr lang="ru-RU" dirty="0" err="1" smtClean="0"/>
              <a:t>усвідомлення</a:t>
            </a:r>
            <a:r>
              <a:rPr lang="ru-RU" dirty="0" smtClean="0"/>
              <a:t> </a:t>
            </a:r>
            <a:r>
              <a:rPr lang="ru-RU" dirty="0" err="1" smtClean="0"/>
              <a:t>сили</a:t>
            </a:r>
            <a:r>
              <a:rPr lang="ru-RU" dirty="0" smtClean="0"/>
              <a:t> зла, а кож </a:t>
            </a:r>
            <a:r>
              <a:rPr lang="ru-RU" dirty="0" err="1" smtClean="0"/>
              <a:t>дотримання</a:t>
            </a:r>
            <a:r>
              <a:rPr lang="ru-RU" dirty="0" smtClean="0"/>
              <a:t> </a:t>
            </a:r>
            <a:r>
              <a:rPr lang="ru-RU" dirty="0" err="1" smtClean="0"/>
              <a:t>гуманістічнім</a:t>
            </a:r>
            <a:r>
              <a:rPr lang="ru-RU" dirty="0" smtClean="0"/>
              <a:t> </a:t>
            </a:r>
            <a:r>
              <a:rPr lang="ru-RU" dirty="0" err="1" smtClean="0"/>
              <a:t>ідеалам</a:t>
            </a:r>
            <a:r>
              <a:rPr lang="ru-RU" dirty="0" smtClean="0"/>
              <a:t>, </a:t>
            </a:r>
            <a:r>
              <a:rPr lang="ru-RU" dirty="0" err="1" smtClean="0"/>
              <a:t>високим</a:t>
            </a:r>
            <a:r>
              <a:rPr lang="ru-RU" dirty="0" smtClean="0"/>
              <a:t> </a:t>
            </a:r>
            <a:r>
              <a:rPr lang="ru-RU" dirty="0" err="1" smtClean="0"/>
              <a:t>уявленням</a:t>
            </a:r>
            <a:r>
              <a:rPr lang="ru-RU" dirty="0" smtClean="0"/>
              <a:t> про </a:t>
            </a:r>
            <a:r>
              <a:rPr lang="ru-RU" dirty="0" err="1" smtClean="0"/>
              <a:t>людський</a:t>
            </a:r>
            <a:r>
              <a:rPr lang="ru-RU" dirty="0" smtClean="0"/>
              <a:t> </a:t>
            </a:r>
            <a:r>
              <a:rPr lang="ru-RU" dirty="0" err="1" smtClean="0"/>
              <a:t>обов'язок</a:t>
            </a:r>
            <a:r>
              <a:rPr lang="ru-RU" dirty="0" smtClean="0"/>
              <a:t>. </a:t>
            </a:r>
            <a:r>
              <a:rPr lang="ru-RU" dirty="0" err="1" smtClean="0"/>
              <a:t>Проголошені</a:t>
            </a:r>
            <a:r>
              <a:rPr lang="ru-RU" dirty="0" smtClean="0"/>
              <a:t> </a:t>
            </a:r>
            <a:r>
              <a:rPr lang="ru-RU" dirty="0" err="1" smtClean="0"/>
              <a:t>Дідро</a:t>
            </a:r>
            <a:r>
              <a:rPr lang="ru-RU" dirty="0" smtClean="0"/>
              <a:t> </a:t>
            </a:r>
            <a:r>
              <a:rPr lang="ru-RU" dirty="0" err="1" smtClean="0"/>
              <a:t>філософські</a:t>
            </a:r>
            <a:r>
              <a:rPr lang="ru-RU" dirty="0" smtClean="0"/>
              <a:t> та </a:t>
            </a:r>
            <a:r>
              <a:rPr lang="ru-RU" dirty="0" err="1" smtClean="0"/>
              <a:t>естетічні</a:t>
            </a:r>
            <a:r>
              <a:rPr lang="ru-RU" dirty="0" smtClean="0"/>
              <a:t> </a:t>
            </a:r>
            <a:r>
              <a:rPr lang="ru-RU" dirty="0" err="1" smtClean="0"/>
              <a:t>принципи</a:t>
            </a:r>
            <a:r>
              <a:rPr lang="ru-RU" dirty="0" smtClean="0"/>
              <a:t> </a:t>
            </a:r>
            <a:r>
              <a:rPr lang="ru-RU" dirty="0" err="1" smtClean="0"/>
              <a:t>проявляються</a:t>
            </a:r>
            <a:r>
              <a:rPr lang="ru-RU" dirty="0" smtClean="0"/>
              <a:t> и в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ставленні</a:t>
            </a:r>
            <a:r>
              <a:rPr lang="ru-RU" dirty="0" smtClean="0"/>
              <a:t> до </a:t>
            </a:r>
            <a:r>
              <a:rPr lang="ru-RU" dirty="0" err="1" smtClean="0"/>
              <a:t>образотворчого</a:t>
            </a:r>
            <a:r>
              <a:rPr lang="ru-RU" dirty="0" smtClean="0"/>
              <a:t> </a:t>
            </a:r>
            <a:r>
              <a:rPr lang="ru-RU" dirty="0" err="1" smtClean="0"/>
              <a:t>мистецтва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*</a:t>
            </a:r>
            <a:endParaRPr lang="ru-RU" sz="1200" i="0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16.07.1996</a:t>
            </a:r>
            <a:endParaRPr lang="ru-RU" sz="1200" i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*</a:t>
            </a:r>
            <a:endParaRPr lang="ru-RU" sz="1200" i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ru-RU" smtClean="0"/>
              <a:t>##</a:t>
            </a:r>
            <a:endParaRPr lang="ru-RU" sz="1200" i="0"/>
          </a:p>
        </p:txBody>
      </p:sp>
    </p:spTree>
    <p:extLst>
      <p:ext uri="{BB962C8B-B14F-4D97-AF65-F5344CB8AC3E}">
        <p14:creationId xmlns:p14="http://schemas.microsoft.com/office/powerpoint/2010/main" val="3276236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* Катерина </a:t>
            </a:r>
            <a:r>
              <a:rPr lang="en-US" dirty="0" smtClean="0"/>
              <a:t>II, </a:t>
            </a:r>
            <a:r>
              <a:rPr lang="ru-RU" dirty="0" err="1" smtClean="0"/>
              <a:t>ледве</a:t>
            </a:r>
            <a:r>
              <a:rPr lang="ru-RU" dirty="0" smtClean="0"/>
              <a:t> вступивши на престол, </a:t>
            </a:r>
            <a:r>
              <a:rPr lang="ru-RU" dirty="0" err="1" smtClean="0"/>
              <a:t>запропонувала</a:t>
            </a:r>
            <a:r>
              <a:rPr lang="ru-RU" dirty="0" smtClean="0"/>
              <a:t> </a:t>
            </a:r>
            <a:r>
              <a:rPr lang="ru-RU" dirty="0" err="1" smtClean="0"/>
              <a:t>Дідро</a:t>
            </a:r>
            <a:r>
              <a:rPr lang="ru-RU" dirty="0" smtClean="0"/>
              <a:t> перенести в </a:t>
            </a:r>
            <a:r>
              <a:rPr lang="ru-RU" dirty="0" err="1" smtClean="0"/>
              <a:t>Росію</a:t>
            </a:r>
            <a:r>
              <a:rPr lang="ru-RU" dirty="0" smtClean="0"/>
              <a:t> </a:t>
            </a:r>
            <a:r>
              <a:rPr lang="ru-RU" dirty="0" err="1" smtClean="0"/>
              <a:t>видання</a:t>
            </a:r>
            <a:r>
              <a:rPr lang="ru-RU" dirty="0" smtClean="0"/>
              <a:t> «</a:t>
            </a:r>
            <a:r>
              <a:rPr lang="ru-RU" dirty="0" err="1" smtClean="0"/>
              <a:t>Енциклопедії</a:t>
            </a:r>
            <a:r>
              <a:rPr lang="ru-RU" dirty="0" smtClean="0"/>
              <a:t>», </a:t>
            </a:r>
            <a:r>
              <a:rPr lang="ru-RU" dirty="0" err="1" smtClean="0"/>
              <a:t>відчувало</a:t>
            </a:r>
            <a:r>
              <a:rPr lang="ru-RU" dirty="0" smtClean="0"/>
              <a:t> </a:t>
            </a:r>
            <a:r>
              <a:rPr lang="ru-RU" dirty="0" err="1" smtClean="0"/>
              <a:t>чималі</a:t>
            </a:r>
            <a:r>
              <a:rPr lang="ru-RU" dirty="0" smtClean="0"/>
              <a:t> </a:t>
            </a:r>
            <a:r>
              <a:rPr lang="ru-RU" dirty="0" err="1" smtClean="0"/>
              <a:t>труднощі</a:t>
            </a:r>
            <a:r>
              <a:rPr lang="ru-RU" dirty="0" smtClean="0"/>
              <a:t> у </a:t>
            </a:r>
            <a:r>
              <a:rPr lang="ru-RU" dirty="0" err="1" smtClean="0"/>
              <a:t>Франції</a:t>
            </a:r>
            <a:r>
              <a:rPr lang="ru-RU" dirty="0" smtClean="0"/>
              <a:t>. За жестом </a:t>
            </a:r>
            <a:r>
              <a:rPr lang="ru-RU" dirty="0" err="1" smtClean="0"/>
              <a:t>імператриці</a:t>
            </a:r>
            <a:r>
              <a:rPr lang="ru-RU" dirty="0" smtClean="0"/>
              <a:t> </a:t>
            </a:r>
            <a:r>
              <a:rPr lang="ru-RU" dirty="0" err="1" smtClean="0"/>
              <a:t>ховалося</a:t>
            </a:r>
            <a:r>
              <a:rPr lang="ru-RU" dirty="0" smtClean="0"/>
              <a:t> не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бажання</a:t>
            </a:r>
            <a:r>
              <a:rPr lang="ru-RU" dirty="0" smtClean="0"/>
              <a:t> </a:t>
            </a:r>
            <a:r>
              <a:rPr lang="ru-RU" dirty="0" err="1" smtClean="0"/>
              <a:t>зміцнити</a:t>
            </a:r>
            <a:r>
              <a:rPr lang="ru-RU" dirty="0" smtClean="0"/>
              <a:t> свою </a:t>
            </a:r>
            <a:r>
              <a:rPr lang="ru-RU" dirty="0" err="1" smtClean="0"/>
              <a:t>репутацію</a:t>
            </a:r>
            <a:r>
              <a:rPr lang="ru-RU" dirty="0" smtClean="0"/>
              <a:t>, а й </a:t>
            </a:r>
            <a:r>
              <a:rPr lang="ru-RU" dirty="0" err="1" smtClean="0"/>
              <a:t>прагнення</a:t>
            </a:r>
            <a:r>
              <a:rPr lang="ru-RU" dirty="0" smtClean="0"/>
              <a:t> </a:t>
            </a:r>
            <a:r>
              <a:rPr lang="ru-RU" dirty="0" err="1" smtClean="0"/>
              <a:t>задовольнити</a:t>
            </a:r>
            <a:r>
              <a:rPr lang="ru-RU" dirty="0" smtClean="0"/>
              <a:t> </a:t>
            </a:r>
            <a:r>
              <a:rPr lang="ru-RU" dirty="0" err="1" smtClean="0"/>
              <a:t>інтерес</a:t>
            </a:r>
            <a:r>
              <a:rPr lang="ru-RU" dirty="0" smtClean="0"/>
              <a:t> </a:t>
            </a:r>
            <a:r>
              <a:rPr lang="ru-RU" dirty="0" err="1" smtClean="0"/>
              <a:t>російського</a:t>
            </a:r>
            <a:r>
              <a:rPr lang="ru-RU" dirty="0" smtClean="0"/>
              <a:t> </a:t>
            </a:r>
            <a:r>
              <a:rPr lang="ru-RU" dirty="0" err="1" smtClean="0"/>
              <a:t>суспільства</a:t>
            </a:r>
            <a:r>
              <a:rPr lang="ru-RU" dirty="0" smtClean="0"/>
              <a:t> до «</a:t>
            </a:r>
            <a:r>
              <a:rPr lang="ru-RU" dirty="0" err="1" smtClean="0"/>
              <a:t>Енциклопедії</a:t>
            </a:r>
            <a:r>
              <a:rPr lang="ru-RU" dirty="0" smtClean="0"/>
              <a:t>». У </a:t>
            </a:r>
            <a:r>
              <a:rPr lang="ru-RU" dirty="0" err="1" smtClean="0"/>
              <a:t>Росії</a:t>
            </a:r>
            <a:r>
              <a:rPr lang="ru-RU" dirty="0" smtClean="0"/>
              <a:t> </a:t>
            </a:r>
            <a:r>
              <a:rPr lang="ru-RU" dirty="0" err="1" smtClean="0"/>
              <a:t>вийшли</a:t>
            </a:r>
            <a:r>
              <a:rPr lang="ru-RU" dirty="0" smtClean="0"/>
              <a:t> </a:t>
            </a:r>
            <a:r>
              <a:rPr lang="ru-RU" dirty="0" err="1" smtClean="0"/>
              <a:t>протягом</a:t>
            </a:r>
            <a:r>
              <a:rPr lang="ru-RU" dirty="0" smtClean="0"/>
              <a:t> 18 ст. 25 </a:t>
            </a:r>
            <a:r>
              <a:rPr lang="ru-RU" dirty="0" err="1" smtClean="0"/>
              <a:t>збірок</a:t>
            </a:r>
            <a:r>
              <a:rPr lang="ru-RU" dirty="0" smtClean="0"/>
              <a:t> </a:t>
            </a:r>
            <a:r>
              <a:rPr lang="ru-RU" dirty="0" err="1" smtClean="0"/>
              <a:t>перекладів</a:t>
            </a:r>
            <a:r>
              <a:rPr lang="ru-RU" dirty="0" smtClean="0"/>
              <a:t> з «</a:t>
            </a:r>
            <a:r>
              <a:rPr lang="ru-RU" dirty="0" err="1" smtClean="0"/>
              <a:t>Енциклопедії</a:t>
            </a:r>
            <a:r>
              <a:rPr lang="ru-RU" dirty="0" smtClean="0"/>
              <a:t>».  </a:t>
            </a:r>
            <a:r>
              <a:rPr lang="ru-RU" dirty="0" err="1" smtClean="0"/>
              <a:t>Відхиливши</a:t>
            </a:r>
            <a:r>
              <a:rPr lang="ru-RU" dirty="0" smtClean="0"/>
              <a:t> </a:t>
            </a:r>
            <a:r>
              <a:rPr lang="ru-RU" dirty="0" err="1" smtClean="0"/>
              <a:t>пропозицію</a:t>
            </a:r>
            <a:r>
              <a:rPr lang="ru-RU" dirty="0" smtClean="0"/>
              <a:t> </a:t>
            </a:r>
            <a:r>
              <a:rPr lang="ru-RU" dirty="0" err="1" smtClean="0"/>
              <a:t>Катерини</a:t>
            </a:r>
            <a:r>
              <a:rPr lang="ru-RU" dirty="0" smtClean="0"/>
              <a:t> </a:t>
            </a:r>
            <a:r>
              <a:rPr lang="en-US" dirty="0" smtClean="0"/>
              <a:t>II, </a:t>
            </a:r>
            <a:r>
              <a:rPr lang="ru-RU" dirty="0" err="1" smtClean="0"/>
              <a:t>Дідро</a:t>
            </a:r>
            <a:r>
              <a:rPr lang="ru-RU" dirty="0" smtClean="0"/>
              <a:t> не </a:t>
            </a:r>
            <a:r>
              <a:rPr lang="ru-RU" dirty="0" err="1" smtClean="0"/>
              <a:t>позбувся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прихильності</a:t>
            </a:r>
            <a:r>
              <a:rPr lang="ru-RU" dirty="0" smtClean="0"/>
              <a:t>. У 1765 вона </a:t>
            </a:r>
            <a:r>
              <a:rPr lang="ru-RU" dirty="0" err="1" smtClean="0"/>
              <a:t>придбала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бібліотеку</a:t>
            </a:r>
            <a:r>
              <a:rPr lang="ru-RU" dirty="0" smtClean="0"/>
              <a:t>, </a:t>
            </a:r>
            <a:r>
              <a:rPr lang="ru-RU" dirty="0" err="1" smtClean="0"/>
              <a:t>виплативши</a:t>
            </a:r>
            <a:r>
              <a:rPr lang="ru-RU" dirty="0" smtClean="0"/>
              <a:t> </a:t>
            </a:r>
            <a:r>
              <a:rPr lang="ru-RU" dirty="0" err="1" smtClean="0"/>
              <a:t>йому</a:t>
            </a:r>
            <a:r>
              <a:rPr lang="ru-RU" dirty="0" smtClean="0"/>
              <a:t> 50 тис. </a:t>
            </a:r>
            <a:r>
              <a:rPr lang="ru-RU" dirty="0" err="1" smtClean="0"/>
              <a:t>ліврів</a:t>
            </a:r>
            <a:r>
              <a:rPr lang="ru-RU" dirty="0" smtClean="0"/>
              <a:t> і </a:t>
            </a:r>
            <a:r>
              <a:rPr lang="ru-RU" dirty="0" err="1" smtClean="0"/>
              <a:t>надавши</a:t>
            </a:r>
            <a:r>
              <a:rPr lang="ru-RU" dirty="0" smtClean="0"/>
              <a:t> право </a:t>
            </a:r>
            <a:r>
              <a:rPr lang="ru-RU" dirty="0" err="1" smtClean="0"/>
              <a:t>довічного</a:t>
            </a:r>
            <a:r>
              <a:rPr lang="ru-RU" dirty="0" smtClean="0"/>
              <a:t> </a:t>
            </a:r>
            <a:r>
              <a:rPr lang="ru-RU" dirty="0" err="1" smtClean="0"/>
              <a:t>зберігання</a:t>
            </a:r>
            <a:r>
              <a:rPr lang="ru-RU" dirty="0" smtClean="0"/>
              <a:t> книг в </a:t>
            </a:r>
            <a:r>
              <a:rPr lang="ru-RU" dirty="0" err="1" smtClean="0"/>
              <a:t>своєму</a:t>
            </a:r>
            <a:r>
              <a:rPr lang="ru-RU" dirty="0" smtClean="0"/>
              <a:t> </a:t>
            </a:r>
            <a:r>
              <a:rPr lang="ru-RU" dirty="0" err="1" smtClean="0"/>
              <a:t>будинку</a:t>
            </a:r>
            <a:r>
              <a:rPr lang="ru-RU" dirty="0" smtClean="0"/>
              <a:t> в </a:t>
            </a:r>
            <a:r>
              <a:rPr lang="ru-RU" dirty="0" err="1" smtClean="0"/>
              <a:t>якості</a:t>
            </a:r>
            <a:r>
              <a:rPr lang="ru-RU" dirty="0" smtClean="0"/>
              <a:t> </a:t>
            </a:r>
            <a:r>
              <a:rPr lang="ru-RU" dirty="0" err="1" smtClean="0"/>
              <a:t>особистого</a:t>
            </a:r>
            <a:r>
              <a:rPr lang="ru-RU" dirty="0" smtClean="0"/>
              <a:t> </a:t>
            </a:r>
            <a:r>
              <a:rPr lang="ru-RU" dirty="0" err="1" smtClean="0"/>
              <a:t>бібліотекаря</a:t>
            </a:r>
            <a:r>
              <a:rPr lang="ru-RU" dirty="0" smtClean="0"/>
              <a:t> </a:t>
            </a:r>
            <a:r>
              <a:rPr lang="ru-RU" dirty="0" err="1" smtClean="0"/>
              <a:t>імператриці</a:t>
            </a:r>
            <a:r>
              <a:rPr lang="ru-RU" dirty="0" smtClean="0"/>
              <a:t>.  У 1773 </a:t>
            </a:r>
            <a:r>
              <a:rPr lang="ru-RU" dirty="0" err="1" smtClean="0"/>
              <a:t>Дені</a:t>
            </a:r>
            <a:r>
              <a:rPr lang="ru-RU" dirty="0" smtClean="0"/>
              <a:t> </a:t>
            </a:r>
            <a:r>
              <a:rPr lang="ru-RU" dirty="0" err="1" smtClean="0"/>
              <a:t>Дідро</a:t>
            </a:r>
            <a:r>
              <a:rPr lang="ru-RU" dirty="0" smtClean="0"/>
              <a:t> на </a:t>
            </a:r>
            <a:r>
              <a:rPr lang="ru-RU" dirty="0" err="1" smtClean="0"/>
              <a:t>запрошення</a:t>
            </a:r>
            <a:r>
              <a:rPr lang="ru-RU" dirty="0" smtClean="0"/>
              <a:t> </a:t>
            </a:r>
            <a:r>
              <a:rPr lang="ru-RU" dirty="0" err="1" smtClean="0"/>
              <a:t>Катерини</a:t>
            </a:r>
            <a:r>
              <a:rPr lang="ru-RU" dirty="0" smtClean="0"/>
              <a:t> </a:t>
            </a:r>
            <a:r>
              <a:rPr lang="en-US" dirty="0" smtClean="0"/>
              <a:t>II </a:t>
            </a:r>
            <a:r>
              <a:rPr lang="ru-RU" dirty="0" err="1" smtClean="0"/>
              <a:t>відвідав</a:t>
            </a:r>
            <a:r>
              <a:rPr lang="ru-RU" dirty="0" smtClean="0"/>
              <a:t> </a:t>
            </a:r>
            <a:r>
              <a:rPr lang="ru-RU" dirty="0" err="1" smtClean="0"/>
              <a:t>Росію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прожив у * </a:t>
            </a:r>
            <a:r>
              <a:rPr lang="ru-RU" dirty="0" err="1" smtClean="0"/>
              <a:t>Петербурзі</a:t>
            </a:r>
            <a:r>
              <a:rPr lang="ru-RU" dirty="0" smtClean="0"/>
              <a:t> з </a:t>
            </a:r>
            <a:r>
              <a:rPr lang="ru-RU" dirty="0" err="1" smtClean="0"/>
              <a:t>жовтня</a:t>
            </a:r>
            <a:r>
              <a:rPr lang="ru-RU" dirty="0" smtClean="0"/>
              <a:t> 1773 по </a:t>
            </a:r>
            <a:r>
              <a:rPr lang="ru-RU" dirty="0" err="1" smtClean="0"/>
              <a:t>березень</a:t>
            </a:r>
            <a:r>
              <a:rPr lang="ru-RU" dirty="0" smtClean="0"/>
              <a:t> 1774,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обраний</a:t>
            </a:r>
            <a:r>
              <a:rPr lang="ru-RU" dirty="0" smtClean="0"/>
              <a:t> </a:t>
            </a:r>
            <a:r>
              <a:rPr lang="ru-RU" dirty="0" err="1" smtClean="0"/>
              <a:t>іноземним</a:t>
            </a:r>
            <a:r>
              <a:rPr lang="ru-RU" dirty="0" smtClean="0"/>
              <a:t> </a:t>
            </a:r>
            <a:r>
              <a:rPr lang="ru-RU" dirty="0" err="1" smtClean="0"/>
              <a:t>почесним</a:t>
            </a:r>
            <a:r>
              <a:rPr lang="ru-RU" dirty="0" smtClean="0"/>
              <a:t> членом </a:t>
            </a:r>
            <a:r>
              <a:rPr lang="ru-RU" dirty="0" err="1" smtClean="0"/>
              <a:t>Петербурзької</a:t>
            </a:r>
            <a:r>
              <a:rPr lang="ru-RU" dirty="0" smtClean="0"/>
              <a:t> </a:t>
            </a:r>
            <a:r>
              <a:rPr lang="ru-RU" dirty="0" err="1" smtClean="0"/>
              <a:t>Академії</a:t>
            </a:r>
            <a:r>
              <a:rPr lang="ru-RU" dirty="0" smtClean="0"/>
              <a:t> наук (1773).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повернення</a:t>
            </a:r>
            <a:r>
              <a:rPr lang="ru-RU" dirty="0" smtClean="0"/>
              <a:t> написав ряд </a:t>
            </a:r>
            <a:r>
              <a:rPr lang="ru-RU" dirty="0" err="1" smtClean="0"/>
              <a:t>творів</a:t>
            </a:r>
            <a:r>
              <a:rPr lang="ru-RU" dirty="0" smtClean="0"/>
              <a:t>, </a:t>
            </a:r>
            <a:r>
              <a:rPr lang="ru-RU" dirty="0" err="1" smtClean="0"/>
              <a:t>присвячених</a:t>
            </a:r>
            <a:r>
              <a:rPr lang="ru-RU" dirty="0" smtClean="0"/>
              <a:t> перспективам </a:t>
            </a:r>
            <a:r>
              <a:rPr lang="ru-RU" dirty="0" err="1" smtClean="0"/>
              <a:t>залучення</a:t>
            </a:r>
            <a:r>
              <a:rPr lang="ru-RU" dirty="0" smtClean="0"/>
              <a:t> </a:t>
            </a:r>
            <a:r>
              <a:rPr lang="ru-RU" dirty="0" err="1" smtClean="0"/>
              <a:t>Росії</a:t>
            </a:r>
            <a:r>
              <a:rPr lang="ru-RU" dirty="0" smtClean="0"/>
              <a:t> до </a:t>
            </a:r>
            <a:r>
              <a:rPr lang="ru-RU" dirty="0" err="1" smtClean="0"/>
              <a:t>європейської</a:t>
            </a:r>
            <a:r>
              <a:rPr lang="ru-RU" dirty="0" smtClean="0"/>
              <a:t> </a:t>
            </a:r>
            <a:r>
              <a:rPr lang="ru-RU" dirty="0" err="1" smtClean="0"/>
              <a:t>цивілізації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*</a:t>
            </a:r>
            <a:endParaRPr lang="ru-RU" sz="1200" i="0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16.07.1996</a:t>
            </a:r>
            <a:endParaRPr lang="ru-RU" sz="1200" i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*</a:t>
            </a:r>
            <a:endParaRPr lang="ru-RU" sz="1200" i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ru-RU" smtClean="0"/>
              <a:t>##</a:t>
            </a:r>
            <a:endParaRPr lang="ru-RU" sz="1200" i="0"/>
          </a:p>
        </p:txBody>
      </p:sp>
    </p:spTree>
    <p:extLst>
      <p:ext uri="{BB962C8B-B14F-4D97-AF65-F5344CB8AC3E}">
        <p14:creationId xmlns:p14="http://schemas.microsoft.com/office/powerpoint/2010/main" val="2398282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*31 </a:t>
            </a:r>
            <a:r>
              <a:rPr lang="ru-RU" dirty="0" err="1" smtClean="0"/>
              <a:t>липня</a:t>
            </a:r>
            <a:r>
              <a:rPr lang="ru-RU" dirty="0" smtClean="0"/>
              <a:t> 1784 р. </a:t>
            </a:r>
            <a:r>
              <a:rPr lang="ru-RU" dirty="0" err="1" smtClean="0"/>
              <a:t>Дені</a:t>
            </a:r>
            <a:r>
              <a:rPr lang="ru-RU" dirty="0" smtClean="0"/>
              <a:t> </a:t>
            </a:r>
            <a:r>
              <a:rPr lang="ru-RU" dirty="0" err="1" smtClean="0"/>
              <a:t>Дідро</a:t>
            </a:r>
            <a:r>
              <a:rPr lang="ru-RU" dirty="0" smtClean="0"/>
              <a:t> помер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шлункового</a:t>
            </a:r>
            <a:r>
              <a:rPr lang="ru-RU" dirty="0" smtClean="0"/>
              <a:t> </a:t>
            </a:r>
            <a:r>
              <a:rPr lang="ru-RU" dirty="0" err="1" smtClean="0"/>
              <a:t>захворювання</a:t>
            </a:r>
            <a:r>
              <a:rPr lang="ru-RU" dirty="0" smtClean="0"/>
              <a:t> та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похований</a:t>
            </a:r>
            <a:r>
              <a:rPr lang="ru-RU" dirty="0" smtClean="0"/>
              <a:t> на </a:t>
            </a:r>
            <a:r>
              <a:rPr lang="ru-RU" dirty="0" err="1" smtClean="0"/>
              <a:t>цвинтарі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 </a:t>
            </a:r>
            <a:r>
              <a:rPr lang="en-US" dirty="0" err="1" smtClean="0"/>
              <a:t>Église</a:t>
            </a:r>
            <a:r>
              <a:rPr lang="en-US" dirty="0" smtClean="0"/>
              <a:t> Saint-</a:t>
            </a:r>
            <a:r>
              <a:rPr lang="en-US" dirty="0" err="1" smtClean="0"/>
              <a:t>Roch</a:t>
            </a:r>
            <a:r>
              <a:rPr lang="en-US" dirty="0" smtClean="0"/>
              <a:t>.</a:t>
            </a:r>
            <a:endParaRPr lang="uk-UA" dirty="0" smtClean="0"/>
          </a:p>
          <a:p>
            <a:endParaRPr lang="ru-RU" dirty="0" smtClean="0"/>
          </a:p>
          <a:p>
            <a:r>
              <a:rPr lang="ru-RU" dirty="0" smtClean="0"/>
              <a:t>Одним з </a:t>
            </a:r>
            <a:r>
              <a:rPr lang="ru-RU" dirty="0" err="1" smtClean="0"/>
              <a:t>найвизначніших</a:t>
            </a:r>
            <a:r>
              <a:rPr lang="ru-RU" dirty="0" smtClean="0"/>
              <a:t> </a:t>
            </a:r>
            <a:r>
              <a:rPr lang="ru-RU" dirty="0" err="1" smtClean="0"/>
              <a:t>перекладачів</a:t>
            </a:r>
            <a:r>
              <a:rPr lang="ru-RU" dirty="0" smtClean="0"/>
              <a:t> </a:t>
            </a:r>
            <a:r>
              <a:rPr lang="ru-RU" dirty="0" err="1" smtClean="0"/>
              <a:t>Дідро</a:t>
            </a:r>
            <a:r>
              <a:rPr lang="ru-RU" dirty="0" smtClean="0"/>
              <a:t> </a:t>
            </a:r>
            <a:r>
              <a:rPr lang="ru-RU" dirty="0" err="1" smtClean="0"/>
              <a:t>українською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Валер'ян</a:t>
            </a:r>
            <a:r>
              <a:rPr lang="ru-RU" dirty="0" smtClean="0"/>
              <a:t> </a:t>
            </a:r>
            <a:r>
              <a:rPr lang="ru-RU" dirty="0" err="1" smtClean="0"/>
              <a:t>Підмогильний</a:t>
            </a:r>
            <a:r>
              <a:rPr lang="ru-RU" dirty="0" smtClean="0"/>
              <a:t>.</a:t>
            </a:r>
          </a:p>
          <a:p>
            <a:r>
              <a:rPr lang="uk-UA" dirty="0" smtClean="0"/>
              <a:t>Багато</a:t>
            </a:r>
            <a:r>
              <a:rPr lang="uk-UA" baseline="0" dirty="0" smtClean="0"/>
              <a:t> </a:t>
            </a:r>
            <a:r>
              <a:rPr lang="uk-UA" baseline="0" dirty="0" err="1" smtClean="0"/>
              <a:t>пам</a:t>
            </a:r>
            <a:r>
              <a:rPr lang="uk-UA" baseline="0" dirty="0" smtClean="0"/>
              <a:t> </a:t>
            </a:r>
            <a:r>
              <a:rPr lang="uk-UA" baseline="0" dirty="0" err="1" smtClean="0"/>
              <a:t>ятників</a:t>
            </a:r>
            <a:r>
              <a:rPr lang="uk-UA" baseline="0" dirty="0" smtClean="0"/>
              <a:t> присвячено </a:t>
            </a:r>
            <a:r>
              <a:rPr lang="uk-UA" baseline="0" dirty="0" err="1" smtClean="0"/>
              <a:t>Дені</a:t>
            </a:r>
            <a:r>
              <a:rPr lang="uk-UA" baseline="0" dirty="0" smtClean="0"/>
              <a:t>:</a:t>
            </a:r>
          </a:p>
          <a:p>
            <a:r>
              <a:rPr lang="ru-RU" dirty="0" smtClean="0"/>
              <a:t>*</a:t>
            </a:r>
            <a:r>
              <a:rPr lang="ru-RU" dirty="0" err="1" smtClean="0"/>
              <a:t>Пам'ятник</a:t>
            </a:r>
            <a:r>
              <a:rPr lang="ru-RU" dirty="0" smtClean="0"/>
              <a:t> у </a:t>
            </a:r>
            <a:r>
              <a:rPr lang="ru-RU" dirty="0" err="1" smtClean="0"/>
              <a:t>місті</a:t>
            </a:r>
            <a:r>
              <a:rPr lang="ru-RU" dirty="0" smtClean="0"/>
              <a:t>, де </a:t>
            </a:r>
            <a:r>
              <a:rPr lang="ru-RU" dirty="0" err="1" smtClean="0"/>
              <a:t>народився</a:t>
            </a:r>
            <a:r>
              <a:rPr lang="ru-RU" dirty="0" smtClean="0"/>
              <a:t> </a:t>
            </a:r>
            <a:r>
              <a:rPr lang="ru-RU" dirty="0" err="1" smtClean="0"/>
              <a:t>Дідро</a:t>
            </a:r>
            <a:endParaRPr lang="ru-RU" dirty="0" smtClean="0"/>
          </a:p>
          <a:p>
            <a:r>
              <a:rPr lang="uk-UA" dirty="0" smtClean="0"/>
              <a:t>*Пам'ятник Д.Дідро в Парижі</a:t>
            </a:r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*</a:t>
            </a:r>
            <a:endParaRPr lang="ru-RU" sz="1200" i="0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16.07.1996</a:t>
            </a:r>
            <a:endParaRPr lang="ru-RU" sz="1200" i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*</a:t>
            </a:r>
            <a:endParaRPr lang="ru-RU" sz="1200" i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ru-RU" smtClean="0"/>
              <a:t>##</a:t>
            </a:r>
            <a:endParaRPr lang="ru-RU" sz="1200" i="0"/>
          </a:p>
        </p:txBody>
      </p:sp>
    </p:spTree>
    <p:extLst>
      <p:ext uri="{BB962C8B-B14F-4D97-AF65-F5344CB8AC3E}">
        <p14:creationId xmlns:p14="http://schemas.microsoft.com/office/powerpoint/2010/main" val="1872922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 бог создал людей по своему образу, а люди ежедневно создают его по своему.</a:t>
            </a:r>
          </a:p>
          <a:p>
            <a:r>
              <a:rPr lang="ru-RU" dirty="0" smtClean="0"/>
              <a:t>Среди покойников всегда найдутся такие, которые приводят в отчаяние живых.</a:t>
            </a:r>
          </a:p>
          <a:p>
            <a:r>
              <a:rPr lang="ru-RU" dirty="0" smtClean="0"/>
              <a:t>Дурному легко верят.</a:t>
            </a:r>
          </a:p>
          <a:p>
            <a:r>
              <a:rPr lang="ru-RU" dirty="0" smtClean="0"/>
              <a:t>Что раньше умел, того никогда полностью не забудешь</a:t>
            </a:r>
          </a:p>
          <a:p>
            <a:r>
              <a:rPr lang="ru-RU" dirty="0" smtClean="0"/>
              <a:t>Нет великого ума без капельки безумия</a:t>
            </a:r>
          </a:p>
          <a:p>
            <a:r>
              <a:rPr lang="ru-RU" dirty="0" smtClean="0"/>
              <a:t>... если судить по тому, сколько крови было пролито во имя религий, то они принесли больше зла, чем добра.</a:t>
            </a:r>
          </a:p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*</a:t>
            </a:r>
            <a:endParaRPr lang="ru-RU" sz="1200" i="0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16.07.1996</a:t>
            </a:r>
            <a:endParaRPr lang="ru-RU" sz="1200" i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*</a:t>
            </a:r>
            <a:endParaRPr lang="ru-RU" sz="1200" i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ru-RU" smtClean="0"/>
              <a:t>##</a:t>
            </a:r>
            <a:endParaRPr lang="ru-RU" sz="1200" i="0"/>
          </a:p>
        </p:txBody>
      </p:sp>
    </p:spTree>
    <p:extLst>
      <p:ext uri="{BB962C8B-B14F-4D97-AF65-F5344CB8AC3E}">
        <p14:creationId xmlns:p14="http://schemas.microsoft.com/office/powerpoint/2010/main" val="1942747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304800" y="533400"/>
            <a:ext cx="8458200" cy="5791200"/>
          </a:xfrm>
          <a:prstGeom prst="rect">
            <a:avLst/>
          </a:prstGeom>
          <a:solidFill>
            <a:srgbClr val="FFFFFF">
              <a:alpha val="80000"/>
            </a:srgbClr>
          </a:solidFill>
          <a:ln w="38100" cap="sq">
            <a:solidFill>
              <a:srgbClr val="5C2305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533400" y="762000"/>
            <a:ext cx="8001000" cy="5334000"/>
          </a:xfrm>
          <a:prstGeom prst="rect">
            <a:avLst/>
          </a:prstGeom>
          <a:noFill/>
          <a:ln w="762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2741613" y="1370013"/>
            <a:ext cx="5484812" cy="2133600"/>
          </a:xfrm>
        </p:spPr>
        <p:txBody>
          <a:bodyPr anchor="b"/>
          <a:lstStyle>
            <a:lvl1pPr>
              <a:defRPr sz="4600" b="1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1613" y="3581400"/>
            <a:ext cx="5486400" cy="1058863"/>
          </a:xfrm>
        </p:spPr>
        <p:txBody>
          <a:bodyPr/>
          <a:lstStyle>
            <a:lvl1pPr marL="0" indent="0">
              <a:buFontTx/>
              <a:buNone/>
              <a:defRPr sz="32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3B07369-2E6B-4812-BE30-DDA0228AE0F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F71FFB3C-E5A5-4EF3-A4CF-A52AC35CE8D3}" type="datetime1">
              <a:rPr lang="ru-RU"/>
              <a:pPr/>
              <a:t>20.11.2012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A77441-A897-4120-A57A-312003B570E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06301-E3DC-4A16-B214-4818AB2FABDE}" type="datetime1">
              <a:rPr lang="ru-RU"/>
              <a:pPr/>
              <a:t>20.11.2012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613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48450" y="838200"/>
            <a:ext cx="1581150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05000" y="838200"/>
            <a:ext cx="4591050" cy="5105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69C87EA-607E-41A1-A841-C97157E1569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1B8F59-3592-49F7-A960-395F10EC24B2}" type="datetime1">
              <a:rPr lang="ru-RU"/>
              <a:pPr/>
              <a:t>20.11.2012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95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82AF01-8FE2-4101-A5D4-90F07EA5A2C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BEEEC2-B288-4DDC-B1E6-31080771097B}" type="datetime1">
              <a:rPr lang="ru-RU"/>
              <a:pPr/>
              <a:t>20.11.2012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825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D41C85C-089B-4E95-B19A-5F21EBB9D76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BCE15B-8505-4D1D-A6B6-B71DE55B79BD}" type="datetime1">
              <a:rPr lang="ru-RU"/>
              <a:pPr/>
              <a:t>20.11.2012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43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41613" y="1752600"/>
            <a:ext cx="266541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59425" y="1752600"/>
            <a:ext cx="2667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4C8BE2-9EC3-49D0-9285-D525F189B10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064E9-CDF5-4043-9698-2C3493D14555}" type="datetime1">
              <a:rPr lang="ru-RU"/>
              <a:pPr/>
              <a:t>20.11.2012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379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E9EAE9-D004-44C0-9C1C-5DFE22F8C6A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6D6835-97BC-4E61-80C4-93FEE0CF56FE}" type="datetime1">
              <a:rPr lang="ru-RU"/>
              <a:pPr/>
              <a:t>20.11.2012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998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F07550-A70B-44E6-91CB-846DA888E21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B48CDA-96FD-4846-9C04-A9FCD94F53E1}" type="datetime1">
              <a:rPr lang="ru-RU"/>
              <a:pPr/>
              <a:t>20.11.2012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267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90019A3-8E7A-4141-8D8C-1E36673AB32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97E41-5BC4-43AB-BF29-08221A8309F0}" type="datetime1">
              <a:rPr lang="ru-RU"/>
              <a:pPr/>
              <a:t>20.11.2012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899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8970EC-CAA5-47D8-B162-E5C60FB6A5D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47598B-89CC-4FA9-9E53-53D67514FD68}" type="datetime1">
              <a:rPr lang="ru-RU"/>
              <a:pPr/>
              <a:t>20.11.2012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08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07F7DA-7253-47EC-A7FF-38D81579F55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52A45-B906-4DAE-9B29-2FD7D09CA0A4}" type="datetime1">
              <a:rPr lang="ru-RU"/>
              <a:pPr/>
              <a:t>20.11.2012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30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304800" y="533400"/>
            <a:ext cx="8458200" cy="5791200"/>
          </a:xfrm>
          <a:prstGeom prst="rect">
            <a:avLst/>
          </a:prstGeom>
          <a:solidFill>
            <a:srgbClr val="FFFFFF">
              <a:alpha val="80000"/>
            </a:srgbClr>
          </a:solidFill>
          <a:ln w="38100" cap="sq">
            <a:solidFill>
              <a:srgbClr val="5C2305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533400" y="762000"/>
            <a:ext cx="8001000" cy="5334000"/>
          </a:xfrm>
          <a:prstGeom prst="rect">
            <a:avLst/>
          </a:prstGeom>
          <a:noFill/>
          <a:ln w="762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838200"/>
            <a:ext cx="6324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752600"/>
            <a:ext cx="5484812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415088"/>
            <a:ext cx="73977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sz="1000" b="0">
                <a:latin typeface="+mn-lt"/>
              </a:defRPr>
            </a:lvl1pPr>
          </a:lstStyle>
          <a:p>
            <a:fld id="{FC95D874-AFE5-4AA0-AAD2-4FFB3C8D728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15088"/>
            <a:ext cx="44196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sz="1000" b="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905000" y="6415088"/>
            <a:ext cx="159385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sz="1000" b="0">
                <a:latin typeface="+mn-lt"/>
              </a:defRPr>
            </a:lvl1pPr>
          </a:lstStyle>
          <a:p>
            <a:fld id="{BC0E493F-939B-45D7-8569-AA1B78DCC0BF}" type="datetime1">
              <a:rPr lang="ru-RU"/>
              <a:pPr/>
              <a:t>20.11.2012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2200">
          <a:solidFill>
            <a:srgbClr val="5C2305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2000">
          <a:solidFill>
            <a:srgbClr val="5C2305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>
          <a:solidFill>
            <a:srgbClr val="5C2305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600">
          <a:solidFill>
            <a:srgbClr val="5C2305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400">
          <a:solidFill>
            <a:srgbClr val="5C2305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400">
          <a:solidFill>
            <a:srgbClr val="5C2305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400">
          <a:solidFill>
            <a:srgbClr val="5C2305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400">
          <a:solidFill>
            <a:srgbClr val="5C2305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400">
          <a:solidFill>
            <a:srgbClr val="5C2305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/>
          <a:p>
            <a:fld id="{8B7602ED-50BB-45C8-895B-D44EDD64EC58}" type="datetime1">
              <a:rPr lang="ru-RU"/>
              <a:pPr/>
              <a:t>20.11.2012</a:t>
            </a:fld>
            <a:endParaRPr lang="ru-RU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771800" y="1340768"/>
            <a:ext cx="5484812" cy="2133600"/>
          </a:xfrm>
          <a:noFill/>
        </p:spPr>
        <p:txBody>
          <a:bodyPr/>
          <a:lstStyle/>
          <a:p>
            <a:r>
              <a:rPr lang="vi-VN" dirty="0" smtClean="0"/>
              <a:t>Дені́ Дідро́</a:t>
            </a:r>
            <a:endParaRPr lang="ru-RU" dirty="0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700338" y="3573463"/>
            <a:ext cx="5886450" cy="2286000"/>
          </a:xfrm>
          <a:noFill/>
        </p:spPr>
        <p:txBody>
          <a:bodyPr/>
          <a:lstStyle/>
          <a:p>
            <a:r>
              <a:rPr lang="ru-RU" sz="2800" i="1" dirty="0" smtClean="0"/>
              <a:t>КППК </a:t>
            </a:r>
            <a:r>
              <a:rPr lang="ru-RU" sz="2800" i="1" dirty="0" err="1" smtClean="0"/>
              <a:t>ім</a:t>
            </a:r>
            <a:r>
              <a:rPr lang="ru-RU" sz="2800" i="1" dirty="0" smtClean="0"/>
              <a:t>. Антона </a:t>
            </a:r>
            <a:r>
              <a:rPr lang="ru-RU" sz="2800" i="1" dirty="0" err="1" smtClean="0"/>
              <a:t>Макаренка</a:t>
            </a:r>
            <a:endParaRPr lang="ru-RU" sz="2800" i="1" dirty="0" smtClean="0"/>
          </a:p>
          <a:p>
            <a:endParaRPr lang="ru-RU" sz="3000" dirty="0"/>
          </a:p>
          <a:p>
            <a:r>
              <a:rPr lang="ru-RU" sz="1600" dirty="0" err="1" smtClean="0"/>
              <a:t>Виконала</a:t>
            </a:r>
            <a:r>
              <a:rPr lang="ru-RU" sz="1600" dirty="0" smtClean="0"/>
              <a:t>:</a:t>
            </a:r>
          </a:p>
          <a:p>
            <a:r>
              <a:rPr lang="ru-RU" sz="1600" dirty="0" smtClean="0"/>
              <a:t>Студентка </a:t>
            </a:r>
            <a:r>
              <a:rPr lang="ru-RU" sz="1600" dirty="0" err="1" smtClean="0"/>
              <a:t>групи</a:t>
            </a:r>
            <a:r>
              <a:rPr lang="ru-RU" sz="1600" dirty="0" smtClean="0"/>
              <a:t> 49Ю</a:t>
            </a:r>
          </a:p>
          <a:p>
            <a:r>
              <a:rPr lang="ru-RU" sz="1600" dirty="0" smtClean="0"/>
              <a:t> </a:t>
            </a:r>
            <a:r>
              <a:rPr lang="ru-RU" sz="1600" dirty="0" err="1" smtClean="0"/>
              <a:t>Кагарлицька</a:t>
            </a:r>
            <a:r>
              <a:rPr lang="ru-RU" sz="1600" dirty="0" smtClean="0"/>
              <a:t> </a:t>
            </a:r>
            <a:r>
              <a:rPr lang="ru-RU" sz="1600" dirty="0" err="1" smtClean="0"/>
              <a:t>Анастасія</a:t>
            </a:r>
            <a:endParaRPr 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23728" y="836712"/>
            <a:ext cx="63001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/>
              <a:t>Чудеса — там, где в них верят, и чем больше верят, тем чаще они случаются.</a:t>
            </a:r>
            <a:br>
              <a:rPr lang="ru-RU" sz="2000" i="1" dirty="0" smtClean="0"/>
            </a:br>
            <a:r>
              <a:rPr lang="ru-RU" sz="2000" i="1" dirty="0" smtClean="0"/>
              <a:t>(Д. Дидро)</a:t>
            </a:r>
            <a:endParaRPr lang="ru-RU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460" grpId="0"/>
      <p:bldP spid="19461" grpId="0" uiExpand="1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9640" y="836712"/>
            <a:ext cx="7834064" cy="685800"/>
          </a:xfrm>
        </p:spPr>
        <p:txBody>
          <a:bodyPr/>
          <a:lstStyle/>
          <a:p>
            <a:r>
              <a:rPr lang="uk-UA" dirty="0" smtClean="0"/>
              <a:t>В Росії</a:t>
            </a:r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683568" y="2007611"/>
            <a:ext cx="3395640" cy="3899278"/>
            <a:chOff x="683568" y="2007611"/>
            <a:chExt cx="3395640" cy="3899278"/>
          </a:xfrm>
        </p:grpSpPr>
        <p:pic>
          <p:nvPicPr>
            <p:cNvPr id="3174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2007611"/>
              <a:ext cx="3395640" cy="3025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1368858" y="5445224"/>
              <a:ext cx="183499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/>
                <a:t>Катерина </a:t>
              </a:r>
              <a:r>
                <a:rPr lang="en-US" dirty="0" smtClean="0"/>
                <a:t>II</a:t>
              </a:r>
              <a:endParaRPr lang="ru-RU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4079208" y="1874440"/>
            <a:ext cx="4464496" cy="4032449"/>
            <a:chOff x="4355976" y="1196751"/>
            <a:chExt cx="3874627" cy="3386412"/>
          </a:xfrm>
        </p:grpSpPr>
        <p:pic>
          <p:nvPicPr>
            <p:cNvPr id="3174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1196751"/>
              <a:ext cx="3874627" cy="29435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480662" y="4121498"/>
              <a:ext cx="16252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dirty="0" smtClean="0"/>
                <a:t>Петербург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408865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838200"/>
            <a:ext cx="7546032" cy="685800"/>
          </a:xfrm>
        </p:spPr>
        <p:txBody>
          <a:bodyPr/>
          <a:lstStyle/>
          <a:p>
            <a:r>
              <a:rPr lang="uk-UA" dirty="0" smtClean="0"/>
              <a:t>Кінець життя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52600"/>
            <a:ext cx="7686873" cy="740296"/>
          </a:xfrm>
        </p:spPr>
        <p:txBody>
          <a:bodyPr/>
          <a:lstStyle/>
          <a:p>
            <a:r>
              <a:rPr lang="ru-RU" dirty="0" smtClean="0"/>
              <a:t>31 </a:t>
            </a:r>
            <a:r>
              <a:rPr lang="ru-RU" dirty="0" err="1" smtClean="0"/>
              <a:t>липня</a:t>
            </a:r>
            <a:r>
              <a:rPr lang="ru-RU" dirty="0" smtClean="0"/>
              <a:t> 1784 р</a:t>
            </a:r>
            <a:endParaRPr lang="ru-RU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617" y="2557297"/>
            <a:ext cx="3240360" cy="22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5724128" y="1045130"/>
            <a:ext cx="2304256" cy="3024336"/>
            <a:chOff x="5724128" y="1045129"/>
            <a:chExt cx="2650130" cy="3486001"/>
          </a:xfrm>
        </p:grpSpPr>
        <p:pic>
          <p:nvPicPr>
            <p:cNvPr id="3277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8" y="1045129"/>
              <a:ext cx="2621091" cy="3024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5803554" y="4069465"/>
              <a:ext cx="257070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/>
                <a:t>В. </a:t>
              </a:r>
              <a:r>
                <a:rPr lang="ru-RU" dirty="0" err="1" smtClean="0"/>
                <a:t>Підмогильний</a:t>
              </a:r>
              <a:endParaRPr lang="ru-RU" dirty="0"/>
            </a:p>
          </p:txBody>
        </p:sp>
      </p:grp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90450"/>
            <a:ext cx="2664296" cy="5115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908004"/>
            <a:ext cx="3964760" cy="5280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333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Цитати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752600"/>
            <a:ext cx="7470849" cy="4191000"/>
          </a:xfrm>
        </p:spPr>
        <p:txBody>
          <a:bodyPr/>
          <a:lstStyle/>
          <a:p>
            <a:r>
              <a:rPr lang="ru-RU" dirty="0" smtClean="0"/>
              <a:t>Не бог создал людей по своему образу, а люди ежедневно создают его по своему.</a:t>
            </a:r>
          </a:p>
          <a:p>
            <a:r>
              <a:rPr lang="ru-RU" dirty="0" smtClean="0"/>
              <a:t>Среди покойников всегда найдутся такие, которые приводят в отчаяние живых.</a:t>
            </a:r>
          </a:p>
          <a:p>
            <a:r>
              <a:rPr lang="ru-RU" dirty="0" smtClean="0"/>
              <a:t>Дурному легко верят.</a:t>
            </a:r>
          </a:p>
          <a:p>
            <a:r>
              <a:rPr lang="ru-RU" dirty="0" smtClean="0"/>
              <a:t>Что раньше умел, того никогда полностью не забудешь</a:t>
            </a:r>
          </a:p>
          <a:p>
            <a:r>
              <a:rPr lang="ru-RU" dirty="0" smtClean="0"/>
              <a:t>Нет великого ума без капельки безумия</a:t>
            </a:r>
          </a:p>
          <a:p>
            <a:r>
              <a:rPr lang="ru-RU" dirty="0" smtClean="0"/>
              <a:t>... если судить по тому, сколько крови было пролито во имя религий, то они принесли больше зла, чем добра.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522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838200"/>
            <a:ext cx="7402016" cy="685800"/>
          </a:xfrm>
        </p:spPr>
        <p:txBody>
          <a:bodyPr/>
          <a:lstStyle/>
          <a:p>
            <a:r>
              <a:rPr lang="uk-UA" dirty="0" smtClean="0"/>
              <a:t>Висновки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752600"/>
            <a:ext cx="7470849" cy="4191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16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Джерела інформації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752600"/>
            <a:ext cx="7200799" cy="3980656"/>
          </a:xfrm>
        </p:spPr>
        <p:txBody>
          <a:bodyPr/>
          <a:lstStyle/>
          <a:p>
            <a:r>
              <a:rPr lang="ru-RU" dirty="0" smtClean="0"/>
              <a:t>1. Ф. </a:t>
            </a:r>
            <a:r>
              <a:rPr lang="ru-RU" dirty="0" err="1" smtClean="0"/>
              <a:t>Рокен</a:t>
            </a:r>
            <a:r>
              <a:rPr lang="ru-RU" dirty="0" smtClean="0"/>
              <a:t>. Рух </a:t>
            </a:r>
            <a:r>
              <a:rPr lang="ru-RU" dirty="0" err="1" smtClean="0"/>
              <a:t>суспільной</a:t>
            </a:r>
            <a:r>
              <a:rPr lang="ru-RU" dirty="0" smtClean="0"/>
              <a:t> </a:t>
            </a:r>
            <a:r>
              <a:rPr lang="ru-RU" dirty="0" err="1" smtClean="0"/>
              <a:t>думці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 у </a:t>
            </a:r>
            <a:r>
              <a:rPr lang="ru-RU" dirty="0" err="1" smtClean="0"/>
              <a:t>Франції</a:t>
            </a:r>
            <a:r>
              <a:rPr lang="ru-RU" dirty="0" smtClean="0"/>
              <a:t> </a:t>
            </a:r>
            <a:r>
              <a:rPr lang="en-US" dirty="0" smtClean="0"/>
              <a:t>XVII </a:t>
            </a:r>
            <a:r>
              <a:rPr lang="ru-RU" dirty="0" err="1" smtClean="0"/>
              <a:t>століття</a:t>
            </a:r>
            <a:r>
              <a:rPr lang="ru-RU" dirty="0" smtClean="0"/>
              <a:t>. </a:t>
            </a:r>
          </a:p>
          <a:p>
            <a:r>
              <a:rPr lang="ru-RU" dirty="0" smtClean="0"/>
              <a:t>2. Х. </a:t>
            </a:r>
            <a:r>
              <a:rPr lang="ru-RU" dirty="0" err="1" smtClean="0"/>
              <a:t>Момджян</a:t>
            </a:r>
            <a:r>
              <a:rPr lang="ru-RU" dirty="0" smtClean="0"/>
              <a:t>. </a:t>
            </a:r>
            <a:r>
              <a:rPr lang="ru-RU" dirty="0" err="1" smtClean="0"/>
              <a:t>Атеїзм</a:t>
            </a:r>
            <a:r>
              <a:rPr lang="ru-RU" dirty="0" smtClean="0"/>
              <a:t> </a:t>
            </a:r>
            <a:r>
              <a:rPr lang="ru-RU" dirty="0" err="1" smtClean="0"/>
              <a:t>Дідро</a:t>
            </a:r>
            <a:r>
              <a:rPr lang="ru-RU" dirty="0" smtClean="0"/>
              <a:t>. </a:t>
            </a:r>
          </a:p>
          <a:p>
            <a:r>
              <a:rPr lang="ru-RU" dirty="0" smtClean="0"/>
              <a:t>3. </a:t>
            </a:r>
            <a:r>
              <a:rPr lang="ru-RU" dirty="0" err="1" smtClean="0"/>
              <a:t>Моріс</a:t>
            </a:r>
            <a:r>
              <a:rPr lang="ru-RU" dirty="0" smtClean="0"/>
              <a:t> Торез. </a:t>
            </a:r>
            <a:r>
              <a:rPr lang="ru-RU" dirty="0" err="1" smtClean="0"/>
              <a:t>Син</a:t>
            </a:r>
            <a:r>
              <a:rPr lang="ru-RU" dirty="0" smtClean="0"/>
              <a:t> народу.</a:t>
            </a:r>
          </a:p>
          <a:p>
            <a:r>
              <a:rPr lang="ru-RU" dirty="0" smtClean="0"/>
              <a:t>4. Ф. </a:t>
            </a:r>
            <a:r>
              <a:rPr lang="ru-RU" dirty="0" err="1" smtClean="0"/>
              <a:t>Енгельс</a:t>
            </a:r>
            <a:r>
              <a:rPr lang="ru-RU" dirty="0" smtClean="0"/>
              <a:t>. </a:t>
            </a:r>
            <a:r>
              <a:rPr lang="ru-RU" dirty="0" err="1" smtClean="0"/>
              <a:t>Селянська</a:t>
            </a:r>
            <a:r>
              <a:rPr lang="ru-RU" dirty="0" smtClean="0"/>
              <a:t> </a:t>
            </a:r>
            <a:r>
              <a:rPr lang="ru-RU" dirty="0" err="1" smtClean="0"/>
              <a:t>війна</a:t>
            </a:r>
            <a:r>
              <a:rPr lang="ru-RU" dirty="0" smtClean="0"/>
              <a:t> у </a:t>
            </a:r>
            <a:r>
              <a:rPr lang="ru-RU" dirty="0" err="1" smtClean="0"/>
              <a:t>Німеччині</a:t>
            </a:r>
            <a:r>
              <a:rPr lang="ru-RU" dirty="0" smtClean="0"/>
              <a:t>. </a:t>
            </a:r>
          </a:p>
          <a:p>
            <a:r>
              <a:rPr lang="ru-RU" dirty="0" smtClean="0"/>
              <a:t>5. П. </a:t>
            </a:r>
            <a:r>
              <a:rPr lang="ru-RU" dirty="0" err="1" smtClean="0"/>
              <a:t>Ланфрей</a:t>
            </a:r>
            <a:r>
              <a:rPr lang="ru-RU" dirty="0" smtClean="0"/>
              <a:t>. </a:t>
            </a:r>
            <a:r>
              <a:rPr lang="ru-RU" dirty="0" err="1" smtClean="0"/>
              <a:t>Дідро</a:t>
            </a:r>
            <a:r>
              <a:rPr lang="ru-RU" dirty="0" smtClean="0"/>
              <a:t>. </a:t>
            </a:r>
          </a:p>
          <a:p>
            <a:r>
              <a:rPr lang="ru-RU" dirty="0" smtClean="0"/>
              <a:t>6. Л. </a:t>
            </a:r>
            <a:r>
              <a:rPr lang="ru-RU" dirty="0" err="1" smtClean="0"/>
              <a:t>Лориен</a:t>
            </a:r>
            <a:r>
              <a:rPr lang="ru-RU" dirty="0" smtClean="0"/>
              <a:t>. </a:t>
            </a:r>
            <a:r>
              <a:rPr lang="ru-RU" dirty="0" err="1" smtClean="0"/>
              <a:t>Дідро</a:t>
            </a:r>
            <a:r>
              <a:rPr lang="ru-RU" dirty="0" smtClean="0"/>
              <a:t> і </a:t>
            </a:r>
            <a:r>
              <a:rPr lang="ru-RU" dirty="0" err="1" smtClean="0"/>
              <a:t>сучасники</a:t>
            </a:r>
            <a:r>
              <a:rPr lang="ru-RU" dirty="0" smtClean="0"/>
              <a:t> </a:t>
            </a:r>
          </a:p>
          <a:p>
            <a:r>
              <a:rPr lang="ru-RU" dirty="0" smtClean="0"/>
              <a:t>7. </a:t>
            </a:r>
            <a:r>
              <a:rPr lang="ru-RU" dirty="0" err="1" smtClean="0"/>
              <a:t>Маркіз</a:t>
            </a:r>
            <a:r>
              <a:rPr lang="ru-RU" dirty="0" smtClean="0"/>
              <a:t> де Сад. Моя </a:t>
            </a:r>
            <a:r>
              <a:rPr lang="ru-RU" dirty="0" err="1" smtClean="0"/>
              <a:t>любов</a:t>
            </a:r>
            <a:r>
              <a:rPr lang="ru-RU" dirty="0" smtClean="0"/>
              <a:t> до </a:t>
            </a:r>
            <a:r>
              <a:rPr lang="ru-RU" dirty="0" err="1" smtClean="0"/>
              <a:t>Дідро</a:t>
            </a:r>
            <a:r>
              <a:rPr lang="ru-RU" dirty="0" smtClean="0"/>
              <a:t>. </a:t>
            </a:r>
          </a:p>
          <a:p>
            <a:r>
              <a:rPr lang="ru-RU" dirty="0" smtClean="0"/>
              <a:t>8. </a:t>
            </a:r>
            <a:r>
              <a:rPr lang="ru-RU" dirty="0" err="1" smtClean="0"/>
              <a:t>Еге</a:t>
            </a:r>
            <a:r>
              <a:rPr lang="ru-RU" dirty="0" smtClean="0"/>
              <a:t>. </a:t>
            </a:r>
            <a:r>
              <a:rPr lang="ru-RU" dirty="0" err="1" smtClean="0"/>
              <a:t>Мартюков</a:t>
            </a:r>
            <a:r>
              <a:rPr lang="ru-RU" dirty="0" smtClean="0"/>
              <a:t>. </a:t>
            </a:r>
            <a:r>
              <a:rPr lang="ru-RU" dirty="0" err="1" smtClean="0"/>
              <a:t>Дідро</a:t>
            </a:r>
            <a:r>
              <a:rPr lang="ru-RU" dirty="0" smtClean="0"/>
              <a:t> і. </a:t>
            </a:r>
          </a:p>
          <a:p>
            <a:r>
              <a:rPr lang="ru-RU" dirty="0" smtClean="0"/>
              <a:t>9. У. </a:t>
            </a:r>
            <a:r>
              <a:rPr lang="ru-RU" dirty="0" err="1" smtClean="0"/>
              <a:t>Ленін</a:t>
            </a:r>
            <a:r>
              <a:rPr lang="ru-RU" dirty="0" smtClean="0"/>
              <a:t>. Сочинения.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fld id="{0CBEEEC2-B288-4DDC-B1E6-31080771097B}" type="datetime1">
              <a:rPr lang="ru-RU" smtClean="0"/>
              <a:pPr/>
              <a:t>20.11.2012</a:t>
            </a:fld>
            <a:endParaRPr lang="ru-RU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49" y="0"/>
            <a:ext cx="92364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0" y="4797152"/>
            <a:ext cx="4464496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54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Дякую за увагу!</a:t>
            </a:r>
            <a:endParaRPr lang="ru-RU" sz="54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658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Зміст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752600"/>
            <a:ext cx="7398841" cy="4191000"/>
          </a:xfrm>
        </p:spPr>
        <p:txBody>
          <a:bodyPr/>
          <a:lstStyle/>
          <a:p>
            <a:r>
              <a:rPr lang="ru-RU" dirty="0" err="1" smtClean="0"/>
              <a:t>Дені</a:t>
            </a:r>
            <a:r>
              <a:rPr lang="ru-RU" dirty="0" smtClean="0"/>
              <a:t> </a:t>
            </a:r>
            <a:r>
              <a:rPr lang="ru-RU" dirty="0" err="1" smtClean="0"/>
              <a:t>Дідро</a:t>
            </a:r>
            <a:endParaRPr lang="ru-RU" dirty="0" smtClean="0"/>
          </a:p>
          <a:p>
            <a:r>
              <a:rPr lang="ru-RU" dirty="0" err="1" smtClean="0"/>
              <a:t>Ранні</a:t>
            </a:r>
            <a:r>
              <a:rPr lang="ru-RU" dirty="0" smtClean="0"/>
              <a:t> роки</a:t>
            </a:r>
          </a:p>
          <a:p>
            <a:r>
              <a:rPr lang="ru-RU" dirty="0" smtClean="0"/>
              <a:t>1743-1749</a:t>
            </a:r>
          </a:p>
          <a:p>
            <a:r>
              <a:rPr lang="ru-RU" dirty="0" smtClean="0"/>
              <a:t>1740-1772</a:t>
            </a:r>
          </a:p>
          <a:p>
            <a:r>
              <a:rPr lang="ru-RU" dirty="0" err="1" smtClean="0"/>
              <a:t>Творчість</a:t>
            </a:r>
            <a:r>
              <a:rPr lang="ru-RU" dirty="0" smtClean="0"/>
              <a:t> </a:t>
            </a:r>
            <a:r>
              <a:rPr lang="ru-RU" dirty="0" err="1" smtClean="0"/>
              <a:t>письменника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err="1" smtClean="0"/>
              <a:t>Росії</a:t>
            </a:r>
            <a:endParaRPr lang="ru-RU" dirty="0" smtClean="0"/>
          </a:p>
          <a:p>
            <a:r>
              <a:rPr lang="ru-RU" dirty="0" err="1" smtClean="0"/>
              <a:t>Кінець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endParaRPr lang="ru-RU" dirty="0" smtClean="0"/>
          </a:p>
          <a:p>
            <a:r>
              <a:rPr lang="ru-RU" dirty="0" err="1" smtClean="0"/>
              <a:t>Цитати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007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052736"/>
            <a:ext cx="7326833" cy="4890864"/>
          </a:xfrm>
        </p:spPr>
        <p:txBody>
          <a:bodyPr/>
          <a:lstStyle/>
          <a:p>
            <a:r>
              <a:rPr lang="ru-RU" dirty="0" smtClean="0"/>
              <a:t>Суть </a:t>
            </a:r>
            <a:r>
              <a:rPr lang="ru-RU" dirty="0" err="1" smtClean="0"/>
              <a:t>роботи</a:t>
            </a:r>
            <a:r>
              <a:rPr lang="ru-RU" dirty="0" smtClean="0"/>
              <a:t>:</a:t>
            </a:r>
          </a:p>
          <a:p>
            <a:endParaRPr lang="ru-RU" dirty="0" smtClean="0"/>
          </a:p>
          <a:p>
            <a:r>
              <a:rPr lang="ru-RU" dirty="0" smtClean="0"/>
              <a:t>Мета </a:t>
            </a:r>
            <a:r>
              <a:rPr lang="ru-RU" dirty="0" err="1" smtClean="0"/>
              <a:t>роботи</a:t>
            </a:r>
            <a:r>
              <a:rPr lang="ru-RU" dirty="0" smtClean="0"/>
              <a:t>:</a:t>
            </a:r>
          </a:p>
          <a:p>
            <a:endParaRPr lang="ru-RU" dirty="0" smtClean="0"/>
          </a:p>
          <a:p>
            <a:r>
              <a:rPr lang="ru-RU" dirty="0" err="1" smtClean="0"/>
              <a:t>Актуальність</a:t>
            </a:r>
            <a:r>
              <a:rPr lang="ru-RU" dirty="0" smtClean="0"/>
              <a:t> </a:t>
            </a:r>
            <a:r>
              <a:rPr lang="ru-RU" dirty="0" err="1" smtClean="0"/>
              <a:t>вибраної</a:t>
            </a:r>
            <a:r>
              <a:rPr lang="ru-RU" dirty="0" smtClean="0"/>
              <a:t> теми:</a:t>
            </a:r>
          </a:p>
        </p:txBody>
      </p:sp>
    </p:spTree>
    <p:extLst>
      <p:ext uri="{BB962C8B-B14F-4D97-AF65-F5344CB8AC3E}">
        <p14:creationId xmlns:p14="http://schemas.microsoft.com/office/powerpoint/2010/main" val="347023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838200"/>
            <a:ext cx="7330008" cy="685800"/>
          </a:xfrm>
        </p:spPr>
        <p:txBody>
          <a:bodyPr/>
          <a:lstStyle/>
          <a:p>
            <a:r>
              <a:rPr lang="uk-UA" dirty="0" err="1" smtClean="0"/>
              <a:t>Дені</a:t>
            </a:r>
            <a:r>
              <a:rPr lang="uk-UA" dirty="0" smtClean="0"/>
              <a:t> Дідро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5364088" y="725984"/>
            <a:ext cx="3240360" cy="4935263"/>
            <a:chOff x="4644008" y="952500"/>
            <a:chExt cx="3192746" cy="5208724"/>
          </a:xfrm>
        </p:grpSpPr>
        <p:pic>
          <p:nvPicPr>
            <p:cNvPr id="2560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952500"/>
              <a:ext cx="3192746" cy="4696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5569516" y="5699559"/>
              <a:ext cx="165301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dirty="0" smtClean="0"/>
                <a:t>Дені́ Дідро́</a:t>
              </a:r>
              <a:endParaRPr lang="ru-RU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683568" y="1623034"/>
            <a:ext cx="1970335" cy="3521926"/>
            <a:chOff x="683568" y="1623034"/>
            <a:chExt cx="1970335" cy="3521926"/>
          </a:xfrm>
        </p:grpSpPr>
        <p:pic>
          <p:nvPicPr>
            <p:cNvPr id="25603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291"/>
            <a:stretch/>
          </p:blipFill>
          <p:spPr bwMode="auto">
            <a:xfrm>
              <a:off x="683568" y="1623034"/>
              <a:ext cx="1970335" cy="2875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966421" y="4498629"/>
              <a:ext cx="147348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 smtClean="0"/>
                <a:t>La </a:t>
              </a:r>
              <a:r>
                <a:rPr lang="en-US" sz="1800" dirty="0" err="1" smtClean="0"/>
                <a:t>Riligieuse</a:t>
              </a:r>
              <a:endParaRPr lang="uk-UA" sz="1800" dirty="0" smtClean="0"/>
            </a:p>
            <a:p>
              <a:pPr algn="ctr"/>
              <a:r>
                <a:rPr lang="en-US" sz="1800" dirty="0" smtClean="0"/>
                <a:t> 1760</a:t>
              </a:r>
              <a:endParaRPr lang="ru-RU" sz="1800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573067" y="1251806"/>
            <a:ext cx="3062777" cy="3638686"/>
            <a:chOff x="2832184" y="1571123"/>
            <a:chExt cx="3062777" cy="3638686"/>
          </a:xfrm>
        </p:grpSpPr>
        <p:pic>
          <p:nvPicPr>
            <p:cNvPr id="25605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1571123"/>
              <a:ext cx="2031419" cy="2979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2832184" y="4563478"/>
              <a:ext cx="306277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 smtClean="0"/>
                <a:t>La </a:t>
              </a:r>
              <a:r>
                <a:rPr lang="en-US" sz="1800" dirty="0" err="1" smtClean="0"/>
                <a:t>neveu</a:t>
              </a:r>
              <a:r>
                <a:rPr lang="en-US" sz="1800" dirty="0" smtClean="0"/>
                <a:t> de Rameau</a:t>
              </a:r>
              <a:endParaRPr lang="uk-UA" sz="1800" dirty="0" smtClean="0"/>
            </a:p>
            <a:p>
              <a:pPr algn="ctr"/>
              <a:r>
                <a:rPr lang="en-US" sz="1800" dirty="0" smtClean="0"/>
                <a:t> 1762—1779</a:t>
              </a:r>
              <a:endParaRPr lang="ru-RU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6227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8200"/>
            <a:ext cx="7618040" cy="685800"/>
          </a:xfrm>
        </p:spPr>
        <p:txBody>
          <a:bodyPr/>
          <a:lstStyle/>
          <a:p>
            <a:r>
              <a:rPr lang="uk-UA" dirty="0" smtClean="0"/>
              <a:t>Ранні роки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752600"/>
            <a:ext cx="4680519" cy="884312"/>
          </a:xfrm>
        </p:spPr>
        <p:txBody>
          <a:bodyPr/>
          <a:lstStyle/>
          <a:p>
            <a:r>
              <a:rPr lang="ru-RU" sz="3200" dirty="0" smtClean="0"/>
              <a:t>5 </a:t>
            </a:r>
            <a:r>
              <a:rPr lang="ru-RU" sz="3200" dirty="0" err="1" smtClean="0"/>
              <a:t>жовтня</a:t>
            </a:r>
            <a:r>
              <a:rPr lang="ru-RU" sz="3200" dirty="0" smtClean="0"/>
              <a:t> 1713</a:t>
            </a:r>
            <a:endParaRPr lang="ru-RU" sz="32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5796136" y="980728"/>
            <a:ext cx="2436862" cy="5112568"/>
            <a:chOff x="6228184" y="980728"/>
            <a:chExt cx="2004814" cy="4604947"/>
          </a:xfrm>
        </p:grpSpPr>
        <p:pic>
          <p:nvPicPr>
            <p:cNvPr id="266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980728"/>
              <a:ext cx="2004814" cy="4143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6836060" y="5124010"/>
              <a:ext cx="78906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err="1" smtClean="0"/>
                <a:t>абат</a:t>
              </a:r>
              <a:endParaRPr lang="ru-RU" dirty="0"/>
            </a:p>
          </p:txBody>
        </p:sp>
      </p:grp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91" y="2429553"/>
            <a:ext cx="4746048" cy="31561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46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838200"/>
            <a:ext cx="7402016" cy="685800"/>
          </a:xfrm>
        </p:spPr>
        <p:txBody>
          <a:bodyPr/>
          <a:lstStyle/>
          <a:p>
            <a:r>
              <a:rPr lang="uk-UA" dirty="0" smtClean="0"/>
              <a:t>1743-1749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611560" y="1693257"/>
            <a:ext cx="1841080" cy="3377095"/>
            <a:chOff x="923923" y="1628800"/>
            <a:chExt cx="1841080" cy="3377095"/>
          </a:xfrm>
        </p:grpSpPr>
        <p:pic>
          <p:nvPicPr>
            <p:cNvPr id="2765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506" b="64519"/>
            <a:stretch/>
          </p:blipFill>
          <p:spPr bwMode="auto">
            <a:xfrm>
              <a:off x="971600" y="1628800"/>
              <a:ext cx="1745729" cy="27307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923923" y="4359564"/>
              <a:ext cx="184108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800" dirty="0" smtClean="0"/>
                <a:t>Ганна-</a:t>
              </a:r>
              <a:r>
                <a:rPr lang="ru-RU" sz="1800" dirty="0" err="1" smtClean="0"/>
                <a:t>Туаннете</a:t>
              </a:r>
              <a:endParaRPr lang="ru-RU" sz="1800" dirty="0" smtClean="0"/>
            </a:p>
            <a:p>
              <a:pPr algn="ctr"/>
              <a:r>
                <a:rPr lang="ru-RU" sz="1800" dirty="0" smtClean="0"/>
                <a:t> </a:t>
              </a:r>
              <a:r>
                <a:rPr lang="ru-RU" sz="1800" dirty="0" err="1" smtClean="0"/>
                <a:t>Шампьон</a:t>
              </a:r>
              <a:endParaRPr lang="ru-RU" sz="1800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203848" y="683496"/>
            <a:ext cx="2095108" cy="3026981"/>
            <a:chOff x="5796136" y="764704"/>
            <a:chExt cx="2615555" cy="3774127"/>
          </a:xfrm>
        </p:grpSpPr>
        <p:pic>
          <p:nvPicPr>
            <p:cNvPr id="276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764704"/>
              <a:ext cx="2615555" cy="33253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6074307" y="4169499"/>
              <a:ext cx="157466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800" dirty="0" smtClean="0"/>
                <a:t>Софа </a:t>
              </a:r>
              <a:r>
                <a:rPr lang="ru-RU" sz="1800" dirty="0" err="1" smtClean="0"/>
                <a:t>Воллан</a:t>
              </a:r>
              <a:endParaRPr lang="ru-RU" sz="1800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6699693" y="541632"/>
            <a:ext cx="2096691" cy="3080994"/>
            <a:chOff x="4860112" y="1628800"/>
            <a:chExt cx="2096691" cy="3080994"/>
          </a:xfrm>
        </p:grpSpPr>
        <p:pic>
          <p:nvPicPr>
            <p:cNvPr id="27652" name="Picture 4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07"/>
            <a:stretch/>
          </p:blipFill>
          <p:spPr bwMode="auto">
            <a:xfrm>
              <a:off x="4860112" y="1628800"/>
              <a:ext cx="2096691" cy="273076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4968936" y="4371240"/>
              <a:ext cx="18790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dirty="0" smtClean="0"/>
                <a:t>Е. Е. К. </a:t>
              </a:r>
              <a:r>
                <a:rPr lang="ru-RU" sz="1600" dirty="0" err="1" smtClean="0"/>
                <a:t>Шефтсбер</a:t>
              </a:r>
              <a:endParaRPr lang="ru-RU" sz="1600" dirty="0"/>
            </a:p>
          </p:txBody>
        </p:sp>
      </p:grpSp>
      <p:pic>
        <p:nvPicPr>
          <p:cNvPr id="27653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33"/>
          <a:stretch/>
        </p:blipFill>
        <p:spPr bwMode="auto">
          <a:xfrm>
            <a:off x="3635896" y="3945942"/>
            <a:ext cx="4766855" cy="22209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321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838200"/>
            <a:ext cx="7546032" cy="685800"/>
          </a:xfrm>
        </p:spPr>
        <p:txBody>
          <a:bodyPr/>
          <a:lstStyle/>
          <a:p>
            <a:r>
              <a:rPr lang="uk-UA" dirty="0" smtClean="0"/>
              <a:t>1740-1772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683568" y="1700808"/>
            <a:ext cx="2376264" cy="4283226"/>
            <a:chOff x="683568" y="1700808"/>
            <a:chExt cx="2376264" cy="4283226"/>
          </a:xfrm>
        </p:grpSpPr>
        <p:pic>
          <p:nvPicPr>
            <p:cNvPr id="286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1700808"/>
              <a:ext cx="2376264" cy="3834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937918" y="5522369"/>
              <a:ext cx="186756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/>
                <a:t>Е. </a:t>
              </a:r>
              <a:r>
                <a:rPr lang="ru-RU" dirty="0" err="1" smtClean="0"/>
                <a:t>Чемберса</a:t>
              </a:r>
              <a:endParaRPr lang="ru-RU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347864" y="835634"/>
            <a:ext cx="2470178" cy="3977522"/>
            <a:chOff x="3633788" y="747622"/>
            <a:chExt cx="1891585" cy="2900065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3672815" y="3186022"/>
              <a:ext cx="18525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err="1" smtClean="0"/>
                <a:t>Д'Аламбера</a:t>
              </a:r>
              <a:endParaRPr lang="ru-RU" dirty="0"/>
            </a:p>
          </p:txBody>
        </p:sp>
        <p:pic>
          <p:nvPicPr>
            <p:cNvPr id="2867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3788" y="747622"/>
              <a:ext cx="1876425" cy="2438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Группа 9"/>
          <p:cNvGrpSpPr/>
          <p:nvPr/>
        </p:nvGrpSpPr>
        <p:grpSpPr>
          <a:xfrm>
            <a:off x="6143740" y="835634"/>
            <a:ext cx="2604724" cy="3891760"/>
            <a:chOff x="6143740" y="835634"/>
            <a:chExt cx="2604724" cy="3891760"/>
          </a:xfrm>
        </p:grpSpPr>
        <p:pic>
          <p:nvPicPr>
            <p:cNvPr id="2867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3740" y="835634"/>
              <a:ext cx="2604724" cy="31949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6774059" y="4265729"/>
              <a:ext cx="13230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/>
                <a:t>Вольтер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37079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755576" y="1355764"/>
            <a:ext cx="4572000" cy="4488409"/>
            <a:chOff x="755576" y="1355764"/>
            <a:chExt cx="4572000" cy="4488409"/>
          </a:xfrm>
        </p:grpSpPr>
        <p:pic>
          <p:nvPicPr>
            <p:cNvPr id="296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1355764"/>
              <a:ext cx="2175776" cy="3672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755576" y="5013176"/>
              <a:ext cx="4572000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ru-RU" dirty="0" err="1" smtClean="0"/>
                <a:t>Побічний</a:t>
              </a:r>
              <a:r>
                <a:rPr lang="ru-RU" dirty="0" smtClean="0"/>
                <a:t> </a:t>
              </a:r>
              <a:r>
                <a:rPr lang="ru-RU" dirty="0" err="1" smtClean="0"/>
                <a:t>син</a:t>
              </a:r>
              <a:r>
                <a:rPr lang="ru-RU" dirty="0" smtClean="0"/>
                <a:t> </a:t>
              </a:r>
              <a:r>
                <a:rPr lang="ru-RU" dirty="0" err="1" smtClean="0"/>
                <a:t>або</a:t>
              </a:r>
              <a:r>
                <a:rPr lang="ru-RU" dirty="0" smtClean="0"/>
                <a:t> </a:t>
              </a:r>
              <a:r>
                <a:rPr lang="ru-RU" dirty="0" err="1" smtClean="0"/>
                <a:t>Випробування</a:t>
              </a:r>
              <a:r>
                <a:rPr lang="ru-RU" dirty="0" smtClean="0"/>
                <a:t> </a:t>
              </a:r>
              <a:r>
                <a:rPr lang="ru-RU" dirty="0" err="1" smtClean="0"/>
                <a:t>чесноти</a:t>
              </a:r>
              <a:endParaRPr lang="ru-RU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5339161" y="1553537"/>
            <a:ext cx="2606034" cy="4105969"/>
            <a:chOff x="5339161" y="1553537"/>
            <a:chExt cx="2606034" cy="4105969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5339161" y="5197841"/>
              <a:ext cx="260603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err="1" smtClean="0"/>
                <a:t>Батько</a:t>
              </a:r>
              <a:r>
                <a:rPr lang="ru-RU" dirty="0" smtClean="0"/>
                <a:t> </a:t>
              </a:r>
              <a:r>
                <a:rPr lang="ru-RU" dirty="0" err="1" smtClean="0"/>
                <a:t>сімейства</a:t>
              </a:r>
              <a:endParaRPr lang="ru-RU" dirty="0"/>
            </a:p>
          </p:txBody>
        </p:sp>
        <p:pic>
          <p:nvPicPr>
            <p:cNvPr id="2969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9161" y="1553537"/>
              <a:ext cx="2563504" cy="36529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2660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838200"/>
            <a:ext cx="7330008" cy="685800"/>
          </a:xfrm>
        </p:spPr>
        <p:txBody>
          <a:bodyPr/>
          <a:lstStyle/>
          <a:p>
            <a:r>
              <a:rPr lang="uk-UA" dirty="0" smtClean="0"/>
              <a:t>Творчість письменника</a:t>
            </a:r>
            <a:endParaRPr lang="ru-RU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0" t="32268" r="53421" b="26454"/>
          <a:stretch/>
        </p:blipFill>
        <p:spPr bwMode="auto">
          <a:xfrm>
            <a:off x="755576" y="1764051"/>
            <a:ext cx="2664296" cy="4203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085" y="1556792"/>
            <a:ext cx="4584171" cy="3438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648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Презентация нового учебного года">
  <a:themeElements>
    <a:clrScheme name="ms_edb2schl_tp01018387 1">
      <a:dk1>
        <a:srgbClr val="000000"/>
      </a:dk1>
      <a:lt1>
        <a:srgbClr val="0099CC"/>
      </a:lt1>
      <a:dk2>
        <a:srgbClr val="000000"/>
      </a:dk2>
      <a:lt2>
        <a:srgbClr val="868686"/>
      </a:lt2>
      <a:accent1>
        <a:srgbClr val="00FFCC"/>
      </a:accent1>
      <a:accent2>
        <a:srgbClr val="969696"/>
      </a:accent2>
      <a:accent3>
        <a:srgbClr val="AACAE2"/>
      </a:accent3>
      <a:accent4>
        <a:srgbClr val="000000"/>
      </a:accent4>
      <a:accent5>
        <a:srgbClr val="AAFFE2"/>
      </a:accent5>
      <a:accent6>
        <a:srgbClr val="878787"/>
      </a:accent6>
      <a:hlink>
        <a:srgbClr val="00FFCC"/>
      </a:hlink>
      <a:folHlink>
        <a:srgbClr val="99CCFF"/>
      </a:folHlink>
    </a:clrScheme>
    <a:fontScheme name="ms_edb2schl_tp01018387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s_edb2schl_tp01018387 1">
        <a:dk1>
          <a:srgbClr val="000000"/>
        </a:dk1>
        <a:lt1>
          <a:srgbClr val="0099CC"/>
        </a:lt1>
        <a:dk2>
          <a:srgbClr val="000000"/>
        </a:dk2>
        <a:lt2>
          <a:srgbClr val="868686"/>
        </a:lt2>
        <a:accent1>
          <a:srgbClr val="00FFCC"/>
        </a:accent1>
        <a:accent2>
          <a:srgbClr val="969696"/>
        </a:accent2>
        <a:accent3>
          <a:srgbClr val="AACAE2"/>
        </a:accent3>
        <a:accent4>
          <a:srgbClr val="000000"/>
        </a:accent4>
        <a:accent5>
          <a:srgbClr val="AAFFE2"/>
        </a:accent5>
        <a:accent6>
          <a:srgbClr val="878787"/>
        </a:accent6>
        <a:hlink>
          <a:srgbClr val="00FFCC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edb2schl_tp01018387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edb2schl_tp01018387 3">
        <a:dk1>
          <a:srgbClr val="5F5F5F"/>
        </a:dk1>
        <a:lt1>
          <a:srgbClr val="FFFFFF"/>
        </a:lt1>
        <a:dk2>
          <a:srgbClr val="5F5F5F"/>
        </a:dk2>
        <a:lt2>
          <a:srgbClr val="000000"/>
        </a:lt2>
        <a:accent1>
          <a:srgbClr val="969696"/>
        </a:accent1>
        <a:accent2>
          <a:srgbClr val="000000"/>
        </a:accent2>
        <a:accent3>
          <a:srgbClr val="FFFFFF"/>
        </a:accent3>
        <a:accent4>
          <a:srgbClr val="505050"/>
        </a:accent4>
        <a:accent5>
          <a:srgbClr val="C9C9C9"/>
        </a:accent5>
        <a:accent6>
          <a:srgbClr val="000000"/>
        </a:accent6>
        <a:hlink>
          <a:srgbClr val="7777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нового учебного года</Template>
  <TotalTime>145</TotalTime>
  <Words>1073</Words>
  <Application>Microsoft Office PowerPoint</Application>
  <PresentationFormat>Экран (4:3)</PresentationFormat>
  <Paragraphs>128</Paragraphs>
  <Slides>14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Times New Roman</vt:lpstr>
      <vt:lpstr>Arial</vt:lpstr>
      <vt:lpstr>Verdana</vt:lpstr>
      <vt:lpstr>Презентация нового учебного года</vt:lpstr>
      <vt:lpstr>Дені́ Дідро́</vt:lpstr>
      <vt:lpstr>Зміст</vt:lpstr>
      <vt:lpstr>Презентация PowerPoint</vt:lpstr>
      <vt:lpstr>Дені Дідро</vt:lpstr>
      <vt:lpstr>Ранні роки</vt:lpstr>
      <vt:lpstr>1743-1749</vt:lpstr>
      <vt:lpstr>1740-1772</vt:lpstr>
      <vt:lpstr>Презентация PowerPoint</vt:lpstr>
      <vt:lpstr>Творчість письменника</vt:lpstr>
      <vt:lpstr>В Росії</vt:lpstr>
      <vt:lpstr>Кінець життя</vt:lpstr>
      <vt:lpstr>Цитати </vt:lpstr>
      <vt:lpstr>Висновки</vt:lpstr>
      <vt:lpstr>Джерела інформації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Дені́ Дідро́</dc:title>
  <dc:creator>Katya</dc:creator>
  <cp:lastModifiedBy>Katya</cp:lastModifiedBy>
  <cp:revision>13</cp:revision>
  <cp:lastPrinted>1996-03-19T21:02:48Z</cp:lastPrinted>
  <dcterms:created xsi:type="dcterms:W3CDTF">2012-11-20T19:07:00Z</dcterms:created>
  <dcterms:modified xsi:type="dcterms:W3CDTF">2012-11-20T21:32:56Z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TC010183871049</vt:lpwstr>
  </property>
</Properties>
</file>