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  <p:sldMasterId id="2147483840" r:id="rId5"/>
    <p:sldMasterId id="2147483864" r:id="rId6"/>
    <p:sldMasterId id="2147483876" r:id="rId7"/>
    <p:sldMasterId id="2147483888" r:id="rId8"/>
    <p:sldMasterId id="2147483900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5" r:id="rId17"/>
    <p:sldId id="263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6" r:id="rId27"/>
    <p:sldId id="277" r:id="rId28"/>
    <p:sldId id="274" r:id="rId29"/>
    <p:sldId id="275" r:id="rId30"/>
    <p:sldId id="278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>
              <a:buNone/>
              <a:defRPr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8" name="5-конечная звезда 7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971600" y="5308816"/>
            <a:ext cx="292109" cy="280424"/>
          </a:xfrm>
          <a:prstGeom prst="star5">
            <a:avLst/>
          </a:prstGeom>
          <a:solidFill>
            <a:srgbClr val="FFAD09">
              <a:alpha val="98039"/>
            </a:srgbClr>
          </a:solidFill>
          <a:ln>
            <a:noFill/>
          </a:ln>
          <a:effectLst>
            <a:glow rad="1905000">
              <a:schemeClr val="bg1"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453613" y="5361549"/>
            <a:ext cx="462203" cy="443715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331005" y="4532976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695715" y="5118642"/>
            <a:ext cx="220101" cy="211297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69863" y="3891110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093509" y="968146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2076520" y="1166685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522386" y="4905206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 rot="5400000">
            <a:off x="1633578" y="3644435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3084206" y="6432363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2017675" y="416154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3233197" y="440989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2624323" y="357545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7304843" y="645577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1331640" y="767142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6440747" y="515719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827584" y="11663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334292" y="1484784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 rot="991530">
            <a:off x="5432738" y="5914520"/>
            <a:ext cx="685017" cy="582180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 rot="16200000">
            <a:off x="6588224" y="6088681"/>
            <a:ext cx="304841" cy="292647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059166" y="6000315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79955" y="1426627"/>
            <a:ext cx="494367" cy="474593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 rot="19752810">
            <a:off x="183704" y="-93372"/>
            <a:ext cx="437508" cy="42000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8935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6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0" grpId="0" animBg="1"/>
      <p:bldP spid="38" grpId="0" animBg="1"/>
      <p:bldP spid="40" grpId="0" animBg="1"/>
      <p:bldP spid="41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914400" indent="-457200">
              <a:buSzPct val="70000"/>
              <a:buFont typeface="Wingdings" pitchFamily="2" charset="2"/>
              <a:buChar char="ü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*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85212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54902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8135930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930184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782036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2452457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9967270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5159681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7624753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7183241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heel spokes="3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wheel spokes="3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580932" y="5046784"/>
            <a:ext cx="624385" cy="599410"/>
          </a:xfrm>
          <a:prstGeom prst="star5">
            <a:avLst/>
          </a:prstGeom>
          <a:solidFill>
            <a:srgbClr val="DCE6F2">
              <a:alpha val="45882"/>
            </a:srgbClr>
          </a:solidFill>
          <a:ln>
            <a:noFill/>
          </a:ln>
          <a:effectLst>
            <a:glow rad="1905000">
              <a:schemeClr val="bg1">
                <a:alpha val="4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393758" y="4797152"/>
            <a:ext cx="450050" cy="432048"/>
          </a:xfrm>
          <a:prstGeom prst="star5">
            <a:avLst/>
          </a:prstGeom>
          <a:solidFill>
            <a:srgbClr val="DCE6F2">
              <a:alpha val="40000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9955" y="1426628"/>
            <a:ext cx="247183" cy="237296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6084168" y="6139768"/>
            <a:ext cx="294954" cy="283156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62084" y="3617686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1873805" y="5829120"/>
            <a:ext cx="350192" cy="336184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rgbClr val="DCE6F2">
              <a:alpha val="67843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899592" y="620688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814850" y="4655574"/>
            <a:ext cx="294954" cy="283156"/>
          </a:xfrm>
          <a:prstGeom prst="star5">
            <a:avLst/>
          </a:prstGeom>
          <a:solidFill>
            <a:schemeClr val="accent5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840346" y="6310539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1760227" y="1199190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1397536" y="4169540"/>
            <a:ext cx="147477" cy="141578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596124" y="582912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784563" y="518836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3932970" y="5479901"/>
            <a:ext cx="437508" cy="420008"/>
          </a:xfrm>
          <a:prstGeom prst="star5">
            <a:avLst/>
          </a:prstGeom>
          <a:solidFill>
            <a:srgbClr val="DCE6F2">
              <a:alpha val="69804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7524328" y="5532442"/>
            <a:ext cx="328047" cy="31492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>
            <a:off x="7812360" y="6671798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91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Wingdings" pitchFamily="2" charset="2"/>
        <a:buChar char="ü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797EC0-CF1D-4057-97B1-03510DA0322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23A19FE-C329-4A6D-B005-DC7128A04A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83;&#1072;\Desktop\Yann%20Tiersen%20-%20Childhood%20%20.mp3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0.xml"/><Relationship Id="rId1" Type="http://schemas.openxmlformats.org/officeDocument/2006/relationships/audio" Target="file:///C:\Users\&#1040;&#1083;&#1083;&#1072;\Downloads\Alexandre_Desplat_-_Gnossienne_No1_(OST_&#1056;&#1072;&#1079;&#1088;&#1080;&#1089;&#1086;&#1074;&#1072;&#1085;&#1085;&#1072;&#1103;_&#1074;&#1091;&#1072;&#1083;&#1100;)_-_(mp3poisk.net).mp3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1000108"/>
            <a:ext cx="6357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Борис  Пастернак  </a:t>
            </a:r>
          </a:p>
          <a:p>
            <a:endParaRPr lang="uk-UA" dirty="0"/>
          </a:p>
        </p:txBody>
      </p:sp>
      <p:pic>
        <p:nvPicPr>
          <p:cNvPr id="1026" name="Picture 2" descr="C:\Users\Алла\Desktop\Новая папка (3)\83399882_268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85992"/>
            <a:ext cx="2741628" cy="35722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6512" y="5572140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Виконала:</a:t>
            </a:r>
          </a:p>
          <a:p>
            <a:r>
              <a:rPr lang="uk-UA" sz="2000" dirty="0"/>
              <a:t>у</a:t>
            </a:r>
            <a:r>
              <a:rPr lang="uk-UA" sz="2000" dirty="0" smtClean="0"/>
              <a:t>чениця 11-Б класу</a:t>
            </a:r>
          </a:p>
          <a:p>
            <a:r>
              <a:rPr lang="uk-UA" sz="2000" dirty="0" smtClean="0"/>
              <a:t>Мироненко Алла</a:t>
            </a:r>
            <a:endParaRPr lang="uk-UA" sz="2000" dirty="0"/>
          </a:p>
        </p:txBody>
      </p:sp>
      <p:pic>
        <p:nvPicPr>
          <p:cNvPr id="5" name="Yann Tiersen - Childhood 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85794"/>
            <a:ext cx="47149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1913 року Пастернак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залишив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заняття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філософією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зосередився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літературній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праці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Приєднався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до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футуристичного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угрупування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«Центрифуга». В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цей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час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вийшли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друком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перші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його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поетичні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збірки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: «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Близнюк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хмарах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» (1914), «Поверх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бар'єрів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» (1917).</a:t>
            </a:r>
            <a:endParaRPr lang="uk-UA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Алла\Desktop\Новая папка (3)\208427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14356"/>
            <a:ext cx="2898172" cy="432594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000108"/>
            <a:ext cx="61436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У 1920-ті роки у Бориса </a:t>
            </a:r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</a:rPr>
              <a:t>Пастернака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 почався період зрілої творчості. Тоді він опублікував збірку «Сестра моя — життя» (1922), що принесла йому широку популярність, працював над </a:t>
            </a:r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</a:rPr>
              <a:t>історико-революційними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 поемами «Дев'ятсот п'ятий рік», «Лейтенант Шмідт», романом у віршах «</a:t>
            </a:r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</a:rPr>
              <a:t>Спекторський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». Прилучився до діяльності творчого об'єднання «ЛЄФ».</a:t>
            </a:r>
            <a:endParaRPr lang="uk-UA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26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285728"/>
            <a:ext cx="54292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За словами </a:t>
            </a:r>
            <a:r>
              <a:rPr lang="ru-RU" sz="4400" dirty="0" err="1" smtClean="0"/>
              <a:t>Маяковського</a:t>
            </a:r>
            <a:r>
              <a:rPr lang="ru-RU" sz="4400" dirty="0" smtClean="0"/>
              <a:t>, Пастернак "</a:t>
            </a:r>
            <a:r>
              <a:rPr lang="ru-RU" sz="4400" dirty="0" err="1" smtClean="0"/>
              <a:t>пише</a:t>
            </a:r>
            <a:r>
              <a:rPr lang="ru-RU" sz="4400" dirty="0" smtClean="0"/>
              <a:t> так,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прочитаєш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задихнешся</a:t>
            </a:r>
            <a:r>
              <a:rPr lang="ru-RU" sz="4400" dirty="0" smtClean="0"/>
              <a:t> </a:t>
            </a:r>
            <a:r>
              <a:rPr lang="ru-RU" sz="4400" dirty="0" err="1" smtClean="0"/>
              <a:t>від</a:t>
            </a:r>
            <a:r>
              <a:rPr lang="ru-RU" sz="4400" dirty="0" smtClean="0"/>
              <a:t> </a:t>
            </a:r>
            <a:r>
              <a:rPr lang="ru-RU" sz="4400" dirty="0" err="1" smtClean="0"/>
              <a:t>здивування</a:t>
            </a:r>
            <a:r>
              <a:rPr lang="ru-RU" sz="4400" dirty="0" smtClean="0"/>
              <a:t>".</a:t>
            </a:r>
            <a:endParaRPr lang="uk-UA" sz="4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9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142984"/>
            <a:ext cx="54292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межі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1920-их — 1930-их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років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були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створені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збірка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поезій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«Друге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народження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» та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прозові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твори «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Охоронна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грамота»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«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Повість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». На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цей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час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припадає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короткий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період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офіційного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визнання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творчості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Пастернака в СРСР.</a:t>
            </a:r>
            <a:endParaRPr lang="uk-UA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Алла\Desktop\200px-Boris_Pasternak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142984"/>
            <a:ext cx="2131787" cy="2686052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1935 року Пастернак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заступається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чоловіка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сина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Анни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Ахматової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яких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було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звільнено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тюрми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лише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після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листів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Сталіну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uk-UA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4" descr="пастернак и ахма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51387"/>
            <a:ext cx="4357718" cy="28795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28926" y="592933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Б.Пастернак і А. Ахматова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8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47863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 "Епоха Б. </a:t>
            </a:r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</a:rPr>
              <a:t>Пастернака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", сприймається ним самим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катастрофічно,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унікальна своєю протяжністю в часі: з 10-х по 50-ті включно. З великих російських поетів двадцятого століття цю дорогу </a:t>
            </a:r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</a:rPr>
              <a:t>прошла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 лише А. Ахматова. І це тим більше дивно, що </a:t>
            </a:r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</a:rPr>
              <a:t>Росія-країна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, в якій за вірші вбивали.</a:t>
            </a:r>
            <a:endParaRPr lang="uk-UA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8" descr="пастернак"/>
          <p:cNvPicPr>
            <a:picLocks noChangeAspect="1" noChangeArrowheads="1"/>
          </p:cNvPicPr>
          <p:nvPr/>
        </p:nvPicPr>
        <p:blipFill>
          <a:blip r:embed="rId2" cstate="print"/>
          <a:srcRect l="42319" t="15050" r="19589"/>
          <a:stretch>
            <a:fillRect/>
          </a:stretch>
        </p:blipFill>
        <p:spPr bwMode="auto">
          <a:xfrm>
            <a:off x="5715008" y="1928802"/>
            <a:ext cx="2074863" cy="3470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21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8072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Протягом </a:t>
            </a:r>
            <a:r>
              <a:rPr lang="uk-UA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десяти років Пастернак </a:t>
            </a:r>
            <a:r>
              <a:rPr lang="uk-UA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працював над романом «Доктор </a:t>
            </a:r>
            <a:r>
              <a:rPr lang="uk-UA" sz="32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Живаго</a:t>
            </a:r>
            <a:r>
              <a:rPr lang="uk-UA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». Роман </a:t>
            </a:r>
            <a:r>
              <a:rPr lang="uk-UA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є вершиною його творчості як прозаїка. У ньому відображено широке полотно життя російської інтелігенції на фоні драматичного періоду від початку ХХ-го сторіччя до громадянської війни.</a:t>
            </a:r>
            <a:endParaRPr lang="uk-UA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4" descr="жива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76101">
            <a:off x="5489783" y="3368403"/>
            <a:ext cx="3590692" cy="35906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6" descr="s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2048"/>
            <a:ext cx="1808071" cy="30559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рис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77101"/>
            <a:ext cx="1993523" cy="30808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2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3582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1958 р. Пастернаку була присуджена Нобелівська премія </a:t>
            </a:r>
            <a:r>
              <a:rPr lang="ru-RU" sz="3600" dirty="0" smtClean="0">
                <a:latin typeface="+mj-lt"/>
              </a:rPr>
              <a:t>«</a:t>
            </a:r>
            <a:r>
              <a:rPr lang="ru-RU" sz="3600" i="1" dirty="0" smtClean="0">
                <a:latin typeface="+mj-lt"/>
              </a:rPr>
              <a:t>За </a:t>
            </a:r>
            <a:r>
              <a:rPr lang="ru-RU" sz="3600" i="1" dirty="0" err="1" smtClean="0">
                <a:latin typeface="+mj-lt"/>
              </a:rPr>
              <a:t>значні</a:t>
            </a:r>
            <a:r>
              <a:rPr lang="ru-RU" sz="3600" i="1" dirty="0" smtClean="0">
                <a:latin typeface="+mj-lt"/>
              </a:rPr>
              <a:t> </a:t>
            </a:r>
            <a:r>
              <a:rPr lang="ru-RU" sz="3600" i="1" dirty="0" err="1" smtClean="0">
                <a:latin typeface="+mj-lt"/>
              </a:rPr>
              <a:t>досягнення</a:t>
            </a:r>
            <a:r>
              <a:rPr lang="ru-RU" sz="3600" i="1" dirty="0" smtClean="0">
                <a:latin typeface="+mj-lt"/>
              </a:rPr>
              <a:t> у </a:t>
            </a:r>
            <a:r>
              <a:rPr lang="ru-RU" sz="3600" i="1" dirty="0" err="1" smtClean="0">
                <a:latin typeface="+mj-lt"/>
              </a:rPr>
              <a:t>сучасній</a:t>
            </a:r>
            <a:r>
              <a:rPr lang="ru-RU" sz="3600" i="1" dirty="0" smtClean="0">
                <a:latin typeface="+mj-lt"/>
              </a:rPr>
              <a:t> </a:t>
            </a:r>
            <a:r>
              <a:rPr lang="ru-RU" sz="3600" i="1" dirty="0" err="1" smtClean="0">
                <a:latin typeface="+mj-lt"/>
              </a:rPr>
              <a:t>ліричній</a:t>
            </a:r>
            <a:r>
              <a:rPr lang="ru-RU" sz="3600" i="1" dirty="0" smtClean="0">
                <a:latin typeface="+mj-lt"/>
              </a:rPr>
              <a:t> </a:t>
            </a:r>
            <a:r>
              <a:rPr lang="ru-RU" sz="3600" i="1" dirty="0" err="1" smtClean="0">
                <a:latin typeface="+mj-lt"/>
              </a:rPr>
              <a:t>поезії</a:t>
            </a:r>
            <a:r>
              <a:rPr lang="ru-RU" sz="3600" i="1" dirty="0" smtClean="0">
                <a:latin typeface="+mj-lt"/>
              </a:rPr>
              <a:t>, а </a:t>
            </a:r>
            <a:r>
              <a:rPr lang="ru-RU" sz="3600" i="1" dirty="0" err="1" smtClean="0">
                <a:latin typeface="+mj-lt"/>
              </a:rPr>
              <a:t>також</a:t>
            </a:r>
            <a:r>
              <a:rPr lang="ru-RU" sz="3600" i="1" dirty="0" smtClean="0">
                <a:latin typeface="+mj-lt"/>
              </a:rPr>
              <a:t> за </a:t>
            </a:r>
            <a:r>
              <a:rPr lang="ru-RU" sz="3600" i="1" dirty="0" err="1" smtClean="0">
                <a:latin typeface="+mj-lt"/>
              </a:rPr>
              <a:t>продовження</a:t>
            </a:r>
            <a:r>
              <a:rPr lang="ru-RU" sz="3600" i="1" dirty="0" smtClean="0">
                <a:latin typeface="+mj-lt"/>
              </a:rPr>
              <a:t> </a:t>
            </a:r>
            <a:r>
              <a:rPr lang="ru-RU" sz="3600" i="1" dirty="0" err="1" smtClean="0">
                <a:latin typeface="+mj-lt"/>
              </a:rPr>
              <a:t>традицій</a:t>
            </a:r>
            <a:r>
              <a:rPr lang="ru-RU" sz="3600" i="1" dirty="0" smtClean="0">
                <a:latin typeface="+mj-lt"/>
              </a:rPr>
              <a:t> великого </a:t>
            </a:r>
            <a:r>
              <a:rPr lang="ru-RU" sz="3600" i="1" dirty="0" err="1" smtClean="0">
                <a:latin typeface="+mj-lt"/>
              </a:rPr>
              <a:t>російського</a:t>
            </a:r>
            <a:r>
              <a:rPr lang="ru-RU" sz="3600" i="1" dirty="0" smtClean="0">
                <a:latin typeface="+mj-lt"/>
              </a:rPr>
              <a:t> </a:t>
            </a:r>
            <a:r>
              <a:rPr lang="ru-RU" sz="3600" i="1" dirty="0" err="1" smtClean="0">
                <a:latin typeface="+mj-lt"/>
              </a:rPr>
              <a:t>епічного</a:t>
            </a:r>
            <a:r>
              <a:rPr lang="ru-RU" sz="3600" i="1" dirty="0" smtClean="0">
                <a:latin typeface="+mj-lt"/>
              </a:rPr>
              <a:t> роману</a:t>
            </a:r>
            <a:r>
              <a:rPr lang="ru-RU" sz="3600" dirty="0" smtClean="0">
                <a:latin typeface="+mj-lt"/>
              </a:rPr>
              <a:t>»</a:t>
            </a:r>
            <a:endParaRPr lang="uk-UA" sz="4000" dirty="0">
              <a:latin typeface="+mj-lt"/>
              <a:cs typeface="Arial" pitchFamily="34" charset="0"/>
            </a:endParaRPr>
          </a:p>
        </p:txBody>
      </p:sp>
      <p:pic>
        <p:nvPicPr>
          <p:cNvPr id="3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429000"/>
            <a:ext cx="3886200" cy="3074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8" name="Picture 2" descr="C:\Users\Алла\Desktop\84559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86190"/>
            <a:ext cx="2362149" cy="236214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928670"/>
            <a:ext cx="7000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Борис Пастернак помер 30 </a:t>
            </a:r>
            <a:r>
              <a:rPr lang="ru-RU" sz="4000" dirty="0" err="1" smtClean="0"/>
              <a:t>травня</a:t>
            </a:r>
            <a:r>
              <a:rPr lang="ru-RU" sz="4000" dirty="0" smtClean="0"/>
              <a:t> 1960 у </a:t>
            </a:r>
            <a:r>
              <a:rPr lang="ru-RU" sz="4000" dirty="0" err="1" smtClean="0"/>
              <a:t>Передєлкіно</a:t>
            </a:r>
            <a:r>
              <a:rPr lang="ru-RU" sz="4000" dirty="0" smtClean="0"/>
              <a:t> </a:t>
            </a:r>
            <a:r>
              <a:rPr lang="ru-RU" sz="4000" dirty="0" err="1" smtClean="0"/>
              <a:t>під</a:t>
            </a:r>
            <a:r>
              <a:rPr lang="ru-RU" sz="4000" dirty="0" smtClean="0"/>
              <a:t> </a:t>
            </a:r>
            <a:r>
              <a:rPr lang="ru-RU" sz="4000" dirty="0" smtClean="0"/>
              <a:t>Москвою </a:t>
            </a:r>
            <a:r>
              <a:rPr lang="ru-RU" sz="4000" dirty="0" err="1" smtClean="0"/>
              <a:t>від</a:t>
            </a:r>
            <a:r>
              <a:rPr lang="ru-RU" sz="4000" dirty="0" smtClean="0"/>
              <a:t> раку </a:t>
            </a:r>
            <a:r>
              <a:rPr lang="ru-RU" sz="4000" dirty="0" err="1" smtClean="0"/>
              <a:t>легенів</a:t>
            </a:r>
            <a:r>
              <a:rPr lang="ru-RU" sz="4000" dirty="0" smtClean="0"/>
              <a:t>.</a:t>
            </a:r>
            <a:endParaRPr lang="uk-UA" sz="4000" dirty="0"/>
          </a:p>
        </p:txBody>
      </p:sp>
      <p:pic>
        <p:nvPicPr>
          <p:cNvPr id="3" name="Picture 4" descr="pasternak_200611101035260_s"/>
          <p:cNvPicPr>
            <a:picLocks noChangeAspect="1" noChangeArrowheads="1"/>
          </p:cNvPicPr>
          <p:nvPr/>
        </p:nvPicPr>
        <p:blipFill>
          <a:blip r:embed="rId2" cstate="print"/>
          <a:srcRect t="12399" r="413" b="12129"/>
          <a:stretch>
            <a:fillRect/>
          </a:stretch>
        </p:blipFill>
        <p:spPr>
          <a:xfrm>
            <a:off x="1428728" y="3571876"/>
            <a:ext cx="3995582" cy="2786082"/>
          </a:xfrm>
          <a:prstGeom prst="rect">
            <a:avLst/>
          </a:prstGeom>
          <a:noFill/>
          <a:ln/>
        </p:spPr>
      </p:pic>
      <p:pic>
        <p:nvPicPr>
          <p:cNvPr id="4" name="Picture 4" descr="pas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57950" y="3357562"/>
            <a:ext cx="1984791" cy="28051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 advTm="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ом-музей Б.Л.Пастерна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2143116"/>
            <a:ext cx="4637516" cy="3454402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2786050" y="128586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Музей </a:t>
            </a:r>
            <a:r>
              <a:rPr lang="ru-RU" sz="2800" dirty="0" smtClean="0"/>
              <a:t>в </a:t>
            </a:r>
            <a:r>
              <a:rPr lang="ru-RU" sz="2800" dirty="0" err="1" smtClean="0"/>
              <a:t>Передєлкіно</a:t>
            </a:r>
            <a:r>
              <a:rPr lang="uk-UA" sz="2800" dirty="0" smtClean="0"/>
              <a:t>  </a:t>
            </a:r>
            <a:endParaRPr lang="uk-UA" sz="2800" dirty="0"/>
          </a:p>
        </p:txBody>
      </p:sp>
    </p:spTree>
  </p:cSld>
  <p:clrMapOvr>
    <a:masterClrMapping/>
  </p:clrMapOvr>
  <p:transition spd="med" advTm="3000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ла\Desktop\Новая папка (3)\38299907_paste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3429000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Top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407196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chemeClr val="tx2">
                    <a:lumMod val="75000"/>
                  </a:schemeClr>
                </a:solidFill>
                <a:ea typeface="Batang" pitchFamily="18" charset="-127"/>
              </a:rPr>
              <a:t>Борис Леонідович Пастернак</a:t>
            </a:r>
            <a:r>
              <a:rPr lang="vi-VN" sz="3200" i="1" dirty="0" smtClean="0">
                <a:solidFill>
                  <a:schemeClr val="tx2">
                    <a:lumMod val="75000"/>
                  </a:schemeClr>
                </a:solidFill>
                <a:ea typeface="Batang" pitchFamily="18" charset="-127"/>
              </a:rPr>
              <a:t> 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</a:rPr>
              <a:t> — російський поет, прозаїк, перекладач, лауреат Нобелівської премії 1958 року. Майстер філософської та пейзажної лірики,  зробив значний внесок у розвиток поезії у 20 столітті.</a:t>
            </a: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17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85926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/>
              <a:t>Творчість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3357562"/>
            <a:ext cx="6929486" cy="324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Початковий</a:t>
            </a:r>
            <a:r>
              <a:rPr lang="ru-RU" sz="4000" dirty="0" smtClean="0"/>
              <a:t> </a:t>
            </a:r>
            <a:r>
              <a:rPr lang="ru-RU" sz="4000" dirty="0" err="1" smtClean="0"/>
              <a:t>період</a:t>
            </a:r>
            <a:r>
              <a:rPr lang="ru-RU" sz="4000" dirty="0" smtClean="0"/>
              <a:t> </a:t>
            </a:r>
            <a:r>
              <a:rPr lang="ru-RU" sz="4000" dirty="0" err="1" smtClean="0"/>
              <a:t>творчості</a:t>
            </a:r>
            <a:r>
              <a:rPr lang="ru-RU" sz="4000" dirty="0" smtClean="0"/>
              <a:t> Пастернака </a:t>
            </a:r>
            <a:r>
              <a:rPr lang="ru-RU" sz="4000" dirty="0" err="1" smtClean="0"/>
              <a:t>був</a:t>
            </a:r>
            <a:r>
              <a:rPr lang="ru-RU" sz="4000" dirty="0" smtClean="0"/>
              <a:t> </a:t>
            </a:r>
            <a:r>
              <a:rPr lang="ru-RU" sz="4000" dirty="0" err="1" smtClean="0"/>
              <a:t>відзначений</a:t>
            </a:r>
            <a:r>
              <a:rPr lang="ru-RU" sz="4000" dirty="0" smtClean="0"/>
              <a:t> </a:t>
            </a:r>
            <a:r>
              <a:rPr lang="ru-RU" sz="4000" dirty="0" err="1" smtClean="0"/>
              <a:t>перехресним</a:t>
            </a:r>
            <a:r>
              <a:rPr lang="ru-RU" sz="4000" dirty="0" smtClean="0"/>
              <a:t> </a:t>
            </a:r>
            <a:r>
              <a:rPr lang="ru-RU" sz="4000" dirty="0" err="1" smtClean="0"/>
              <a:t>впливом</a:t>
            </a:r>
            <a:r>
              <a:rPr lang="ru-RU" sz="4000" dirty="0" smtClean="0"/>
              <a:t> </a:t>
            </a:r>
            <a:r>
              <a:rPr lang="ru-RU" sz="4000" dirty="0" err="1" smtClean="0"/>
              <a:t>символізму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футуризму.</a:t>
            </a:r>
            <a:endParaRPr lang="uk-UA" sz="4000" dirty="0"/>
          </a:p>
        </p:txBody>
      </p:sp>
    </p:spTree>
  </p:cSld>
  <p:clrMapOvr>
    <a:masterClrMapping/>
  </p:clrMapOvr>
  <p:transition spd="med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АРТИНКИ\Картинки\Обои\Natur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2945" cy="69817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Основними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особливостями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поезії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Пастернака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є:</a:t>
            </a:r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000240"/>
            <a:ext cx="85011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щільне переплетення тем природи, кохання, мистецтва та їх філософське осмислення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настрої </a:t>
            </a:r>
            <a:r>
              <a:rPr lang="uk-UA" sz="32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зачудування буттям, радісного сприйняття світу, духовної відкритості природі, вираження стану емоційного потрясіння, «захоплення», «екстазу</a:t>
            </a:r>
            <a:r>
              <a:rPr lang="uk-UA" sz="32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»</a:t>
            </a:r>
            <a:endParaRPr lang="uk-UA" sz="3200" dirty="0" smtClean="0"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відтворення </a:t>
            </a:r>
            <a:r>
              <a:rPr lang="uk-UA" sz="32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безперервного руху, динаміки життя, прагнення охопити світ у цілому.</a:t>
            </a:r>
          </a:p>
          <a:p>
            <a:endParaRPr lang="uk-UA" dirty="0"/>
          </a:p>
        </p:txBody>
      </p:sp>
    </p:spTree>
  </p:cSld>
  <p:clrMapOvr>
    <a:masterClrMapping/>
  </p:clrMapOvr>
  <p:transition spd="med" advTm="20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428868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/>
              <a:t>Кінець!!!</a:t>
            </a:r>
            <a:endParaRPr lang="uk-UA" sz="6000" dirty="0"/>
          </a:p>
        </p:txBody>
      </p:sp>
    </p:spTree>
  </p:cSld>
  <p:clrMapOvr>
    <a:masterClrMapping/>
  </p:clrMapOvr>
  <p:transition spd="med" advTm="2000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1214422"/>
            <a:ext cx="4000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</a:rPr>
              <a:t>Народився 10 лютого 1890 року в Москві. Батьки Бориса </a:t>
            </a:r>
            <a:r>
              <a:rPr lang="uk-UA" sz="4000" dirty="0" err="1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</a:rPr>
              <a:t>Пастернака</a:t>
            </a:r>
            <a:r>
              <a:rPr lang="uk-UA" sz="4000" dirty="0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</a:rPr>
              <a:t> — одеські євреї</a:t>
            </a:r>
            <a:endParaRPr lang="uk-UA" sz="4000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5">
                    <a:lumMod val="20000"/>
                    <a:lumOff val="80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0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Біографія</a:t>
            </a:r>
          </a:p>
          <a:p>
            <a:endParaRPr lang="uk-UA" dirty="0"/>
          </a:p>
        </p:txBody>
      </p:sp>
      <p:pic>
        <p:nvPicPr>
          <p:cNvPr id="3074" name="Picture 2" descr="C:\Users\Алла\Desktop\Новая папка (3)\д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736"/>
            <a:ext cx="2871796" cy="3589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1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8662" y="428604"/>
            <a:ext cx="76438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Батько — відомий художник, академік Петербурзької академії мистецтв Леонід Йосипович Пастернак, мати — піаністка Розалія </a:t>
            </a:r>
            <a:r>
              <a:rPr lang="uk-UA" sz="2800" dirty="0" err="1" smtClean="0"/>
              <a:t>Ізидорівна</a:t>
            </a:r>
            <a:r>
              <a:rPr lang="uk-UA" sz="2800" dirty="0" smtClean="0"/>
              <a:t> Пастернак — переїхали з Одеси до Петербурга 1889 року.</a:t>
            </a:r>
          </a:p>
          <a:p>
            <a:endParaRPr lang="uk-UA" dirty="0"/>
          </a:p>
        </p:txBody>
      </p:sp>
      <p:pic>
        <p:nvPicPr>
          <p:cNvPr id="4098" name="Picture 2" descr="C:\Users\Алла\Desktop\Новая папка (3)\T26po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786058"/>
            <a:ext cx="2481499" cy="3386355"/>
          </a:xfrm>
          <a:prstGeom prst="rect">
            <a:avLst/>
          </a:prstGeom>
          <a:noFill/>
        </p:spPr>
      </p:pic>
      <p:pic>
        <p:nvPicPr>
          <p:cNvPr id="4099" name="Picture 3" descr="C:\Users\Алла\Desktop\Новая папка (3)\T24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071810"/>
            <a:ext cx="2143140" cy="300312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ла\Desktop\Новая папка (3)\huzuly-z-Kosova.jpg"/>
          <p:cNvPicPr>
            <a:picLocks noChangeAspect="1" noChangeArrowheads="1"/>
          </p:cNvPicPr>
          <p:nvPr/>
        </p:nvPicPr>
        <p:blipFill>
          <a:blip r:embed="rId2" cstate="print"/>
          <a:srcRect t="1846" b="3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Алла\Desktop\Новая папка (3)\420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4286250" cy="267652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5124" name="Picture 4" descr="C:\Users\Алла\Desktop\Новая папка (3)\00165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714884"/>
            <a:ext cx="2593956" cy="19454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785794"/>
            <a:ext cx="70723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Мати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Роза Кауфман,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відома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піаністка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прищепила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синові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любов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музики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Захопленість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одержимість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музикою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близькість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відомих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художників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бували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будинку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Пастернаків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-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всім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цим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наповнено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дитинство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поета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uk-UA" sz="3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Tm="16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</a:rPr>
              <a:t>З наставників до гімназичної пори, з вдячністю згадує </a:t>
            </a: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</a:rPr>
              <a:t>поет Е.</a:t>
            </a:r>
            <a:r>
              <a:rPr lang="uk-UA" sz="3200" dirty="0" err="1" smtClean="0">
                <a:solidFill>
                  <a:schemeClr val="bg2">
                    <a:lumMod val="50000"/>
                  </a:schemeClr>
                </a:solidFill>
              </a:rPr>
              <a:t>Боратинську</a:t>
            </a: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</a:rPr>
              <a:t>, дитячу письменницю і </a:t>
            </a: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</a:rPr>
              <a:t>перекладачку. Вона </a:t>
            </a: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</a:rPr>
              <a:t>вчила його російській грамоті, арифметиці, французькій мові</a:t>
            </a:r>
            <a:r>
              <a:rPr lang="uk-UA" sz="2800" dirty="0" smtClean="0"/>
              <a:t>. </a:t>
            </a:r>
            <a:endParaRPr lang="uk-UA" sz="2800" dirty="0"/>
          </a:p>
        </p:txBody>
      </p:sp>
      <p:pic>
        <p:nvPicPr>
          <p:cNvPr id="4" name="Рисунок 13" descr="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327312"/>
            <a:ext cx="2058109" cy="286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22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86124"/>
            <a:ext cx="2117723" cy="274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1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Картинки\Обои\wall333\56763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42852"/>
            <a:ext cx="8286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У 1903—1909 роках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займався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музикою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,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під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керівництвом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визначних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авторитетів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вивчав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теорію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композиції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rgbClr val="FFC000">
                      <a:alpha val="40000"/>
                    </a:srgbClr>
                  </a:glow>
                </a:effectLst>
              </a:rPr>
              <a:t>.</a:t>
            </a:r>
            <a:endParaRPr lang="uk-UA" sz="4400" dirty="0">
              <a:solidFill>
                <a:schemeClr val="bg2">
                  <a:lumMod val="50000"/>
                </a:schemeClr>
              </a:solidFill>
              <a:effectLst>
                <a:glow rad="139700">
                  <a:srgbClr val="FFC000">
                    <a:alpha val="40000"/>
                  </a:srgbClr>
                </a:glow>
              </a:effectLst>
            </a:endParaRPr>
          </a:p>
        </p:txBody>
      </p:sp>
      <p:pic>
        <p:nvPicPr>
          <p:cNvPr id="2051" name="Picture 3" descr="C:\Users\Алла\Desktop\Новая папка (3)\65465415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000372"/>
            <a:ext cx="5328346" cy="3587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ла\Desktop\nastol.com.ua-19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428604"/>
            <a:ext cx="57864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</a:effectLst>
              </a:rPr>
              <a:t>З тридцяти років він пише музику, вивчаючи теорію і музичну композицію. Йому передбачалося композиторське майбутнє. Але </a:t>
            </a:r>
            <a:r>
              <a:rPr lang="uk-UA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</a:effectLst>
              </a:rPr>
              <a:t>Пастернака</a:t>
            </a:r>
            <a:r>
              <a:rPr lang="uk-UA" sz="32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</a:effectLst>
              </a:rPr>
              <a:t> пригнічувала відсутність у нього абсолютного слуху, і він залишив музику виправдано для себе, несподівано і прикро для оточуючих.</a:t>
            </a:r>
            <a:endParaRPr lang="uk-UA" sz="3200" dirty="0">
              <a:solidFill>
                <a:schemeClr val="bg1">
                  <a:lumMod val="20000"/>
                  <a:lumOff val="80000"/>
                </a:schemeClr>
              </a:solidFill>
              <a:effectLst>
                <a:glow rad="228600">
                  <a:schemeClr val="bg2">
                    <a:lumMod val="50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Alexandre_Desplat_-_Gnossienne_No1_(OST_Разрисованная_вуаль)_-_(mp3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6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ла\Desktop\1024px-Marburg_Alte_Universität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285860"/>
            <a:ext cx="6858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1909 року вступив на </a:t>
            </a:r>
            <a:r>
              <a:rPr lang="ru-RU" sz="400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історико-філологічний</a:t>
            </a:r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факультет </a:t>
            </a:r>
            <a:r>
              <a:rPr lang="ru-RU" sz="400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Московського</a:t>
            </a:r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університету</a:t>
            </a:r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1912 року </a:t>
            </a:r>
            <a:r>
              <a:rPr lang="ru-RU" sz="400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студіював</a:t>
            </a:r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філософію</a:t>
            </a:r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400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Марбурзькому</a:t>
            </a:r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університеті</a:t>
            </a:r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uk-UA" sz="4000" dirty="0">
              <a:solidFill>
                <a:schemeClr val="bg1">
                  <a:lumMod val="20000"/>
                  <a:lumOff val="8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Tm="1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5">
  <a:themeElements>
    <a:clrScheme name="Шаблон оформления 'Синий атом'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Шаблон оформления 'Синий атом'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'Синий атом'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5">
  <a:themeElements>
    <a:clrScheme name="Шаблон оформления 'Синий атом'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Шаблон оформления 'Синий атом'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'Синий атом'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191</TotalTime>
  <Words>422</Words>
  <Application>Microsoft Office PowerPoint</Application>
  <PresentationFormat>Экран (4:3)</PresentationFormat>
  <Paragraphs>31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Бумажная</vt:lpstr>
      <vt:lpstr>Тема5</vt:lpstr>
      <vt:lpstr>Открытая</vt:lpstr>
      <vt:lpstr>1_Тема5</vt:lpstr>
      <vt:lpstr>Тема4</vt:lpstr>
      <vt:lpstr>Солнцестояние</vt:lpstr>
      <vt:lpstr>1_Бумажная</vt:lpstr>
      <vt:lpstr>Справедливость</vt:lpstr>
      <vt:lpstr>2_Бумажная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Творчість 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Алла</cp:lastModifiedBy>
  <cp:revision>30</cp:revision>
  <dcterms:created xsi:type="dcterms:W3CDTF">2013-02-19T18:28:28Z</dcterms:created>
  <dcterms:modified xsi:type="dcterms:W3CDTF">2013-02-19T21:52:14Z</dcterms:modified>
</cp:coreProperties>
</file>