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938DB98-FBB7-4951-9E52-E12EE79C4B59}" type="datetimeFigureOut">
              <a:rPr lang="ru-RU" smtClean="0"/>
              <a:t>27.09.2013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2FCA84E-FF55-4CBA-B27E-D883B3CA5F4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Сучасні лазерні і космічні телескопи. обсерваторія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Підготувала</a:t>
            </a:r>
          </a:p>
          <a:p>
            <a:r>
              <a:rPr lang="uk-UA" dirty="0" smtClean="0"/>
              <a:t> учениця 11-Б класу Сілецька Аліна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Гершель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vi-VN" dirty="0" smtClean="0"/>
              <a:t>Космі́чний телеско́п «Ге́ршель» </a:t>
            </a:r>
            <a:r>
              <a:rPr lang="en-US" dirty="0" smtClean="0"/>
              <a:t> — </a:t>
            </a:r>
            <a:r>
              <a:rPr lang="vi-VN" dirty="0" smtClean="0"/>
              <a:t>астрономічний супутник, створений Європейським космічним агентством, спочатку запропонований консорціумом європейських вчених у 1982 році.</a:t>
            </a:r>
            <a:endParaRPr lang="ru-RU" dirty="0"/>
          </a:p>
        </p:txBody>
      </p:sp>
      <p:pic>
        <p:nvPicPr>
          <p:cNvPr id="22530" name="Picture 2" descr="&amp;Fcy;&amp;acy;&amp;jcy;&amp;lcy;:Herschel Space Observato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628800"/>
            <a:ext cx="2973782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Запуск </a:t>
            </a:r>
            <a:r>
              <a:rPr lang="ru-RU" dirty="0" err="1" smtClean="0"/>
              <a:t>відбувся</a:t>
            </a:r>
            <a:r>
              <a:rPr lang="ru-RU" dirty="0" smtClean="0"/>
              <a:t> 14 </a:t>
            </a:r>
            <a:r>
              <a:rPr lang="ru-RU" dirty="0" err="1" smtClean="0"/>
              <a:t>травня</a:t>
            </a:r>
            <a:r>
              <a:rPr lang="ru-RU" dirty="0" smtClean="0"/>
              <a:t> 2009 року, о 13:12 за </a:t>
            </a:r>
            <a:r>
              <a:rPr lang="ru-RU" dirty="0" err="1" smtClean="0"/>
              <a:t>універсальним</a:t>
            </a:r>
            <a:r>
              <a:rPr lang="ru-RU" dirty="0" smtClean="0"/>
              <a:t> часом (UT) </a:t>
            </a:r>
            <a:r>
              <a:rPr lang="ru-RU" dirty="0" err="1" smtClean="0"/>
              <a:t>з</a:t>
            </a:r>
            <a:r>
              <a:rPr lang="ru-RU" dirty="0" smtClean="0"/>
              <a:t> космодрому Куру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ракети-носія</a:t>
            </a:r>
            <a:r>
              <a:rPr lang="ru-RU" dirty="0" smtClean="0"/>
              <a:t> «Аріан-5»</a:t>
            </a:r>
            <a:endParaRPr lang="ru-RU" dirty="0"/>
          </a:p>
        </p:txBody>
      </p:sp>
      <p:pic>
        <p:nvPicPr>
          <p:cNvPr id="23554" name="Picture 2" descr="http://images.astronet.ru/pubd/2011/09/02/0001253534/FirstParallelMode_SPIRE_PACS_c9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700808"/>
            <a:ext cx="4139952" cy="33204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err="1" smtClean="0"/>
              <a:t>Супутник</a:t>
            </a:r>
            <a:r>
              <a:rPr lang="ru-RU" dirty="0" smtClean="0"/>
              <a:t> </a:t>
            </a:r>
            <a:r>
              <a:rPr lang="ru-RU" dirty="0" err="1" smtClean="0"/>
              <a:t>розміщений</a:t>
            </a:r>
            <a:r>
              <a:rPr lang="ru-RU" dirty="0" smtClean="0"/>
              <a:t> на </a:t>
            </a:r>
            <a:r>
              <a:rPr lang="ru-RU" dirty="0" err="1" smtClean="0"/>
              <a:t>геліоцентричній</a:t>
            </a:r>
            <a:r>
              <a:rPr lang="ru-RU" dirty="0" smtClean="0"/>
              <a:t> </a:t>
            </a:r>
            <a:r>
              <a:rPr lang="ru-RU" dirty="0" err="1" smtClean="0"/>
              <a:t>орбіті</a:t>
            </a:r>
            <a:r>
              <a:rPr lang="ru-RU" dirty="0" smtClean="0"/>
              <a:t> </a:t>
            </a:r>
            <a:r>
              <a:rPr lang="ru-RU" dirty="0" err="1" smtClean="0"/>
              <a:t>поблизу</a:t>
            </a:r>
            <a:r>
              <a:rPr lang="ru-RU" dirty="0" smtClean="0"/>
              <a:t> </a:t>
            </a:r>
            <a:r>
              <a:rPr lang="ru-RU" dirty="0" err="1" smtClean="0"/>
              <a:t>другої</a:t>
            </a:r>
            <a:r>
              <a:rPr lang="ru-RU" dirty="0" smtClean="0"/>
              <a:t> точки Лагранжа (L2) </a:t>
            </a:r>
            <a:r>
              <a:rPr lang="ru-RU" dirty="0" err="1" smtClean="0"/>
              <a:t>системи</a:t>
            </a:r>
            <a:r>
              <a:rPr lang="ru-RU" dirty="0" smtClean="0"/>
              <a:t> Земля — </a:t>
            </a:r>
            <a:r>
              <a:rPr lang="ru-RU" dirty="0" err="1" smtClean="0"/>
              <a:t>Сонце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весь час </a:t>
            </a:r>
            <a:r>
              <a:rPr lang="ru-RU" dirty="0" err="1" smtClean="0"/>
              <a:t>перебуватиме</a:t>
            </a:r>
            <a:r>
              <a:rPr lang="ru-RU" dirty="0" smtClean="0"/>
              <a:t> над </a:t>
            </a:r>
            <a:r>
              <a:rPr lang="ru-RU" dirty="0" err="1" smtClean="0"/>
              <a:t>нічною</a:t>
            </a:r>
            <a:r>
              <a:rPr lang="ru-RU" dirty="0" smtClean="0"/>
              <a:t> стороною </a:t>
            </a:r>
            <a:r>
              <a:rPr lang="ru-RU" dirty="0" err="1" smtClean="0"/>
              <a:t>Землі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25602" name="Picture 2" descr="https://encrypted-tbn2.gstatic.com/images?q=tbn:ANd9GcTZP-H_jN8lsTpAlnebmcfpxzYT2mgLOGb6_FDrjga3niRD0AN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700808"/>
            <a:ext cx="3024336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Разом </a:t>
            </a:r>
            <a:r>
              <a:rPr lang="ru-RU" dirty="0" err="1" smtClean="0"/>
              <a:t>з</a:t>
            </a:r>
            <a:r>
              <a:rPr lang="ru-RU" dirty="0" smtClean="0"/>
              <a:t> телескопом «Гершель» </a:t>
            </a:r>
            <a:r>
              <a:rPr lang="ru-RU" dirty="0" err="1" smtClean="0"/>
              <a:t>цієї</a:t>
            </a:r>
            <a:r>
              <a:rPr lang="ru-RU" dirty="0" smtClean="0"/>
              <a:t> ж </a:t>
            </a:r>
            <a:r>
              <a:rPr lang="ru-RU" dirty="0" err="1" smtClean="0"/>
              <a:t>ракетою-носієм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виведений</a:t>
            </a:r>
            <a:r>
              <a:rPr lang="ru-RU" dirty="0" smtClean="0"/>
              <a:t> на </a:t>
            </a:r>
            <a:r>
              <a:rPr lang="ru-RU" dirty="0" err="1" smtClean="0"/>
              <a:t>орбіту</a:t>
            </a:r>
            <a:r>
              <a:rPr lang="ru-RU" dirty="0" smtClean="0"/>
              <a:t> </a:t>
            </a:r>
            <a:r>
              <a:rPr lang="ru-RU" dirty="0" err="1" smtClean="0"/>
              <a:t>астрономічний</a:t>
            </a:r>
            <a:r>
              <a:rPr lang="ru-RU" dirty="0" smtClean="0"/>
              <a:t> </a:t>
            </a:r>
            <a:r>
              <a:rPr lang="ru-RU" dirty="0" err="1" smtClean="0"/>
              <a:t>супутник</a:t>
            </a:r>
            <a:r>
              <a:rPr lang="ru-RU" dirty="0" smtClean="0"/>
              <a:t> «Планк». </a:t>
            </a:r>
            <a:r>
              <a:rPr lang="ru-RU" dirty="0" err="1" smtClean="0"/>
              <a:t>Вартість</a:t>
            </a:r>
            <a:r>
              <a:rPr lang="ru-RU" dirty="0" smtClean="0"/>
              <a:t> проекту (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вартістю</a:t>
            </a:r>
            <a:r>
              <a:rPr lang="ru-RU" dirty="0" smtClean="0"/>
              <a:t> </a:t>
            </a:r>
            <a:r>
              <a:rPr lang="ru-RU" dirty="0" err="1" smtClean="0"/>
              <a:t>об'єднаного</a:t>
            </a:r>
            <a:r>
              <a:rPr lang="ru-RU" dirty="0" smtClean="0"/>
              <a:t> запуску) становить </a:t>
            </a:r>
            <a:r>
              <a:rPr lang="ru-RU" dirty="0" err="1" smtClean="0"/>
              <a:t>приблизно</a:t>
            </a:r>
            <a:r>
              <a:rPr lang="ru-RU" dirty="0" smtClean="0"/>
              <a:t> 1,9 </a:t>
            </a:r>
            <a:r>
              <a:rPr lang="ru-RU" dirty="0" err="1" smtClean="0"/>
              <a:t>мільярда</a:t>
            </a:r>
            <a:r>
              <a:rPr lang="ru-RU" dirty="0" smtClean="0"/>
              <a:t> </a:t>
            </a:r>
            <a:r>
              <a:rPr lang="ru-RU" dirty="0" err="1" smtClean="0"/>
              <a:t>євро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Телескоп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48880"/>
          </a:xfrm>
        </p:spPr>
        <p:txBody>
          <a:bodyPr/>
          <a:lstStyle/>
          <a:p>
            <a:r>
              <a:rPr lang="ru-RU" dirty="0" err="1" smtClean="0"/>
              <a:t>Телеско́п</a:t>
            </a:r>
            <a:r>
              <a:rPr lang="ru-RU" dirty="0" smtClean="0"/>
              <a:t> (</a:t>
            </a:r>
            <a:r>
              <a:rPr lang="ru-RU" dirty="0" err="1" smtClean="0"/>
              <a:t>заст</a:t>
            </a:r>
            <a:r>
              <a:rPr lang="ru-RU" dirty="0" smtClean="0"/>
              <a:t>. — </a:t>
            </a:r>
            <a:r>
              <a:rPr lang="ru-RU" dirty="0" err="1" smtClean="0"/>
              <a:t>далекогля́д</a:t>
            </a:r>
            <a:r>
              <a:rPr lang="ru-RU" dirty="0" smtClean="0"/>
              <a:t>) — </a:t>
            </a:r>
            <a:r>
              <a:rPr lang="ru-RU" dirty="0" err="1" smtClean="0"/>
              <a:t>прилад</a:t>
            </a:r>
            <a:r>
              <a:rPr lang="ru-RU" dirty="0" smtClean="0"/>
              <a:t> для </a:t>
            </a:r>
            <a:r>
              <a:rPr lang="ru-RU" dirty="0" err="1" smtClean="0"/>
              <a:t>спостереження</a:t>
            </a:r>
            <a:r>
              <a:rPr lang="ru-RU" dirty="0" smtClean="0"/>
              <a:t> </a:t>
            </a:r>
            <a:r>
              <a:rPr lang="ru-RU" dirty="0" err="1" smtClean="0"/>
              <a:t>віддалених</a:t>
            </a:r>
            <a:r>
              <a:rPr lang="ru-RU" dirty="0" smtClean="0"/>
              <a:t> </a:t>
            </a:r>
            <a:r>
              <a:rPr lang="ru-RU" dirty="0" err="1" smtClean="0"/>
              <a:t>об'єктів</a:t>
            </a:r>
            <a:r>
              <a:rPr lang="ru-RU" dirty="0" smtClean="0"/>
              <a:t>,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сконструйований</a:t>
            </a:r>
            <a:r>
              <a:rPr lang="ru-RU" dirty="0" smtClean="0"/>
              <a:t> </a:t>
            </a:r>
            <a:r>
              <a:rPr lang="ru-RU" dirty="0" err="1" smtClean="0"/>
              <a:t>Галілео</a:t>
            </a:r>
            <a:r>
              <a:rPr lang="ru-RU" dirty="0" smtClean="0"/>
              <a:t> </a:t>
            </a:r>
            <a:r>
              <a:rPr lang="ru-RU" dirty="0" err="1" smtClean="0"/>
              <a:t>Галілеєм</a:t>
            </a:r>
            <a:r>
              <a:rPr lang="ru-RU" dirty="0" smtClean="0"/>
              <a:t> у 1609 </a:t>
            </a:r>
            <a:r>
              <a:rPr lang="ru-RU" dirty="0" err="1" smtClean="0"/>
              <a:t>році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1026" name="Picture 2" descr="http://upload.wikimedia.org/wikipedia/commons/c/cc/Galileo.arp.300pi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3212976"/>
            <a:ext cx="2664296" cy="3269818"/>
          </a:xfrm>
          <a:prstGeom prst="rect">
            <a:avLst/>
          </a:prstGeom>
          <a:noFill/>
        </p:spPr>
      </p:pic>
      <p:pic>
        <p:nvPicPr>
          <p:cNvPr id="1028" name="Picture 4" descr="http://lib.rus.ec/i/29/168929/i_0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284984"/>
            <a:ext cx="2137420" cy="30565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Обсерваторія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332856"/>
          </a:xfrm>
        </p:spPr>
        <p:txBody>
          <a:bodyPr>
            <a:normAutofit fontScale="92500" lnSpcReduction="10000"/>
          </a:bodyPr>
          <a:lstStyle/>
          <a:p>
            <a:r>
              <a:rPr lang="vi-VN" dirty="0" smtClean="0"/>
              <a:t>Обсервато́рія </a:t>
            </a:r>
            <a:r>
              <a:rPr lang="vi-VN" dirty="0" smtClean="0"/>
              <a:t> </a:t>
            </a:r>
            <a:r>
              <a:rPr lang="vi-VN" dirty="0" smtClean="0"/>
              <a:t>— наукова установа, в якій за допомогою особливих інструментів виконують астрономічні (астрономічна обсерваторія), магнітні (магнітна обсерваторія), сейсмологічні, метеорологічні та інші спостереження, а також обробляють одержані результати.</a:t>
            </a:r>
            <a:endParaRPr lang="ru-RU" dirty="0"/>
          </a:p>
        </p:txBody>
      </p:sp>
      <p:pic>
        <p:nvPicPr>
          <p:cNvPr id="21506" name="Picture 2" descr="&amp;Fcy;&amp;acy;&amp;jcy;&amp;lcy;:Detroit Observato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005064"/>
            <a:ext cx="3275583" cy="24566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Космічні</a:t>
            </a:r>
            <a:r>
              <a:rPr lang="ru-RU" b="1" dirty="0" smtClean="0"/>
              <a:t> </a:t>
            </a:r>
            <a:r>
              <a:rPr lang="ru-RU" b="1" dirty="0" err="1" smtClean="0"/>
              <a:t>телескопи</a:t>
            </a:r>
            <a:endParaRPr lang="ru-RU" dirty="0"/>
          </a:p>
        </p:txBody>
      </p:sp>
      <p:pic>
        <p:nvPicPr>
          <p:cNvPr id="15362" name="Picture 2" descr="http://image.zn.ua/media/images/original/Jul2013/661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700808"/>
            <a:ext cx="5832648" cy="43912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Габбл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Космічний</a:t>
            </a:r>
            <a:r>
              <a:rPr lang="ru-RU" dirty="0" smtClean="0"/>
              <a:t> телескоп «</a:t>
            </a:r>
            <a:r>
              <a:rPr lang="ru-RU" dirty="0" err="1" smtClean="0"/>
              <a:t>Габбл</a:t>
            </a:r>
            <a:r>
              <a:rPr lang="ru-RU" dirty="0" smtClean="0"/>
              <a:t>» (англ. </a:t>
            </a:r>
            <a:r>
              <a:rPr lang="en-US" dirty="0" smtClean="0"/>
              <a:t>Hubble Space Telescope, HST) — </a:t>
            </a:r>
            <a:r>
              <a:rPr lang="ru-RU" dirty="0" err="1" smtClean="0"/>
              <a:t>американський</a:t>
            </a:r>
            <a:r>
              <a:rPr lang="ru-RU" dirty="0" smtClean="0"/>
              <a:t> </a:t>
            </a:r>
            <a:r>
              <a:rPr lang="ru-RU" dirty="0" err="1" smtClean="0"/>
              <a:t>оптичний</a:t>
            </a:r>
            <a:r>
              <a:rPr lang="ru-RU" dirty="0" smtClean="0"/>
              <a:t> телескоп, </a:t>
            </a:r>
            <a:r>
              <a:rPr lang="ru-RU" dirty="0" err="1" smtClean="0"/>
              <a:t>розташований</a:t>
            </a:r>
            <a:r>
              <a:rPr lang="ru-RU" dirty="0" smtClean="0"/>
              <a:t> на </a:t>
            </a:r>
            <a:r>
              <a:rPr lang="ru-RU" dirty="0" err="1" smtClean="0"/>
              <a:t>навколоземній</a:t>
            </a:r>
            <a:r>
              <a:rPr lang="ru-RU" dirty="0" smtClean="0"/>
              <a:t> </a:t>
            </a:r>
            <a:r>
              <a:rPr lang="ru-RU" dirty="0" err="1" smtClean="0"/>
              <a:t>орбіті</a:t>
            </a:r>
            <a:r>
              <a:rPr lang="ru-RU" dirty="0" smtClean="0"/>
              <a:t> 1990 року. </a:t>
            </a:r>
            <a:endParaRPr lang="ru-RU" dirty="0"/>
          </a:p>
        </p:txBody>
      </p:sp>
      <p:pic>
        <p:nvPicPr>
          <p:cNvPr id="17410" name="Picture 2" descr="Foto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844824"/>
            <a:ext cx="4140460" cy="3312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874168" cy="4343400"/>
          </a:xfrm>
        </p:spPr>
        <p:txBody>
          <a:bodyPr>
            <a:normAutofit/>
          </a:bodyPr>
          <a:lstStyle/>
          <a:p>
            <a:r>
              <a:rPr lang="ru-RU" dirty="0" smtClean="0"/>
              <a:t>24 </a:t>
            </a:r>
            <a:r>
              <a:rPr lang="ru-RU" dirty="0" err="1" smtClean="0"/>
              <a:t>квітня</a:t>
            </a:r>
            <a:r>
              <a:rPr lang="ru-RU" dirty="0" smtClean="0"/>
              <a:t> 1990-го року </a:t>
            </a:r>
            <a:r>
              <a:rPr lang="ru-RU" dirty="0" err="1" smtClean="0"/>
              <a:t>корабель</a:t>
            </a:r>
            <a:r>
              <a:rPr lang="ru-RU" dirty="0" smtClean="0"/>
              <a:t> </a:t>
            </a:r>
            <a:r>
              <a:rPr lang="ru-RU" dirty="0" err="1" smtClean="0"/>
              <a:t>багаторазового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«</a:t>
            </a:r>
            <a:r>
              <a:rPr lang="ru-RU" dirty="0" err="1" smtClean="0"/>
              <a:t>Дискавері</a:t>
            </a:r>
            <a:r>
              <a:rPr lang="ru-RU" dirty="0" smtClean="0"/>
              <a:t>» </a:t>
            </a:r>
            <a:r>
              <a:rPr lang="ru-RU" dirty="0" err="1" smtClean="0"/>
              <a:t>вивів</a:t>
            </a:r>
            <a:r>
              <a:rPr lang="ru-RU" dirty="0" smtClean="0"/>
              <a:t> на </a:t>
            </a:r>
            <a:r>
              <a:rPr lang="ru-RU" dirty="0" err="1" smtClean="0"/>
              <a:t>орбіту</a:t>
            </a:r>
            <a:r>
              <a:rPr lang="ru-RU" dirty="0" smtClean="0"/>
              <a:t> </a:t>
            </a:r>
            <a:r>
              <a:rPr lang="ru-RU" dirty="0" err="1" smtClean="0"/>
              <a:t>апарат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назавжди</a:t>
            </a:r>
            <a:r>
              <a:rPr lang="ru-RU" dirty="0" smtClean="0"/>
              <a:t> </a:t>
            </a:r>
            <a:r>
              <a:rPr lang="ru-RU" dirty="0" err="1" smtClean="0"/>
              <a:t>змінив</a:t>
            </a:r>
            <a:r>
              <a:rPr lang="ru-RU" dirty="0" smtClean="0"/>
              <a:t> </a:t>
            </a:r>
            <a:r>
              <a:rPr lang="ru-RU" dirty="0" err="1" smtClean="0"/>
              <a:t>теорію</a:t>
            </a:r>
            <a:r>
              <a:rPr lang="ru-RU" dirty="0" smtClean="0"/>
              <a:t> про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Всесвіту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16386" name="Picture 2" descr="&amp;Fcy;&amp;acy;&amp;jcy;&amp;lcy;:Hubble 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772816"/>
            <a:ext cx="6268612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Коли </a:t>
            </a:r>
            <a:r>
              <a:rPr lang="ru-RU" dirty="0" err="1" smtClean="0"/>
              <a:t>Габбл</a:t>
            </a:r>
            <a:r>
              <a:rPr lang="ru-RU" dirty="0" smtClean="0"/>
              <a:t> запустили, </a:t>
            </a:r>
            <a:r>
              <a:rPr lang="ru-RU" dirty="0" err="1" smtClean="0"/>
              <a:t>він</a:t>
            </a:r>
            <a:r>
              <a:rPr lang="ru-RU" dirty="0" smtClean="0"/>
              <a:t> у 10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перевищував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 smtClean="0"/>
              <a:t>телескопів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на </a:t>
            </a:r>
            <a:r>
              <a:rPr lang="ru-RU" dirty="0" err="1" smtClean="0"/>
              <a:t>Землі</a:t>
            </a:r>
            <a:r>
              <a:rPr lang="ru-RU" dirty="0" smtClean="0"/>
              <a:t>. </a:t>
            </a:r>
            <a:r>
              <a:rPr lang="ru-RU" dirty="0" err="1" smtClean="0"/>
              <a:t>Уперше</a:t>
            </a:r>
            <a:r>
              <a:rPr lang="ru-RU" dirty="0" smtClean="0"/>
              <a:t> в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астрономії</a:t>
            </a:r>
            <a:r>
              <a:rPr lang="ru-RU" dirty="0" smtClean="0"/>
              <a:t> </a:t>
            </a:r>
            <a:r>
              <a:rPr lang="ru-RU" dirty="0" err="1" smtClean="0"/>
              <a:t>людині</a:t>
            </a:r>
            <a:r>
              <a:rPr lang="ru-RU" dirty="0" smtClean="0"/>
              <a:t> </a:t>
            </a:r>
            <a:r>
              <a:rPr lang="ru-RU" dirty="0" err="1" smtClean="0"/>
              <a:t>вдалося</a:t>
            </a:r>
            <a:r>
              <a:rPr lang="ru-RU" dirty="0" smtClean="0"/>
              <a:t> за один </a:t>
            </a:r>
            <a:r>
              <a:rPr lang="ru-RU" dirty="0" err="1" smtClean="0"/>
              <a:t>стрибок</a:t>
            </a:r>
            <a:r>
              <a:rPr lang="ru-RU" dirty="0" smtClean="0"/>
              <a:t> </a:t>
            </a:r>
            <a:r>
              <a:rPr lang="ru-RU" dirty="0" err="1" smtClean="0"/>
              <a:t>піднятися</a:t>
            </a:r>
            <a:r>
              <a:rPr lang="ru-RU" dirty="0" smtClean="0"/>
              <a:t> на 10 </a:t>
            </a:r>
            <a:r>
              <a:rPr lang="ru-RU" dirty="0" err="1" smtClean="0"/>
              <a:t>сходинок</a:t>
            </a:r>
            <a:r>
              <a:rPr lang="ru-RU" dirty="0" smtClean="0"/>
              <a:t>. </a:t>
            </a:r>
            <a:r>
              <a:rPr lang="ru-RU" dirty="0" err="1" smtClean="0"/>
              <a:t>Останній</a:t>
            </a:r>
            <a:r>
              <a:rPr lang="ru-RU" dirty="0" smtClean="0"/>
              <a:t> раз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зробив</a:t>
            </a:r>
            <a:r>
              <a:rPr lang="ru-RU" dirty="0" smtClean="0"/>
              <a:t> </a:t>
            </a:r>
            <a:r>
              <a:rPr lang="ru-RU" dirty="0" err="1" smtClean="0"/>
              <a:t>Галілей</a:t>
            </a:r>
            <a:r>
              <a:rPr lang="ru-RU" dirty="0" smtClean="0"/>
              <a:t>, коли перестав </a:t>
            </a:r>
            <a:r>
              <a:rPr lang="ru-RU" dirty="0" err="1" smtClean="0"/>
              <a:t>покладатися</a:t>
            </a:r>
            <a:r>
              <a:rPr lang="ru-RU" dirty="0" smtClean="0"/>
              <a:t> на </a:t>
            </a:r>
            <a:r>
              <a:rPr lang="ru-RU" dirty="0" err="1" smtClean="0"/>
              <a:t>очі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подивився</a:t>
            </a:r>
            <a:r>
              <a:rPr lang="ru-RU" dirty="0" smtClean="0"/>
              <a:t> у телескоп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 часу запуску на </a:t>
            </a:r>
            <a:r>
              <a:rPr lang="ru-RU" dirty="0" err="1" smtClean="0"/>
              <a:t>орбіту</a:t>
            </a:r>
            <a:r>
              <a:rPr lang="ru-RU" dirty="0" smtClean="0"/>
              <a:t> 21 </a:t>
            </a:r>
            <a:r>
              <a:rPr lang="ru-RU" dirty="0" err="1" smtClean="0"/>
              <a:t>рік</a:t>
            </a:r>
            <a:r>
              <a:rPr lang="ru-RU" dirty="0" smtClean="0"/>
              <a:t> тому телескоп </a:t>
            </a:r>
            <a:r>
              <a:rPr lang="ru-RU" dirty="0" err="1" smtClean="0"/>
              <a:t>Габбла</a:t>
            </a:r>
            <a:r>
              <a:rPr lang="ru-RU" dirty="0" smtClean="0"/>
              <a:t> </a:t>
            </a:r>
            <a:r>
              <a:rPr lang="ru-RU" dirty="0" err="1" smtClean="0"/>
              <a:t>розширив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збагатив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</a:t>
            </a:r>
            <a:r>
              <a:rPr lang="ru-RU" dirty="0" err="1" smtClean="0"/>
              <a:t>людства</a:t>
            </a:r>
            <a:r>
              <a:rPr lang="ru-RU" dirty="0" smtClean="0"/>
              <a:t> про космос. </a:t>
            </a:r>
            <a:r>
              <a:rPr lang="ru-RU" dirty="0" err="1" smtClean="0"/>
              <a:t>Іміджі</a:t>
            </a:r>
            <a:r>
              <a:rPr lang="ru-RU" dirty="0" smtClean="0"/>
              <a:t> далеких </a:t>
            </a:r>
            <a:r>
              <a:rPr lang="ru-RU" dirty="0" err="1" smtClean="0"/>
              <a:t>зірок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/>
              <a:t>галактик дозволили </a:t>
            </a:r>
            <a:r>
              <a:rPr lang="ru-RU" dirty="0" smtClean="0"/>
              <a:t>астрономам </a:t>
            </a:r>
            <a:r>
              <a:rPr lang="ru-RU" dirty="0" err="1" smtClean="0"/>
              <a:t>точніше</a:t>
            </a:r>
            <a:r>
              <a:rPr lang="ru-RU" dirty="0" smtClean="0"/>
              <a:t> </a:t>
            </a:r>
            <a:r>
              <a:rPr lang="ru-RU" dirty="0" err="1" smtClean="0"/>
              <a:t>вирахувати</a:t>
            </a:r>
            <a:r>
              <a:rPr lang="ru-RU" dirty="0" smtClean="0"/>
              <a:t> день </a:t>
            </a:r>
            <a:r>
              <a:rPr lang="ru-RU" dirty="0" err="1" smtClean="0"/>
              <a:t>народження</a:t>
            </a:r>
            <a:r>
              <a:rPr lang="ru-RU" dirty="0" smtClean="0"/>
              <a:t> </a:t>
            </a:r>
            <a:r>
              <a:rPr lang="ru-RU" dirty="0" err="1" smtClean="0"/>
              <a:t>Всесвіту</a:t>
            </a:r>
            <a:r>
              <a:rPr lang="ru-RU" dirty="0" smtClean="0"/>
              <a:t> –  </a:t>
            </a:r>
            <a:r>
              <a:rPr lang="ru-RU" dirty="0" err="1" smtClean="0"/>
              <a:t>близько</a:t>
            </a:r>
            <a:r>
              <a:rPr lang="ru-RU" dirty="0" smtClean="0"/>
              <a:t> 14 </a:t>
            </a:r>
            <a:r>
              <a:rPr lang="ru-RU" dirty="0" err="1" smtClean="0"/>
              <a:t>мільярдів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8434" name="Picture 2" descr="Foto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340768"/>
            <a:ext cx="4415300" cy="44741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5004048" y="1556792"/>
            <a:ext cx="3886200" cy="45720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Габбл</a:t>
            </a:r>
            <a:r>
              <a:rPr lang="ru-RU" dirty="0" smtClean="0"/>
              <a:t> </a:t>
            </a:r>
            <a:r>
              <a:rPr lang="ru-RU" dirty="0" err="1" smtClean="0"/>
              <a:t>здатний</a:t>
            </a:r>
            <a:r>
              <a:rPr lang="ru-RU" dirty="0" smtClean="0"/>
              <a:t> </a:t>
            </a:r>
            <a:r>
              <a:rPr lang="ru-RU" dirty="0" err="1" smtClean="0"/>
              <a:t>бачити</a:t>
            </a:r>
            <a:r>
              <a:rPr lang="ru-RU" dirty="0" smtClean="0"/>
              <a:t> </a:t>
            </a:r>
            <a:r>
              <a:rPr lang="ru-RU" dirty="0" err="1" smtClean="0"/>
              <a:t>об’єкти</a:t>
            </a:r>
            <a:r>
              <a:rPr lang="ru-RU" dirty="0" smtClean="0"/>
              <a:t>, </a:t>
            </a:r>
            <a:r>
              <a:rPr lang="ru-RU" dirty="0" err="1" smtClean="0"/>
              <a:t>світло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в </a:t>
            </a:r>
            <a:r>
              <a:rPr lang="ru-RU" dirty="0" err="1" smtClean="0"/>
              <a:t>мільярди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слабкіше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здатне</a:t>
            </a:r>
            <a:r>
              <a:rPr lang="ru-RU" dirty="0" smtClean="0"/>
              <a:t> </a:t>
            </a:r>
            <a:r>
              <a:rPr lang="ru-RU" dirty="0" err="1" smtClean="0"/>
              <a:t>охопити</a:t>
            </a:r>
            <a:r>
              <a:rPr lang="ru-RU" dirty="0" smtClean="0"/>
              <a:t> </a:t>
            </a:r>
            <a:r>
              <a:rPr lang="ru-RU" dirty="0" err="1" smtClean="0"/>
              <a:t>людське</a:t>
            </a:r>
            <a:r>
              <a:rPr lang="ru-RU" dirty="0" smtClean="0"/>
              <a:t> око </a:t>
            </a:r>
            <a:r>
              <a:rPr lang="ru-RU" dirty="0" err="1" smtClean="0"/>
              <a:t>і</a:t>
            </a:r>
            <a:r>
              <a:rPr lang="ru-RU" dirty="0" smtClean="0"/>
              <a:t> навести </a:t>
            </a:r>
            <a:r>
              <a:rPr lang="ru-RU" dirty="0" err="1" smtClean="0"/>
              <a:t>чітку</a:t>
            </a:r>
            <a:r>
              <a:rPr lang="ru-RU" dirty="0" smtClean="0"/>
              <a:t> </a:t>
            </a:r>
            <a:r>
              <a:rPr lang="ru-RU" dirty="0" err="1" smtClean="0"/>
              <a:t>різкість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19458" name="Picture 2" descr="Foto 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0"/>
            <a:ext cx="4227984" cy="42279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30</TotalTime>
  <Words>272</Words>
  <Application>Microsoft Office PowerPoint</Application>
  <PresentationFormat>Экран (4:3)</PresentationFormat>
  <Paragraphs>19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Сучасні лазерні і космічні телескопи. обсерваторія</vt:lpstr>
      <vt:lpstr>Телескоп</vt:lpstr>
      <vt:lpstr>Обсерваторія</vt:lpstr>
      <vt:lpstr>Космічні телескопи</vt:lpstr>
      <vt:lpstr>Габбл</vt:lpstr>
      <vt:lpstr>Слайд 6</vt:lpstr>
      <vt:lpstr>Слайд 7</vt:lpstr>
      <vt:lpstr>Слайд 8</vt:lpstr>
      <vt:lpstr>Слайд 9</vt:lpstr>
      <vt:lpstr>Гершель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лазерні і космічні телескопи. обсерваторія</dc:title>
  <dc:creator>Alina</dc:creator>
  <cp:lastModifiedBy>Alina</cp:lastModifiedBy>
  <cp:revision>4</cp:revision>
  <dcterms:created xsi:type="dcterms:W3CDTF">2013-09-27T19:45:01Z</dcterms:created>
  <dcterms:modified xsi:type="dcterms:W3CDTF">2013-09-27T20:15:23Z</dcterms:modified>
</cp:coreProperties>
</file>