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102"/>
    <a:srgbClr val="FF9D00"/>
    <a:srgbClr val="FF6702"/>
    <a:srgbClr val="FF3305"/>
    <a:srgbClr val="CF3E00"/>
    <a:srgbClr val="236F7A"/>
    <a:srgbClr val="EEB42D"/>
    <a:srgbClr val="5706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88" d="100"/>
          <a:sy n="88" d="100"/>
        </p:scale>
        <p:origin x="-10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5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6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7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0" name="Rectangle 5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1" name="Rectangle 5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2" name="Rectangle 5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3" name="Rectangle 6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4" name="Rectangle 6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 latinLnBrk="0">
              <a:defRPr lang="ru-RU"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latinLnBrk="0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latin typeface="+mn-lt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6D0E8A-7BD7-43EA-8883-454BE7A9AB1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latinLnBrk="0">
              <a:defRPr lang="ru-RU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 lang="ru-RU">
                <a:latin typeface="+mn-lt"/>
              </a:defRPr>
            </a:lvl1pPr>
            <a:lvl2pPr>
              <a:defRPr lang="ru-RU">
                <a:latin typeface="+mn-lt"/>
              </a:defRPr>
            </a:lvl2pPr>
            <a:lvl3pPr>
              <a:defRPr lang="ru-RU">
                <a:latin typeface="+mn-lt"/>
              </a:defRPr>
            </a:lvl3pPr>
            <a:lvl4pPr>
              <a:defRPr lang="ru-RU">
                <a:latin typeface="+mn-lt"/>
              </a:defRPr>
            </a:lvl4pPr>
            <a:lvl5pPr>
              <a:defRPr lang="ru-RU">
                <a:latin typeface="+mn-lt"/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9D4F-A3EB-48EC-AB58-60BEF60484F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latinLnBrk="0">
              <a:buNone/>
              <a:defRPr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latinLnBrk="0">
              <a:buNone/>
              <a:defRPr lang="ru-RU" sz="2000">
                <a:solidFill>
                  <a:schemeClr val="tx2"/>
                </a:solidFill>
              </a:defRPr>
            </a:lvl1pPr>
            <a:lvl2pPr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8DDFDD-1717-4D19-B712-A9D7F751210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latinLnBrk="0">
              <a:buFontTx/>
              <a:buNone/>
              <a:defRPr lang="ru-RU" sz="2000">
                <a:solidFill>
                  <a:schemeClr val="bg1"/>
                </a:solidFill>
              </a:defRPr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latinLnBrk="0">
              <a:defRPr lang="ru-RU" sz="2800">
                <a:solidFill>
                  <a:schemeClr val="bg1"/>
                </a:solidFill>
              </a:defRPr>
            </a:lvl1pPr>
            <a:lvl2pPr>
              <a:defRPr lang="ru-RU" sz="2400">
                <a:solidFill>
                  <a:schemeClr val="bg1"/>
                </a:solidFill>
              </a:defRPr>
            </a:lvl2pPr>
            <a:lvl3pPr>
              <a:defRPr lang="ru-RU" sz="2000">
                <a:solidFill>
                  <a:schemeClr val="bg1"/>
                </a:solidFill>
              </a:defRPr>
            </a:lvl3pPr>
            <a:lvl4pPr>
              <a:defRPr lang="ru-RU" sz="1800">
                <a:solidFill>
                  <a:schemeClr val="bg1"/>
                </a:solidFill>
              </a:defRPr>
            </a:lvl4pPr>
            <a:lvl5pPr>
              <a:defRPr lang="ru-RU"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ru-RU">
                <a:solidFill>
                  <a:schemeClr val="bg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ru-RU" smtClean="0">
                <a:solidFill>
                  <a:schemeClr val="bg2"/>
                </a:solidFill>
              </a:defRPr>
            </a:lvl1pPr>
            <a:extLst/>
          </a:lstStyle>
          <a:p>
            <a:pPr>
              <a:defRPr/>
            </a:pPr>
            <a:fld id="{BBE1FFB6-DC0C-4CB4-AEE4-04C3A11BE7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 algn="ctr" latinLnBrk="0">
              <a:defRPr lang="ru-RU" sz="4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latinLnBrk="0">
              <a:buNone/>
              <a:defRPr lang="ru-RU" sz="2400" b="1">
                <a:solidFill>
                  <a:schemeClr val="accent2"/>
                </a:solidFill>
              </a:defRPr>
            </a:lvl1pPr>
            <a:lvl2pPr>
              <a:buNone/>
              <a:defRPr lang="ru-RU" sz="2000" b="1"/>
            </a:lvl2pPr>
            <a:lvl3pPr>
              <a:buNone/>
              <a:defRPr lang="ru-RU" sz="1800" b="1"/>
            </a:lvl3pPr>
            <a:lvl4pPr>
              <a:buNone/>
              <a:defRPr lang="ru-RU" sz="1600" b="1"/>
            </a:lvl4pPr>
            <a:lvl5pPr>
              <a:buNone/>
              <a:defRPr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latinLnBrk="0">
              <a:defRPr lang="ru-RU" sz="2400">
                <a:solidFill>
                  <a:schemeClr val="tx1"/>
                </a:solidFill>
              </a:defRPr>
            </a:lvl1pPr>
            <a:lvl2pPr>
              <a:defRPr lang="ru-RU" sz="2000">
                <a:solidFill>
                  <a:schemeClr val="tx1"/>
                </a:solidFill>
              </a:defRPr>
            </a:lvl2pPr>
            <a:lvl3pPr>
              <a:defRPr lang="ru-RU" sz="1800">
                <a:solidFill>
                  <a:schemeClr val="tx1"/>
                </a:solidFill>
              </a:defRPr>
            </a:lvl3pPr>
            <a:lvl4pPr>
              <a:defRPr lang="ru-RU" sz="1600">
                <a:solidFill>
                  <a:schemeClr val="tx1"/>
                </a:solidFill>
              </a:defRPr>
            </a:lvl4pPr>
            <a:lvl5pPr>
              <a:defRPr lang="ru-RU"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latinLnBrk="0"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3FE32-C047-4CCF-A81E-2ACF48C1093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 latinLnBrk="0">
              <a:defRPr lang="ru-RU"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CDF9-39A7-4060-A6F9-9D8D60B5AE3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4BF1-29FD-4785-BA9E-84A782EE63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одержимо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 latinLnBrk="0">
              <a:buNone/>
              <a:defRPr lang="ru-RU"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latinLnBrk="0">
              <a:buNone/>
              <a:defRPr lang="ru-RU" sz="1800"/>
            </a:lvl1pPr>
            <a:lvl2pPr>
              <a:buNone/>
              <a:defRPr lang="ru-RU" sz="1200"/>
            </a:lvl2pPr>
            <a:lvl3pPr>
              <a:buNone/>
              <a:defRPr lang="ru-RU" sz="1000"/>
            </a:lvl3pPr>
            <a:lvl4pPr>
              <a:buNone/>
              <a:defRPr lang="ru-RU" sz="900"/>
            </a:lvl4pPr>
            <a:lvl5pPr>
              <a:buNone/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latinLnBrk="0"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739EA1-863A-41A6-AC5F-BD156434C5B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 latinLnBrk="0">
              <a:buNone/>
              <a:defRPr lang="ru-RU"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latinLnBrk="0">
              <a:buNone/>
              <a:defRPr lang="ru-RU"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latinLnBrk="0"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>
              <a:defRPr lang="ru-RU" sz="1200"/>
            </a:lvl2pPr>
            <a:lvl3pPr>
              <a:defRPr lang="ru-RU" sz="1000"/>
            </a:lvl3pPr>
            <a:lvl4pPr>
              <a:defRPr lang="ru-RU" sz="900"/>
            </a:lvl4pPr>
            <a:lvl5pPr>
              <a:defRPr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93429F-AF26-4243-ADE5-E1E9000B1E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Образцы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ru-RU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ru-RU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ru-RU" sz="12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3412720-070A-4DB1-A11F-0BD2E5B101E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0" r:id="rId2"/>
    <p:sldLayoutId id="2147483714" r:id="rId3"/>
    <p:sldLayoutId id="2147483715" r:id="rId4"/>
    <p:sldLayoutId id="2147483716" r:id="rId5"/>
    <p:sldLayoutId id="2147483711" r:id="rId6"/>
    <p:sldLayoutId id="2147483712" r:id="rId7"/>
    <p:sldLayoutId id="2147483717" r:id="rId8"/>
    <p:sldLayoutId id="2147483718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4000" kern="1200" spc="-15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lang="ru-RU"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lang="ru-RU"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lang="ru-RU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B89A9A"/>
        </a:buClr>
        <a:buFont typeface="Wingdings 3" pitchFamily="18" charset="2"/>
        <a:buChar char=""/>
        <a:defRPr lang="ru-RU"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B89A9A"/>
        </a:buClr>
        <a:buFont typeface="Wingdings 2" pitchFamily="18" charset="2"/>
        <a:buChar char=""/>
        <a:defRPr lang="ru-RU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Loner\&#1052;&#1086;&#1080;%20&#1076;&#1086;&#1082;&#1091;&#1084;&#1077;&#1085;&#1090;&#1099;\Downloads\betkhoven_-_lunnaya_sonata_(zaycev.net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k.wikipedia.org/wiki/%D0%A1%D0%BF%D0%B5%D0%BA%D1%82%D1%80%D0%B0%D0%BB%D1%8C%D0%BD%D0%B8%D0%B9_%D0%BA%D0%BB%D0%B0%D1%81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znaimo.com.ua/%D0%9F%D1%80%D0%BE%D0%BA%D1%81%D0%B8%D0%BC%D0%B0_%D0%A6%D0%B5%D0%BD%D1%82%D0%B0%D0%B2%D1%80%D0%B0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znaimo.com.ua/%D0%93%D0%B0%D0%B7%D0%BE%D0%B2%D0%B8%D0%B9_%D0%B3%D1%96%D0%B3%D0%B0%D0%BD%D1%82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ua/" TargetMode="External"/><Relationship Id="rId2" Type="http://schemas.openxmlformats.org/officeDocument/2006/relationships/hyperlink" Target="http://uk.wikipedia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oogle.com.ua/" TargetMode="External"/><Relationship Id="rId4" Type="http://schemas.openxmlformats.org/officeDocument/2006/relationships/hyperlink" Target="http://trinixy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1%D0%B5%D1%81%D1%81%D0%B5%D0%BB%D1%8C_%D0%A4%D1%80%D1%96%D0%B4%D1%80%D1%96%D1%85_%D0%92%D1%96%D0%BB%D1%8C%D0%B3%D0%B5%D0%BB%D1%8C%D0%BC" TargetMode="External"/><Relationship Id="rId2" Type="http://schemas.openxmlformats.org/officeDocument/2006/relationships/hyperlink" Target="http://znaimo.com.ua/%D0%9A%D0%B5%D0%BD%D1%96%D0%B3%D1%81%D0%B1%D0%B5%D1%80%D0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znaimo.com.ua/%D0%9D%D0%B5%D0%B1%D0%B5%D1%81%D0%BD%D0%B0_%D1%81%D1%84%D0%B5%D1%80%D0%B0" TargetMode="External"/><Relationship Id="rId4" Type="http://schemas.openxmlformats.org/officeDocument/2006/relationships/hyperlink" Target="http://znaimo.com.ua/%D0%A1%D1%96%D1%80%D1%96%D1%83%D1%8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AE%D1%81%D1%82%D0%B8%D1%80%D0%BE%D0%B2%D0%BA%D0%B0" TargetMode="External"/><Relationship Id="rId2" Type="http://schemas.openxmlformats.org/officeDocument/2006/relationships/hyperlink" Target="http://znaimo.com.ua/%D0%9A%D0%BB%D0%B0%D1%80%D0%BA_%D0%90%D0%BB%D1%8C%D0%B2%D0%B0%D0%BD_%D0%93%D1%80%D0%B5%D1%85%D0%B5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znaimo.com.ua/%D0%A0%D0%B5%D1%84%D1%80%D0%B0%D0%BA%D1%82%D0%BE%D1%80_(%D1%82%D0%B5%D0%BB%D0%B5%D1%81%D0%BA%D0%BE%D0%BF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A4%D0%B5%D1%81%D0%B5%D0%BD%D0%BA%D0%BE%D0%B2_%D0%92%D0%B0%D1%81%D0%B8%D0%BB%D1%8C_%D0%93%D1%80%D0%B8%D0%B3%D0%BE%D1%80%D0%BE%D0%B2%D0%B8%D1%87" TargetMode="External"/><Relationship Id="rId2" Type="http://schemas.openxmlformats.org/officeDocument/2006/relationships/hyperlink" Target="http://znaimo.com.ua/%D0%95%D0%BF%D1%96%D0%BA_%D0%95%D1%80%D0%BD%D1%81%D1%82_%D0%AE%D0%BB%D1%96%D1%83%D1%8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65138"/>
            <a:ext cx="8153400" cy="7731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/>
            <a:r>
              <a:rPr lang="uk-UA" sz="5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_Romanus" pitchFamily="82" charset="-52"/>
                <a:cs typeface="Arial" charset="0"/>
              </a:rPr>
              <a:t>“Білі та червоні карлики”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5257800"/>
            <a:ext cx="3848100" cy="14478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uk-UA" smtClean="0">
                <a:cs typeface="Arial" charset="0"/>
              </a:rPr>
              <a:t>Підготувала учениця 11 класу </a:t>
            </a:r>
          </a:p>
          <a:p>
            <a:pPr algn="l">
              <a:spcBef>
                <a:spcPct val="0"/>
              </a:spcBef>
            </a:pPr>
            <a:r>
              <a:rPr lang="uk-UA" smtClean="0">
                <a:cs typeface="Arial" charset="0"/>
              </a:rPr>
              <a:t>Степанова Тетяна</a:t>
            </a:r>
          </a:p>
          <a:p>
            <a:pPr algn="l">
              <a:spcBef>
                <a:spcPct val="0"/>
              </a:spcBef>
            </a:pPr>
            <a:r>
              <a:rPr lang="uk-UA" smtClean="0">
                <a:cs typeface="Arial" charset="0"/>
              </a:rPr>
              <a:t>Вчитель Стрелюк В.Г.</a:t>
            </a:r>
            <a:endParaRPr smtClean="0">
              <a:cs typeface="Arial" charset="0"/>
            </a:endParaRPr>
          </a:p>
        </p:txBody>
      </p:sp>
      <p:pic>
        <p:nvPicPr>
          <p:cNvPr id="4" name="betkhoven_-_lunnaya_sonat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8306" grpId="0"/>
      <p:bldP spid="9830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Червоний карлик</a:t>
            </a:r>
            <a:endParaRPr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435100"/>
            <a:ext cx="2667000" cy="4572000"/>
          </a:xfrm>
        </p:spPr>
        <p:txBody>
          <a:bodyPr/>
          <a:lstStyle/>
          <a:p>
            <a:pPr marL="53975" algn="ctr"/>
            <a:r>
              <a:rPr sz="2800" b="1" smtClean="0">
                <a:cs typeface="Arial" charset="0"/>
              </a:rPr>
              <a:t>Червоний карлик</a:t>
            </a:r>
            <a:r>
              <a:rPr sz="2800" smtClean="0">
                <a:cs typeface="Arial" charset="0"/>
              </a:rPr>
              <a:t> - мала і відносно холодна зірка головної послідовності, спектральній</a:t>
            </a:r>
            <a:r>
              <a:rPr sz="2800" smtClean="0">
                <a:cs typeface="Arial" charset="0"/>
                <a:hlinkClick r:id="rId2" tooltip="Спектральний клас"/>
              </a:rPr>
              <a:t> </a:t>
            </a:r>
            <a:r>
              <a:rPr sz="2800" smtClean="0">
                <a:cs typeface="Arial" charset="0"/>
              </a:rPr>
              <a:t>клас М або верхній К.</a:t>
            </a:r>
          </a:p>
        </p:txBody>
      </p:sp>
      <p:pic>
        <p:nvPicPr>
          <p:cNvPr id="5" name="Содержимое 4" descr="красный карли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1766888"/>
            <a:ext cx="5486400" cy="39084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 dirty="0" smtClean="0"/>
              <a:t> </a:t>
            </a:r>
            <a:r>
              <a:rPr b="1" dirty="0" err="1" smtClean="0"/>
              <a:t>Червоні</a:t>
            </a:r>
            <a:r>
              <a:rPr b="1" dirty="0" smtClean="0"/>
              <a:t> карлики у </a:t>
            </a:r>
            <a:r>
              <a:rPr b="1" dirty="0" err="1" smtClean="0"/>
              <a:t>всесвіті</a:t>
            </a:r>
            <a:r>
              <a:rPr b="1" dirty="0" smtClean="0"/>
              <a:t/>
            </a:r>
            <a:br>
              <a:rPr b="1" dirty="0" smtClean="0"/>
            </a:b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5257800"/>
            <a:ext cx="7391400" cy="1358900"/>
          </a:xfrm>
        </p:spPr>
        <p:txBody>
          <a:bodyPr/>
          <a:lstStyle/>
          <a:p>
            <a:pPr marL="53975" algn="ctr"/>
            <a:r>
              <a:rPr smtClean="0">
                <a:cs typeface="Arial" charset="0"/>
              </a:rPr>
              <a:t>Червоні карлики - найпоширеніші об'єкти зоряного типу у всесвіті. </a:t>
            </a:r>
            <a:r>
              <a:rPr smtClean="0">
                <a:cs typeface="Arial" charset="0"/>
                <a:hlinkClick r:id="rId2" tooltip="Проксима Центавра"/>
              </a:rPr>
              <a:t>Проксима Центавра</a:t>
            </a:r>
            <a:r>
              <a:rPr smtClean="0">
                <a:cs typeface="Arial" charset="0"/>
              </a:rPr>
              <a:t>, найближча зірка до Сонця - червоний карлик </a:t>
            </a:r>
          </a:p>
        </p:txBody>
      </p:sp>
      <p:pic>
        <p:nvPicPr>
          <p:cNvPr id="5" name="Содержимое 4" descr="центавр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6667" t="4608" r="16667"/>
          <a:stretch>
            <a:fillRect/>
          </a:stretch>
        </p:blipFill>
        <p:spPr>
          <a:xfrm>
            <a:off x="2590800" y="1524000"/>
            <a:ext cx="4419600" cy="33528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 dirty="0" smtClean="0"/>
              <a:t>Проблема </a:t>
            </a:r>
            <a:r>
              <a:rPr b="1" dirty="0" err="1" smtClean="0"/>
              <a:t>первинних</a:t>
            </a:r>
            <a:r>
              <a:rPr b="1" dirty="0" smtClean="0"/>
              <a:t> </a:t>
            </a:r>
            <a:r>
              <a:rPr b="1" dirty="0" err="1" smtClean="0"/>
              <a:t>червоних</a:t>
            </a:r>
            <a:r>
              <a:rPr b="1" dirty="0" smtClean="0"/>
              <a:t> </a:t>
            </a:r>
            <a:r>
              <a:rPr b="1" dirty="0" err="1" smtClean="0"/>
              <a:t>карликів</a:t>
            </a:r>
            <a:r>
              <a:rPr b="1" dirty="0" smtClean="0"/>
              <a:t/>
            </a:r>
            <a:br>
              <a:rPr b="1" dirty="0" smtClean="0"/>
            </a:br>
            <a:endParaRPr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11480" algn="ctr" fontAlgn="auto">
              <a:spcAft>
                <a:spcPts val="0"/>
              </a:spcAft>
              <a:buFont typeface="Wingdings"/>
              <a:buChar char=""/>
              <a:defRPr/>
            </a:pPr>
            <a:r>
              <a:rPr dirty="0" smtClean="0"/>
              <a:t>Одна </a:t>
            </a:r>
            <a:r>
              <a:rPr dirty="0" err="1" smtClean="0"/>
              <a:t>із</a:t>
            </a:r>
            <a:r>
              <a:rPr dirty="0" smtClean="0"/>
              <a:t> загадок </a:t>
            </a:r>
            <a:r>
              <a:rPr dirty="0" err="1" smtClean="0"/>
              <a:t>астрономії</a:t>
            </a:r>
            <a:r>
              <a:rPr dirty="0" smtClean="0"/>
              <a:t> - </a:t>
            </a:r>
            <a:r>
              <a:rPr dirty="0" err="1" smtClean="0"/>
              <a:t>надто</a:t>
            </a:r>
            <a:r>
              <a:rPr dirty="0" smtClean="0"/>
              <a:t> мала </a:t>
            </a:r>
            <a:r>
              <a:rPr dirty="0" err="1" smtClean="0"/>
              <a:t>кількість</a:t>
            </a:r>
            <a:r>
              <a:rPr dirty="0" smtClean="0"/>
              <a:t> </a:t>
            </a:r>
            <a:r>
              <a:rPr dirty="0" err="1" smtClean="0"/>
              <a:t>червоних</a:t>
            </a:r>
            <a:r>
              <a:rPr dirty="0" smtClean="0"/>
              <a:t> </a:t>
            </a:r>
            <a:r>
              <a:rPr dirty="0" err="1" smtClean="0"/>
              <a:t>карликів</a:t>
            </a:r>
            <a:r>
              <a:rPr dirty="0" smtClean="0"/>
              <a:t>, </a:t>
            </a:r>
            <a:r>
              <a:rPr dirty="0" err="1" smtClean="0"/>
              <a:t>зовсім</a:t>
            </a:r>
            <a:r>
              <a:rPr dirty="0" smtClean="0"/>
              <a:t> не </a:t>
            </a:r>
            <a:r>
              <a:rPr dirty="0" err="1" smtClean="0"/>
              <a:t>містять</a:t>
            </a:r>
            <a:r>
              <a:rPr dirty="0" smtClean="0"/>
              <a:t> </a:t>
            </a:r>
            <a:r>
              <a:rPr dirty="0" err="1" smtClean="0"/>
              <a:t>металів</a:t>
            </a:r>
            <a:r>
              <a:rPr dirty="0" smtClean="0"/>
              <a:t>. </a:t>
            </a:r>
            <a:r>
              <a:rPr dirty="0" err="1" smtClean="0"/>
              <a:t>Згідно</a:t>
            </a:r>
            <a:r>
              <a:rPr dirty="0" smtClean="0"/>
              <a:t> </a:t>
            </a:r>
            <a:r>
              <a:rPr dirty="0" err="1" smtClean="0"/>
              <a:t>з</a:t>
            </a:r>
            <a:r>
              <a:rPr dirty="0" smtClean="0"/>
              <a:t> </a:t>
            </a:r>
            <a:r>
              <a:rPr dirty="0" err="1" smtClean="0"/>
              <a:t>моделлю</a:t>
            </a:r>
            <a:r>
              <a:rPr dirty="0" smtClean="0"/>
              <a:t> Великого </a:t>
            </a:r>
            <a:r>
              <a:rPr dirty="0" err="1" smtClean="0"/>
              <a:t>вибуху</a:t>
            </a:r>
            <a:r>
              <a:rPr dirty="0" smtClean="0"/>
              <a:t>, перше </a:t>
            </a:r>
            <a:r>
              <a:rPr dirty="0" err="1" smtClean="0"/>
              <a:t>покоління</a:t>
            </a:r>
            <a:r>
              <a:rPr dirty="0" smtClean="0"/>
              <a:t> </a:t>
            </a:r>
            <a:r>
              <a:rPr dirty="0" err="1" smtClean="0"/>
              <a:t>зірок</a:t>
            </a:r>
            <a:r>
              <a:rPr dirty="0" smtClean="0"/>
              <a:t> повинно </a:t>
            </a:r>
            <a:r>
              <a:rPr dirty="0" err="1" smtClean="0"/>
              <a:t>було</a:t>
            </a:r>
            <a:r>
              <a:rPr dirty="0" smtClean="0"/>
              <a:t> </a:t>
            </a:r>
            <a:r>
              <a:rPr dirty="0" err="1" smtClean="0"/>
              <a:t>утримувати</a:t>
            </a:r>
            <a:r>
              <a:rPr dirty="0" smtClean="0"/>
              <a:t> </a:t>
            </a:r>
            <a:r>
              <a:rPr dirty="0" err="1" smtClean="0"/>
              <a:t>лише</a:t>
            </a:r>
            <a:r>
              <a:rPr dirty="0" smtClean="0"/>
              <a:t> </a:t>
            </a:r>
            <a:r>
              <a:rPr dirty="0" err="1" smtClean="0"/>
              <a:t>водень</a:t>
            </a:r>
            <a:r>
              <a:rPr dirty="0" smtClean="0"/>
              <a:t> </a:t>
            </a:r>
            <a:r>
              <a:rPr dirty="0" err="1" smtClean="0"/>
              <a:t>і</a:t>
            </a:r>
            <a:r>
              <a:rPr dirty="0" smtClean="0"/>
              <a:t> </a:t>
            </a:r>
            <a:r>
              <a:rPr dirty="0" err="1" smtClean="0"/>
              <a:t>гелій</a:t>
            </a:r>
            <a:r>
              <a:rPr dirty="0" smtClean="0"/>
              <a:t> (</a:t>
            </a:r>
            <a:r>
              <a:rPr dirty="0" err="1" smtClean="0"/>
              <a:t>і</a:t>
            </a:r>
            <a:r>
              <a:rPr dirty="0" smtClean="0"/>
              <a:t> </a:t>
            </a:r>
            <a:r>
              <a:rPr dirty="0" err="1" smtClean="0"/>
              <a:t>зовсім</a:t>
            </a:r>
            <a:r>
              <a:rPr dirty="0" smtClean="0"/>
              <a:t> </a:t>
            </a:r>
            <a:r>
              <a:rPr dirty="0" err="1" smtClean="0"/>
              <a:t>невелику</a:t>
            </a:r>
            <a:r>
              <a:rPr dirty="0" smtClean="0"/>
              <a:t> </a:t>
            </a:r>
            <a:r>
              <a:rPr dirty="0" err="1" smtClean="0"/>
              <a:t>кількість</a:t>
            </a:r>
            <a:r>
              <a:rPr dirty="0" smtClean="0"/>
              <a:t> </a:t>
            </a:r>
            <a:r>
              <a:rPr dirty="0" err="1" smtClean="0"/>
              <a:t>літію</a:t>
            </a:r>
            <a:r>
              <a:rPr dirty="0" smtClean="0"/>
              <a:t>). </a:t>
            </a:r>
            <a:r>
              <a:rPr dirty="0" err="1" smtClean="0"/>
              <a:t>Якщо</a:t>
            </a:r>
            <a:r>
              <a:rPr dirty="0" smtClean="0"/>
              <a:t> в </a:t>
            </a:r>
            <a:r>
              <a:rPr dirty="0" err="1" smtClean="0"/>
              <a:t>числі</a:t>
            </a:r>
            <a:r>
              <a:rPr dirty="0" smtClean="0"/>
              <a:t> </a:t>
            </a:r>
            <a:r>
              <a:rPr dirty="0" err="1" smtClean="0"/>
              <a:t>цих</a:t>
            </a:r>
            <a:r>
              <a:rPr dirty="0" smtClean="0"/>
              <a:t> </a:t>
            </a:r>
            <a:r>
              <a:rPr dirty="0" err="1" smtClean="0"/>
              <a:t>зірок</a:t>
            </a:r>
            <a:r>
              <a:rPr dirty="0" smtClean="0"/>
              <a:t> </a:t>
            </a:r>
            <a:r>
              <a:rPr dirty="0" err="1" smtClean="0"/>
              <a:t>були</a:t>
            </a:r>
            <a:r>
              <a:rPr dirty="0" smtClean="0"/>
              <a:t> </a:t>
            </a:r>
            <a:r>
              <a:rPr dirty="0" err="1" smtClean="0"/>
              <a:t>червоні</a:t>
            </a:r>
            <a:r>
              <a:rPr dirty="0" smtClean="0"/>
              <a:t> карлики, то вони </a:t>
            </a:r>
            <a:r>
              <a:rPr dirty="0" err="1" smtClean="0"/>
              <a:t>повинні</a:t>
            </a:r>
            <a:r>
              <a:rPr dirty="0" smtClean="0"/>
              <a:t> </a:t>
            </a:r>
            <a:r>
              <a:rPr dirty="0" err="1" smtClean="0"/>
              <a:t>спостерігатися</a:t>
            </a:r>
            <a:r>
              <a:rPr dirty="0" smtClean="0"/>
              <a:t> </a:t>
            </a:r>
            <a:r>
              <a:rPr dirty="0" err="1" smtClean="0"/>
              <a:t>сьогодні</a:t>
            </a:r>
            <a:r>
              <a:rPr dirty="0" smtClean="0"/>
              <a:t>, </a:t>
            </a:r>
            <a:r>
              <a:rPr dirty="0" err="1" smtClean="0"/>
              <a:t>чого</a:t>
            </a:r>
            <a:r>
              <a:rPr dirty="0" smtClean="0"/>
              <a:t> не </a:t>
            </a:r>
            <a:r>
              <a:rPr dirty="0" err="1" smtClean="0"/>
              <a:t>відбувається</a:t>
            </a:r>
            <a:r>
              <a:rPr dirty="0" smtClean="0"/>
              <a:t>. </a:t>
            </a:r>
            <a:r>
              <a:rPr dirty="0" err="1" smtClean="0"/>
              <a:t>Загально</a:t>
            </a:r>
            <a:r>
              <a:rPr dirty="0" smtClean="0"/>
              <a:t> </a:t>
            </a:r>
            <a:r>
              <a:rPr dirty="0" err="1" smtClean="0"/>
              <a:t>прийняте</a:t>
            </a:r>
            <a:r>
              <a:rPr dirty="0" smtClean="0"/>
              <a:t> </a:t>
            </a:r>
            <a:r>
              <a:rPr dirty="0" err="1" smtClean="0"/>
              <a:t>пояснення</a:t>
            </a:r>
            <a:r>
              <a:rPr dirty="0" smtClean="0"/>
              <a:t> </a:t>
            </a:r>
            <a:r>
              <a:rPr dirty="0" err="1" smtClean="0"/>
              <a:t>полягає</a:t>
            </a:r>
            <a:r>
              <a:rPr dirty="0" smtClean="0"/>
              <a:t> в тому, </a:t>
            </a:r>
            <a:r>
              <a:rPr dirty="0" err="1" smtClean="0"/>
              <a:t>що</a:t>
            </a:r>
            <a:r>
              <a:rPr dirty="0" smtClean="0"/>
              <a:t> </a:t>
            </a:r>
            <a:r>
              <a:rPr dirty="0" err="1" smtClean="0"/>
              <a:t>зірки</a:t>
            </a:r>
            <a:r>
              <a:rPr dirty="0" smtClean="0"/>
              <a:t> </a:t>
            </a:r>
            <a:r>
              <a:rPr dirty="0" err="1" smtClean="0"/>
              <a:t>з</a:t>
            </a:r>
            <a:r>
              <a:rPr dirty="0" smtClean="0"/>
              <a:t> малою </a:t>
            </a:r>
            <a:r>
              <a:rPr dirty="0" err="1" smtClean="0"/>
              <a:t>масою</a:t>
            </a:r>
            <a:r>
              <a:rPr dirty="0" smtClean="0"/>
              <a:t> не </a:t>
            </a:r>
            <a:r>
              <a:rPr dirty="0" err="1" smtClean="0"/>
              <a:t>можуть</a:t>
            </a:r>
            <a:r>
              <a:rPr dirty="0" smtClean="0"/>
              <a:t> </a:t>
            </a:r>
            <a:r>
              <a:rPr dirty="0" err="1" smtClean="0"/>
              <a:t>сформуватися</a:t>
            </a:r>
            <a:r>
              <a:rPr dirty="0" smtClean="0"/>
              <a:t> без </a:t>
            </a:r>
            <a:r>
              <a:rPr dirty="0" err="1" smtClean="0"/>
              <a:t>важких</a:t>
            </a:r>
            <a:r>
              <a:rPr dirty="0" smtClean="0"/>
              <a:t> </a:t>
            </a:r>
            <a:r>
              <a:rPr dirty="0" err="1" smtClean="0"/>
              <a:t>елементів</a:t>
            </a:r>
            <a:r>
              <a:rPr dirty="0" smtClean="0"/>
              <a:t>. Так як в легких </a:t>
            </a:r>
            <a:r>
              <a:rPr dirty="0" err="1" smtClean="0"/>
              <a:t>зірок</a:t>
            </a:r>
            <a:r>
              <a:rPr dirty="0" smtClean="0"/>
              <a:t> </a:t>
            </a:r>
            <a:r>
              <a:rPr dirty="0" err="1" smtClean="0"/>
              <a:t>протікають</a:t>
            </a:r>
            <a:r>
              <a:rPr dirty="0" smtClean="0"/>
              <a:t> </a:t>
            </a:r>
            <a:r>
              <a:rPr dirty="0" err="1" smtClean="0"/>
              <a:t>термоядерні</a:t>
            </a:r>
            <a:r>
              <a:rPr dirty="0" smtClean="0"/>
              <a:t> </a:t>
            </a:r>
            <a:r>
              <a:rPr dirty="0" err="1" smtClean="0"/>
              <a:t>реакції</a:t>
            </a:r>
            <a:r>
              <a:rPr dirty="0" smtClean="0"/>
              <a:t> за </a:t>
            </a:r>
            <a:r>
              <a:rPr dirty="0" err="1" smtClean="0"/>
              <a:t>участю</a:t>
            </a:r>
            <a:r>
              <a:rPr dirty="0" smtClean="0"/>
              <a:t> </a:t>
            </a:r>
            <a:r>
              <a:rPr dirty="0" err="1" smtClean="0"/>
              <a:t>водню</a:t>
            </a:r>
            <a:r>
              <a:rPr dirty="0" smtClean="0"/>
              <a:t> в </a:t>
            </a:r>
            <a:r>
              <a:rPr dirty="0" err="1" smtClean="0"/>
              <a:t>присутності</a:t>
            </a:r>
            <a:r>
              <a:rPr dirty="0" smtClean="0"/>
              <a:t> </a:t>
            </a:r>
            <a:r>
              <a:rPr dirty="0" err="1" smtClean="0"/>
              <a:t>металів</a:t>
            </a:r>
            <a:r>
              <a:rPr dirty="0" smtClean="0"/>
              <a:t>, то </a:t>
            </a:r>
            <a:r>
              <a:rPr dirty="0" err="1" smtClean="0"/>
              <a:t>рання</a:t>
            </a:r>
            <a:r>
              <a:rPr dirty="0" smtClean="0"/>
              <a:t> </a:t>
            </a:r>
            <a:r>
              <a:rPr dirty="0" err="1" smtClean="0"/>
              <a:t>протозірка</a:t>
            </a:r>
            <a:r>
              <a:rPr dirty="0" smtClean="0"/>
              <a:t> </a:t>
            </a:r>
            <a:r>
              <a:rPr dirty="0" err="1" smtClean="0"/>
              <a:t>з</a:t>
            </a:r>
            <a:r>
              <a:rPr dirty="0" smtClean="0"/>
              <a:t> малою </a:t>
            </a:r>
            <a:r>
              <a:rPr dirty="0" err="1" smtClean="0"/>
              <a:t>масою</a:t>
            </a:r>
            <a:r>
              <a:rPr dirty="0" smtClean="0"/>
              <a:t>, </a:t>
            </a:r>
            <a:r>
              <a:rPr dirty="0" err="1" smtClean="0"/>
              <a:t>позбавлена</a:t>
            </a:r>
            <a:r>
              <a:rPr dirty="0" smtClean="0"/>
              <a:t> ​​</a:t>
            </a:r>
            <a:r>
              <a:rPr dirty="0" err="1" smtClean="0"/>
              <a:t>металів</a:t>
            </a:r>
            <a:r>
              <a:rPr dirty="0" smtClean="0"/>
              <a:t>, не в </a:t>
            </a:r>
            <a:r>
              <a:rPr dirty="0" err="1" smtClean="0"/>
              <a:t>стані</a:t>
            </a:r>
            <a:r>
              <a:rPr dirty="0" smtClean="0"/>
              <a:t> "</a:t>
            </a:r>
            <a:r>
              <a:rPr dirty="0" err="1" smtClean="0"/>
              <a:t>запалитися</a:t>
            </a:r>
            <a:r>
              <a:rPr dirty="0" smtClean="0"/>
              <a:t>" </a:t>
            </a:r>
            <a:r>
              <a:rPr dirty="0" err="1" smtClean="0"/>
              <a:t>і</a:t>
            </a:r>
            <a:r>
              <a:rPr dirty="0" smtClean="0"/>
              <a:t> </a:t>
            </a:r>
            <a:r>
              <a:rPr dirty="0" err="1" smtClean="0"/>
              <a:t>змушена</a:t>
            </a:r>
            <a:r>
              <a:rPr dirty="0" smtClean="0"/>
              <a:t> </a:t>
            </a:r>
            <a:r>
              <a:rPr dirty="0" err="1" smtClean="0"/>
              <a:t>залишатися</a:t>
            </a:r>
            <a:r>
              <a:rPr dirty="0" smtClean="0"/>
              <a:t> газовою </a:t>
            </a:r>
            <a:r>
              <a:rPr dirty="0" err="1" smtClean="0"/>
              <a:t>хмарою</a:t>
            </a:r>
            <a:r>
              <a:rPr dirty="0" smtClean="0"/>
              <a:t> до тих </a:t>
            </a:r>
            <a:r>
              <a:rPr dirty="0" err="1" smtClean="0"/>
              <a:t>пір</a:t>
            </a:r>
            <a:r>
              <a:rPr dirty="0" smtClean="0"/>
              <a:t>, </a:t>
            </a:r>
            <a:r>
              <a:rPr dirty="0" err="1" smtClean="0"/>
              <a:t>поки</a:t>
            </a:r>
            <a:r>
              <a:rPr dirty="0" smtClean="0"/>
              <a:t> не </a:t>
            </a:r>
            <a:r>
              <a:rPr dirty="0" err="1" smtClean="0"/>
              <a:t>отримає</a:t>
            </a:r>
            <a:r>
              <a:rPr dirty="0" smtClean="0"/>
              <a:t> </a:t>
            </a:r>
            <a:r>
              <a:rPr dirty="0" err="1" smtClean="0"/>
              <a:t>більше</a:t>
            </a:r>
            <a:r>
              <a:rPr dirty="0" smtClean="0"/>
              <a:t> </a:t>
            </a:r>
            <a:r>
              <a:rPr dirty="0" err="1" smtClean="0"/>
              <a:t>матерії</a:t>
            </a:r>
            <a:r>
              <a:rPr dirty="0" smtClean="0"/>
              <a:t>. Все </a:t>
            </a:r>
            <a:r>
              <a:rPr dirty="0" err="1" smtClean="0"/>
              <a:t>це</a:t>
            </a:r>
            <a:r>
              <a:rPr dirty="0" smtClean="0"/>
              <a:t> служить </a:t>
            </a:r>
            <a:r>
              <a:rPr dirty="0" err="1" smtClean="0"/>
              <a:t>підтримкою</a:t>
            </a:r>
            <a:r>
              <a:rPr dirty="0" smtClean="0"/>
              <a:t> </a:t>
            </a:r>
            <a:r>
              <a:rPr dirty="0" err="1" smtClean="0"/>
              <a:t>теорії</a:t>
            </a:r>
            <a:r>
              <a:rPr dirty="0" smtClean="0"/>
              <a:t> про те, </a:t>
            </a:r>
            <a:r>
              <a:rPr dirty="0" err="1" smtClean="0"/>
              <a:t>що</a:t>
            </a:r>
            <a:r>
              <a:rPr dirty="0" smtClean="0"/>
              <a:t> </a:t>
            </a:r>
            <a:r>
              <a:rPr dirty="0" err="1" smtClean="0"/>
              <a:t>перші</a:t>
            </a:r>
            <a:r>
              <a:rPr dirty="0" smtClean="0"/>
              <a:t> </a:t>
            </a:r>
            <a:r>
              <a:rPr dirty="0" err="1" smtClean="0"/>
              <a:t>зірки</a:t>
            </a:r>
            <a:r>
              <a:rPr dirty="0" smtClean="0"/>
              <a:t> </a:t>
            </a:r>
            <a:r>
              <a:rPr dirty="0" err="1" smtClean="0"/>
              <a:t>були</a:t>
            </a:r>
            <a:r>
              <a:rPr dirty="0" smtClean="0"/>
              <a:t> </a:t>
            </a:r>
            <a:r>
              <a:rPr dirty="0" err="1" smtClean="0"/>
              <a:t>дуже</a:t>
            </a:r>
            <a:r>
              <a:rPr dirty="0" smtClean="0"/>
              <a:t> </a:t>
            </a:r>
            <a:r>
              <a:rPr dirty="0" err="1" smtClean="0"/>
              <a:t>масивними</a:t>
            </a:r>
            <a:r>
              <a:rPr dirty="0" smtClean="0"/>
              <a:t> </a:t>
            </a:r>
            <a:r>
              <a:rPr dirty="0" err="1" smtClean="0"/>
              <a:t>і</a:t>
            </a:r>
            <a:r>
              <a:rPr dirty="0" smtClean="0"/>
              <a:t> </a:t>
            </a:r>
            <a:r>
              <a:rPr dirty="0" err="1" smtClean="0"/>
              <a:t>незабаром</a:t>
            </a:r>
            <a:r>
              <a:rPr dirty="0" smtClean="0"/>
              <a:t> </a:t>
            </a:r>
            <a:r>
              <a:rPr dirty="0" err="1" smtClean="0"/>
              <a:t>загинули</a:t>
            </a:r>
            <a:r>
              <a:rPr dirty="0" smtClean="0"/>
              <a:t>, </a:t>
            </a:r>
            <a:r>
              <a:rPr dirty="0" err="1" smtClean="0"/>
              <a:t>викинувши</a:t>
            </a:r>
            <a:r>
              <a:rPr dirty="0" smtClean="0"/>
              <a:t> </a:t>
            </a:r>
            <a:r>
              <a:rPr dirty="0" err="1" smtClean="0"/>
              <a:t>велику</a:t>
            </a:r>
            <a:r>
              <a:rPr dirty="0" smtClean="0"/>
              <a:t> </a:t>
            </a:r>
            <a:r>
              <a:rPr dirty="0" err="1" smtClean="0"/>
              <a:t>кількість</a:t>
            </a:r>
            <a:r>
              <a:rPr dirty="0" smtClean="0"/>
              <a:t> </a:t>
            </a:r>
            <a:r>
              <a:rPr dirty="0" err="1" smtClean="0"/>
              <a:t>металів</a:t>
            </a:r>
            <a:r>
              <a:rPr dirty="0" smtClean="0"/>
              <a:t>, </a:t>
            </a:r>
            <a:r>
              <a:rPr dirty="0" err="1" smtClean="0"/>
              <a:t>необхідних</a:t>
            </a:r>
            <a:r>
              <a:rPr dirty="0" smtClean="0"/>
              <a:t> для </a:t>
            </a:r>
            <a:r>
              <a:rPr dirty="0" err="1" smtClean="0"/>
              <a:t>формування</a:t>
            </a:r>
            <a:r>
              <a:rPr dirty="0" smtClean="0"/>
              <a:t> легких </a:t>
            </a:r>
            <a:r>
              <a:rPr dirty="0" err="1" smtClean="0"/>
              <a:t>зірок</a:t>
            </a:r>
            <a:endParaRPr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 dirty="0" err="1" smtClean="0"/>
              <a:t>Екзопланети</a:t>
            </a:r>
            <a:r>
              <a:rPr b="1" dirty="0" smtClean="0"/>
              <a:t/>
            </a:r>
            <a:br>
              <a:rPr b="1" dirty="0" smtClean="0"/>
            </a:b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00400" y="5486400"/>
            <a:ext cx="5486400" cy="685800"/>
          </a:xfrm>
        </p:spPr>
        <p:txBody>
          <a:bodyPr/>
          <a:lstStyle/>
          <a:p>
            <a:pPr marL="53975" algn="ctr"/>
            <a:r>
              <a:rPr u="sng" smtClean="0">
                <a:cs typeface="Arial" charset="0"/>
                <a:hlinkClick r:id="rId2" tooltip="Газовий гігант"/>
              </a:rPr>
              <a:t>Газовий гігант</a:t>
            </a:r>
            <a:r>
              <a:rPr smtClean="0">
                <a:cs typeface="Arial" charset="0"/>
              </a:rPr>
              <a:t>, який звертається по орбіті навколо червоного карлика.</a:t>
            </a:r>
          </a:p>
        </p:txBody>
      </p:sp>
      <p:pic>
        <p:nvPicPr>
          <p:cNvPr id="7" name="Содержимое 6" descr="екзопланет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5085670" cy="3810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 dirty="0" err="1" smtClean="0"/>
              <a:t>Проблеми</a:t>
            </a:r>
            <a:r>
              <a:rPr b="1" dirty="0" smtClean="0"/>
              <a:t>, </a:t>
            </a:r>
            <a:r>
              <a:rPr b="1" dirty="0" err="1" smtClean="0"/>
              <a:t>пов'язані</a:t>
            </a:r>
            <a:r>
              <a:rPr b="1" dirty="0" smtClean="0"/>
              <a:t> </a:t>
            </a:r>
            <a:r>
              <a:rPr b="1" dirty="0" err="1" smtClean="0"/>
              <a:t>з</a:t>
            </a:r>
            <a:r>
              <a:rPr b="1" dirty="0" smtClean="0"/>
              <a:t> </a:t>
            </a:r>
            <a:r>
              <a:rPr b="1" dirty="0" err="1" smtClean="0"/>
              <a:t>кліматом</a:t>
            </a:r>
            <a:r>
              <a:rPr b="1" dirty="0" smtClean="0"/>
              <a:t> планет</a:t>
            </a:r>
            <a:br>
              <a:rPr b="1" dirty="0" smtClean="0"/>
            </a:b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2057400"/>
            <a:ext cx="3200400" cy="4572000"/>
          </a:xfrm>
        </p:spPr>
        <p:txBody>
          <a:bodyPr/>
          <a:lstStyle/>
          <a:p>
            <a:pPr marL="53975" algn="ctr"/>
            <a:r>
              <a:rPr sz="2000" smtClean="0">
                <a:cs typeface="Arial" charset="0"/>
              </a:rPr>
              <a:t>Червоні карлики у багато крат активніші Сонця. Дуже потужні спалахи можуть бути згубними для можливої ​​життя на планеті. Але магнітне поле планети могло б вирішити цю проблему - воно було б бар'єром для радіації (як у Землі).</a:t>
            </a:r>
          </a:p>
        </p:txBody>
      </p:sp>
      <p:pic>
        <p:nvPicPr>
          <p:cNvPr id="5" name="Содержимое 4" descr="последн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133600"/>
            <a:ext cx="4343400" cy="3352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 dirty="0" err="1" smtClean="0"/>
              <a:t>Типові</a:t>
            </a:r>
            <a:r>
              <a:rPr b="1" dirty="0" smtClean="0"/>
              <a:t> </a:t>
            </a:r>
            <a:r>
              <a:rPr b="1" dirty="0" err="1" smtClean="0"/>
              <a:t>червоні</a:t>
            </a:r>
            <a:r>
              <a:rPr b="1" dirty="0" smtClean="0"/>
              <a:t> карлики</a:t>
            </a:r>
            <a:br>
              <a:rPr b="1" dirty="0" smtClean="0"/>
            </a:b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/>
          <a:lstStyle/>
          <a:p>
            <a:pPr marL="73025" algn="ctr"/>
            <a:r>
              <a:rPr lang="uk-UA" smtClean="0">
                <a:cs typeface="Arial" charset="0"/>
              </a:rPr>
              <a:t>Вольф 359</a:t>
            </a:r>
            <a:endParaRPr smtClean="0"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 algn="ctr"/>
            <a:r>
              <a:rPr lang="uk-UA" smtClean="0">
                <a:cs typeface="Arial" charset="0"/>
              </a:rPr>
              <a:t>Барнарда</a:t>
            </a:r>
            <a:endParaRPr smtClean="0">
              <a:cs typeface="Arial" charset="0"/>
            </a:endParaRPr>
          </a:p>
        </p:txBody>
      </p:sp>
      <p:pic>
        <p:nvPicPr>
          <p:cNvPr id="9" name="Содержимое 8" descr="вольф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743200"/>
            <a:ext cx="3733800" cy="2660650"/>
          </a:xfrm>
        </p:spPr>
      </p:pic>
      <p:pic>
        <p:nvPicPr>
          <p:cNvPr id="10" name="Содержимое 9" descr="барнард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2743200"/>
            <a:ext cx="2894013" cy="25908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2971800"/>
            <a:ext cx="7772400" cy="29718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uk-UA" dirty="0" smtClean="0"/>
              <a:t>Джерела інформації:</a:t>
            </a:r>
            <a:br>
              <a:rPr lang="uk-UA" dirty="0" smtClean="0"/>
            </a:br>
            <a:r>
              <a:rPr lang="en-AU" sz="2800" dirty="0" smtClean="0">
                <a:solidFill>
                  <a:srgbClr val="0070C0"/>
                </a:solidFill>
              </a:rPr>
              <a:t>http://znaimo.com.u</a:t>
            </a:r>
            <a:r>
              <a:rPr lang="uk-UA" sz="2800" dirty="0" smtClean="0">
                <a:solidFill>
                  <a:srgbClr val="0070C0"/>
                </a:solidFill>
              </a:rPr>
              <a:t>а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en-AU" sz="2800" dirty="0" smtClean="0">
                <a:hlinkClick r:id="rId2"/>
              </a:rPr>
              <a:t>http://uk.wikipedia.org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en-AU" sz="2800" dirty="0" smtClean="0">
                <a:hlinkClick r:id="rId3"/>
              </a:rPr>
              <a:t>http://yandex.ua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en-AU" sz="2800" dirty="0" smtClean="0">
                <a:hlinkClick r:id="rId4"/>
              </a:rPr>
              <a:t>http://trinixy.ru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en-AU" sz="2800" dirty="0" smtClean="0">
                <a:hlinkClick r:id="rId5"/>
              </a:rPr>
              <a:t>www.google.com.ua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Білий карлик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410200" y="1905000"/>
            <a:ext cx="3429000" cy="3352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vi-VN" sz="2400" b="1" dirty="0" smtClean="0">
                <a:solidFill>
                  <a:schemeClr val="accent2">
                    <a:lumMod val="75000"/>
                  </a:schemeClr>
                </a:solidFill>
              </a:rPr>
              <a:t>Бі́лі ка́рлики</a:t>
            </a:r>
            <a:r>
              <a:rPr lang="vi-VN" sz="2400" dirty="0" smtClean="0">
                <a:solidFill>
                  <a:schemeClr val="accent2">
                    <a:lumMod val="75000"/>
                  </a:schemeClr>
                </a:solidFill>
              </a:rPr>
              <a:t> — 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зірки</a:t>
            </a:r>
            <a:r>
              <a:rPr lang="vi-VN" sz="2400" dirty="0" smtClean="0">
                <a:solidFill>
                  <a:schemeClr val="accent2">
                    <a:lumMod val="75000"/>
                  </a:schemeClr>
                </a:solidFill>
              </a:rPr>
              <a:t> низької 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світності</a:t>
            </a:r>
            <a:r>
              <a:rPr lang="vi-VN" sz="2400" dirty="0" smtClean="0">
                <a:solidFill>
                  <a:schemeClr val="accent2">
                    <a:lumMod val="75000"/>
                  </a:schemeClr>
                </a:solidFill>
              </a:rPr>
              <a:t> з масами, порівняними із масою 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Сонця</a:t>
            </a:r>
            <a:r>
              <a:rPr lang="vi-VN" sz="2400" dirty="0" smtClean="0">
                <a:solidFill>
                  <a:schemeClr val="accent2">
                    <a:lumMod val="75000"/>
                  </a:schemeClr>
                </a:solidFill>
              </a:rPr>
              <a:t>, та високими ефективними температурами.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белый карли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3475338" cy="3429000"/>
          </a:xfrm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/>
              <a:t>Назва </a:t>
            </a:r>
            <a:r>
              <a:rPr lang="uk-UA" sz="2800" i="1" dirty="0" smtClean="0"/>
              <a:t>білі карлики</a:t>
            </a:r>
            <a:r>
              <a:rPr lang="uk-UA" sz="2800" dirty="0" smtClean="0"/>
              <a:t> пов'язана з кольором перших відкритих представників цього класу - </a:t>
            </a:r>
            <a:r>
              <a:rPr lang="uk-UA" sz="2800" i="1" dirty="0" err="1" smtClean="0"/>
              <a:t>Сіріус</a:t>
            </a:r>
            <a:r>
              <a:rPr lang="uk-UA" sz="2800" i="1" dirty="0" smtClean="0"/>
              <a:t> B</a:t>
            </a:r>
            <a:r>
              <a:rPr lang="uk-UA" sz="2800" dirty="0" smtClean="0"/>
              <a:t> та </a:t>
            </a:r>
            <a:r>
              <a:rPr lang="uk-UA" sz="2800" i="1" dirty="0" smtClean="0"/>
              <a:t>40 </a:t>
            </a:r>
            <a:r>
              <a:rPr lang="uk-UA" sz="2800" i="1" dirty="0" err="1" smtClean="0"/>
              <a:t>Ерідана</a:t>
            </a:r>
            <a:r>
              <a:rPr lang="uk-UA" sz="2800" i="1" dirty="0" smtClean="0"/>
              <a:t> B</a:t>
            </a:r>
            <a:endParaRPr lang="uk-UA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933450"/>
          </a:xfrm>
        </p:spPr>
        <p:txBody>
          <a:bodyPr/>
          <a:lstStyle/>
          <a:p>
            <a:pPr marL="73025" algn="ctr"/>
            <a:r>
              <a:rPr lang="uk-UA" sz="3200" smtClean="0">
                <a:cs typeface="Arial" charset="0"/>
              </a:rPr>
              <a:t>Сіріус</a:t>
            </a:r>
            <a:endParaRPr sz="3200" smtClean="0">
              <a:cs typeface="Arial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857250"/>
          </a:xfrm>
        </p:spPr>
        <p:txBody>
          <a:bodyPr/>
          <a:lstStyle/>
          <a:p>
            <a:pPr marL="73025" algn="ctr"/>
            <a:r>
              <a:rPr lang="uk-UA" sz="3200" smtClean="0">
                <a:cs typeface="Arial" charset="0"/>
              </a:rPr>
              <a:t>Ерідана</a:t>
            </a:r>
            <a:endParaRPr sz="3200" smtClean="0">
              <a:cs typeface="Arial" charset="0"/>
            </a:endParaRPr>
          </a:p>
        </p:txBody>
      </p:sp>
      <p:pic>
        <p:nvPicPr>
          <p:cNvPr id="10" name="Содержимое 9" descr="сириус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924175"/>
            <a:ext cx="4040188" cy="3028950"/>
          </a:xfrm>
        </p:spPr>
      </p:pic>
      <p:pic>
        <p:nvPicPr>
          <p:cNvPr id="11" name="Содержимое 10" descr="еридан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895600"/>
            <a:ext cx="3429000" cy="304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7467600" cy="32004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sz="2800" dirty="0" smtClean="0"/>
              <a:t>У 1844 </a:t>
            </a:r>
            <a:r>
              <a:rPr sz="2800" dirty="0" err="1" smtClean="0"/>
              <a:t>році</a:t>
            </a:r>
            <a:r>
              <a:rPr sz="2800" dirty="0" smtClean="0"/>
              <a:t>      директор </a:t>
            </a:r>
            <a:r>
              <a:rPr sz="2800" dirty="0" err="1" smtClean="0">
                <a:hlinkClick r:id="rId2" tooltip="Кенігсберг"/>
              </a:rPr>
              <a:t>Кенігсберзької</a:t>
            </a:r>
            <a:r>
              <a:rPr sz="2800" dirty="0" smtClean="0"/>
              <a:t> </a:t>
            </a:r>
            <a:r>
              <a:rPr sz="2800" dirty="0" err="1" smtClean="0"/>
              <a:t>обсерваторії</a:t>
            </a:r>
            <a:r>
              <a:rPr sz="2800" dirty="0" smtClean="0"/>
              <a:t> </a:t>
            </a:r>
            <a:r>
              <a:rPr sz="2800" dirty="0" err="1" smtClean="0">
                <a:hlinkClick r:id="rId3" tooltip="Бессель, Фрідріх Вільгельм"/>
              </a:rPr>
              <a:t>Фрідріх</a:t>
            </a:r>
            <a:r>
              <a:rPr sz="2800" dirty="0" smtClean="0">
                <a:hlinkClick r:id="rId3" tooltip="Бессель, Фрідріх Вільгельм"/>
              </a:rPr>
              <a:t>     Бессель</a:t>
            </a:r>
            <a:r>
              <a:rPr sz="2800" dirty="0" smtClean="0"/>
              <a:t> </a:t>
            </a:r>
            <a:r>
              <a:rPr sz="2800" dirty="0" err="1" smtClean="0"/>
              <a:t>виявив</a:t>
            </a:r>
            <a:r>
              <a:rPr sz="2800" dirty="0" smtClean="0"/>
              <a:t>, </a:t>
            </a:r>
            <a:r>
              <a:rPr sz="2800" dirty="0" err="1" smtClean="0"/>
              <a:t>що</a:t>
            </a:r>
            <a:r>
              <a:rPr sz="2800" dirty="0" smtClean="0"/>
              <a:t> </a:t>
            </a:r>
            <a:r>
              <a:rPr sz="2800" dirty="0" err="1" smtClean="0">
                <a:hlinkClick r:id="rId4" tooltip="Сіріус"/>
              </a:rPr>
              <a:t>Сіріус</a:t>
            </a:r>
            <a:r>
              <a:rPr sz="2800" dirty="0" smtClean="0"/>
              <a:t>, </a:t>
            </a:r>
            <a:r>
              <a:rPr sz="2800" dirty="0" err="1" smtClean="0"/>
              <a:t>найяскравіша</a:t>
            </a:r>
            <a:r>
              <a:rPr sz="2800" dirty="0" smtClean="0"/>
              <a:t> </a:t>
            </a:r>
            <a:r>
              <a:rPr sz="2800" dirty="0" err="1" smtClean="0"/>
              <a:t>зірка</a:t>
            </a:r>
            <a:r>
              <a:rPr sz="2800" dirty="0" smtClean="0"/>
              <a:t> неба, </a:t>
            </a:r>
            <a:r>
              <a:rPr sz="2800" dirty="0" err="1" smtClean="0"/>
              <a:t>періодично</a:t>
            </a:r>
            <a:r>
              <a:rPr sz="2800" dirty="0" smtClean="0"/>
              <a:t>, </a:t>
            </a:r>
            <a:r>
              <a:rPr sz="2800" dirty="0" err="1" smtClean="0"/>
              <a:t>хоча</a:t>
            </a:r>
            <a:r>
              <a:rPr sz="2800" dirty="0" smtClean="0"/>
              <a:t> </a:t>
            </a:r>
            <a:r>
              <a:rPr sz="2800" dirty="0" err="1" smtClean="0"/>
              <a:t>і</a:t>
            </a:r>
            <a:r>
              <a:rPr sz="2800" dirty="0" smtClean="0"/>
              <a:t> вельми слабо, </a:t>
            </a:r>
            <a:r>
              <a:rPr sz="2800" dirty="0" err="1" smtClean="0"/>
              <a:t>відхиляється</a:t>
            </a:r>
            <a:r>
              <a:rPr sz="2800" dirty="0" smtClean="0"/>
              <a:t> </a:t>
            </a:r>
            <a:r>
              <a:rPr sz="2800" dirty="0" err="1" smtClean="0"/>
              <a:t>від</a:t>
            </a:r>
            <a:r>
              <a:rPr sz="2800" dirty="0" smtClean="0"/>
              <a:t> </a:t>
            </a:r>
            <a:r>
              <a:rPr sz="2800" dirty="0" err="1" smtClean="0"/>
              <a:t>прямолінійної</a:t>
            </a:r>
            <a:r>
              <a:rPr sz="2800" dirty="0" smtClean="0"/>
              <a:t> </a:t>
            </a:r>
            <a:r>
              <a:rPr sz="2800" dirty="0" err="1" smtClean="0"/>
              <a:t>траєкторії</a:t>
            </a:r>
            <a:r>
              <a:rPr sz="2800" dirty="0" smtClean="0"/>
              <a:t> </a:t>
            </a:r>
            <a:r>
              <a:rPr sz="2800" dirty="0" err="1" smtClean="0"/>
              <a:t>руху</a:t>
            </a:r>
            <a:r>
              <a:rPr sz="2800" dirty="0" smtClean="0"/>
              <a:t> по </a:t>
            </a:r>
            <a:r>
              <a:rPr sz="2800" dirty="0" err="1" smtClean="0">
                <a:hlinkClick r:id="rId5" tooltip="Небесна сфера"/>
              </a:rPr>
              <a:t>небесній</a:t>
            </a:r>
            <a:r>
              <a:rPr sz="2800" dirty="0" smtClean="0">
                <a:hlinkClick r:id="rId5" tooltip="Небесна сфера"/>
              </a:rPr>
              <a:t> </a:t>
            </a:r>
            <a:r>
              <a:rPr sz="2800" dirty="0" err="1" smtClean="0">
                <a:hlinkClick r:id="rId5" tooltip="Небесна сфера"/>
              </a:rPr>
              <a:t>сфері</a:t>
            </a:r>
            <a:r>
              <a:rPr sz="2800" dirty="0" smtClean="0"/>
              <a:t> </a:t>
            </a:r>
            <a:endParaRPr sz="2800" dirty="0"/>
          </a:p>
        </p:txBody>
      </p:sp>
      <p:pic>
        <p:nvPicPr>
          <p:cNvPr id="4" name="Содержимое 3" descr="фрыдрых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29200" y="457200"/>
            <a:ext cx="2895600" cy="3394075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5943600"/>
            <a:ext cx="3276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sz="2400" dirty="0" smtClean="0"/>
              <a:t> Dearborn Telescope</a:t>
            </a:r>
            <a:endParaRPr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838200"/>
            <a:ext cx="3657600" cy="2101850"/>
          </a:xfrm>
        </p:spPr>
        <p:txBody>
          <a:bodyPr/>
          <a:lstStyle/>
          <a:p>
            <a:r>
              <a:rPr sz="2000" smtClean="0">
                <a:cs typeface="Arial" charset="0"/>
              </a:rPr>
              <a:t>У січні 1862 року </a:t>
            </a:r>
            <a:r>
              <a:rPr sz="2000" smtClean="0">
                <a:cs typeface="Arial" charset="0"/>
                <a:hlinkClick r:id="rId2" tooltip="Кларк, Альван Грехем"/>
              </a:rPr>
              <a:t>Альван Грехем Кларк</a:t>
            </a:r>
            <a:r>
              <a:rPr sz="2000" smtClean="0">
                <a:cs typeface="Arial" charset="0"/>
              </a:rPr>
              <a:t>, </a:t>
            </a:r>
            <a:r>
              <a:rPr sz="2000" smtClean="0">
                <a:cs typeface="Arial" charset="0"/>
                <a:hlinkClick r:id="rId3" tooltip="Юстировка"/>
              </a:rPr>
              <a:t>юстіруя</a:t>
            </a:r>
            <a:r>
              <a:rPr sz="2000" smtClean="0">
                <a:cs typeface="Arial" charset="0"/>
              </a:rPr>
              <a:t> 18-дюймовий </a:t>
            </a:r>
            <a:r>
              <a:rPr sz="2000" smtClean="0">
                <a:cs typeface="Arial" charset="0"/>
                <a:hlinkClick r:id="rId4" tooltip="Рефрактор (телескоп)"/>
              </a:rPr>
              <a:t>рефрактор</a:t>
            </a:r>
            <a:r>
              <a:rPr sz="2000" smtClean="0">
                <a:cs typeface="Arial" charset="0"/>
              </a:rPr>
              <a:t>, найбільший на той час телескоп у світі</a:t>
            </a:r>
          </a:p>
        </p:txBody>
      </p:sp>
      <p:pic>
        <p:nvPicPr>
          <p:cNvPr id="100354" name="Picture 2" descr="C:\Documents and Settings\Loner\Рабочий стол\астрономия\Альван Грехем Кларк  ф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762000"/>
            <a:ext cx="3971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 descr="C:\Documents and Settings\Loner\Рабочий стол\астрономия\Dearborn Telescop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2766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err="1" smtClean="0"/>
              <a:t>Сіріус</a:t>
            </a:r>
            <a:r>
              <a:rPr lang="uk-UA" sz="4000" dirty="0" smtClean="0"/>
              <a:t> В</a:t>
            </a:r>
            <a:endParaRPr sz="4000" dirty="0"/>
          </a:p>
        </p:txBody>
      </p:sp>
      <p:pic>
        <p:nvPicPr>
          <p:cNvPr id="7" name="Рисунок 6" descr="сириус в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172" b="11172"/>
          <a:stretch>
            <a:fillRect/>
          </a:stretch>
        </p:blipFill>
        <p:spPr>
          <a:xfrm>
            <a:off x="1524000" y="2362200"/>
            <a:ext cx="6400800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14400" y="1150938"/>
            <a:ext cx="6858000" cy="982662"/>
          </a:xfrm>
        </p:spPr>
        <p:txBody>
          <a:bodyPr/>
          <a:lstStyle/>
          <a:p>
            <a:pPr marL="26988">
              <a:spcBef>
                <a:spcPct val="0"/>
              </a:spcBef>
            </a:pPr>
            <a:r>
              <a:rPr lang="uk-UA" sz="1800" smtClean="0">
                <a:cs typeface="Arial" charset="0"/>
              </a:rPr>
              <a:t>Згодом, поставлений сімейною фірмою Кларків телескоп, в обсерваторію Чиказького університету, виявив в безпосередній близькості від Сіріуса тьмяну зірочку. Це був темний супутник Сіріуса, Сіріус B, передбачений Бесселем.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4648200" cy="1752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z="2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Адріан</a:t>
            </a:r>
            <a:r>
              <a:rPr sz="2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sz="2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ван</a:t>
            </a:r>
            <a:r>
              <a:rPr sz="2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sz="2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Маанена</a:t>
            </a:r>
            <a:r>
              <a:rPr sz="2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sz="2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відкрив</a:t>
            </a:r>
            <a:r>
              <a:rPr sz="2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  </a:t>
            </a:r>
            <a:r>
              <a:rPr sz="2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наступний</a:t>
            </a:r>
            <a:r>
              <a:rPr sz="2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sz="2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білий</a:t>
            </a:r>
            <a:r>
              <a:rPr sz="2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карлик - </a:t>
            </a:r>
            <a:r>
              <a:rPr sz="2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зірку</a:t>
            </a:r>
            <a:r>
              <a:rPr sz="2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sz="2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ван</a:t>
            </a:r>
            <a:r>
              <a:rPr sz="2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sz="2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Маанена</a:t>
            </a:r>
            <a:r>
              <a:rPr sz="2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в </a:t>
            </a:r>
            <a:r>
              <a:rPr sz="2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сузір’ї</a:t>
            </a:r>
            <a:r>
              <a:rPr sz="2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sz="24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Риб</a:t>
            </a:r>
            <a:r>
              <a:rPr sz="24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.</a:t>
            </a:r>
            <a:endParaRPr sz="24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8" name="Содержимое 7" descr="в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941" b="7714"/>
          <a:stretch>
            <a:fillRect/>
          </a:stretch>
        </p:blipFill>
        <p:spPr>
          <a:xfrm>
            <a:off x="5339862" y="228600"/>
            <a:ext cx="2965938" cy="3505200"/>
          </a:xfrm>
          <a:effectLst>
            <a:softEdge rad="112500"/>
          </a:effectLst>
        </p:spPr>
      </p:pic>
      <p:pic>
        <p:nvPicPr>
          <p:cNvPr id="9" name="Содержимое 8" descr="ма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2788" y="2286000"/>
            <a:ext cx="3859212" cy="3719513"/>
          </a:xfrm>
        </p:spPr>
      </p:pic>
      <p:pic>
        <p:nvPicPr>
          <p:cNvPr id="101378" name="Picture 2" descr="C:\Documents and Settings\Loner\Рабочий стол\астрономия\риб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14800"/>
            <a:ext cx="2457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 dirty="0" err="1" smtClean="0"/>
              <a:t>Походження</a:t>
            </a:r>
            <a:r>
              <a:rPr b="1" dirty="0" smtClean="0"/>
              <a:t> </a:t>
            </a:r>
            <a:r>
              <a:rPr b="1" dirty="0" err="1" smtClean="0"/>
              <a:t>білих</a:t>
            </a:r>
            <a:r>
              <a:rPr b="1" dirty="0" smtClean="0"/>
              <a:t> </a:t>
            </a:r>
            <a:r>
              <a:rPr b="1" dirty="0" err="1" smtClean="0"/>
              <a:t>карликів</a:t>
            </a:r>
            <a:r>
              <a:rPr b="1" dirty="0" smtClean="0"/>
              <a:t/>
            </a:r>
            <a:br>
              <a:rPr b="1" dirty="0" smtClean="0"/>
            </a:b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48200" y="1371600"/>
            <a:ext cx="4268788" cy="13716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b="0" dirty="0" smtClean="0"/>
              <a:t>У </a:t>
            </a:r>
            <a:r>
              <a:rPr b="0" dirty="0" err="1" smtClean="0"/>
              <a:t>поясненні</a:t>
            </a:r>
            <a:r>
              <a:rPr b="0" dirty="0" smtClean="0"/>
              <a:t> генезису </a:t>
            </a:r>
            <a:r>
              <a:rPr b="0" dirty="0" err="1" smtClean="0"/>
              <a:t>білих</a:t>
            </a:r>
            <a:r>
              <a:rPr b="0" dirty="0" smtClean="0"/>
              <a:t> </a:t>
            </a:r>
            <a:r>
              <a:rPr b="0" dirty="0" err="1" smtClean="0"/>
              <a:t>карликів</a:t>
            </a:r>
            <a:r>
              <a:rPr b="0" dirty="0" smtClean="0"/>
              <a:t> </a:t>
            </a:r>
            <a:r>
              <a:rPr b="0" dirty="0" err="1" smtClean="0"/>
              <a:t>ключову</a:t>
            </a:r>
            <a:r>
              <a:rPr b="0" dirty="0" smtClean="0"/>
              <a:t> роль </a:t>
            </a:r>
            <a:r>
              <a:rPr b="0" dirty="0" err="1" smtClean="0"/>
              <a:t>зіграли</a:t>
            </a:r>
            <a:r>
              <a:rPr b="0" dirty="0" smtClean="0"/>
              <a:t> </a:t>
            </a:r>
            <a:r>
              <a:rPr b="0" dirty="0" err="1" smtClean="0"/>
              <a:t>дві</a:t>
            </a:r>
            <a:r>
              <a:rPr b="0" dirty="0" smtClean="0"/>
              <a:t> </a:t>
            </a:r>
            <a:r>
              <a:rPr b="0" dirty="0" err="1" smtClean="0"/>
              <a:t>ідеї</a:t>
            </a:r>
            <a:r>
              <a:rPr b="0" dirty="0" smtClean="0"/>
              <a:t>: думка астронома </a:t>
            </a:r>
            <a:r>
              <a:rPr b="0" dirty="0" err="1" smtClean="0">
                <a:hlinkClick r:id="rId2" tooltip="Епік, Ернст Юліус"/>
              </a:rPr>
              <a:t>Ернста</a:t>
            </a:r>
            <a:r>
              <a:rPr b="0" dirty="0" smtClean="0">
                <a:hlinkClick r:id="rId2" tooltip="Епік, Ернст Юліус"/>
              </a:rPr>
              <a:t> </a:t>
            </a:r>
            <a:r>
              <a:rPr b="0" dirty="0" err="1" smtClean="0">
                <a:hlinkClick r:id="rId2" tooltip="Епік, Ернст Юліус"/>
              </a:rPr>
              <a:t>Епіка</a:t>
            </a:r>
            <a:r>
              <a:rPr b="0" dirty="0" smtClean="0"/>
              <a:t>, </a:t>
            </a:r>
            <a:r>
              <a:rPr b="0" dirty="0" err="1" smtClean="0"/>
              <a:t>що</a:t>
            </a:r>
            <a:r>
              <a:rPr b="0" dirty="0" smtClean="0"/>
              <a:t> </a:t>
            </a:r>
            <a:r>
              <a:rPr b="0" dirty="0" err="1" smtClean="0"/>
              <a:t>червоні</a:t>
            </a:r>
            <a:r>
              <a:rPr b="0" dirty="0" smtClean="0"/>
              <a:t> </a:t>
            </a:r>
            <a:r>
              <a:rPr b="0" dirty="0" err="1" smtClean="0"/>
              <a:t>гіганти</a:t>
            </a:r>
            <a:r>
              <a:rPr b="0" dirty="0" smtClean="0"/>
              <a:t> </a:t>
            </a:r>
            <a:r>
              <a:rPr b="0" dirty="0" err="1" smtClean="0"/>
              <a:t>утворюються</a:t>
            </a:r>
            <a:r>
              <a:rPr b="0" dirty="0" smtClean="0"/>
              <a:t> </a:t>
            </a:r>
            <a:r>
              <a:rPr b="0" dirty="0" err="1" smtClean="0"/>
              <a:t>з</a:t>
            </a:r>
            <a:r>
              <a:rPr b="0" dirty="0" smtClean="0"/>
              <a:t> </a:t>
            </a:r>
            <a:r>
              <a:rPr b="0" dirty="0" err="1" smtClean="0"/>
              <a:t>зірок</a:t>
            </a:r>
            <a:r>
              <a:rPr b="0" dirty="0" smtClean="0"/>
              <a:t> </a:t>
            </a:r>
            <a:r>
              <a:rPr b="0" dirty="0" err="1" smtClean="0"/>
              <a:t>головної</a:t>
            </a:r>
            <a:r>
              <a:rPr b="0" dirty="0" smtClean="0"/>
              <a:t> </a:t>
            </a:r>
            <a:r>
              <a:rPr b="0" dirty="0" err="1" smtClean="0"/>
              <a:t>послідовності</a:t>
            </a:r>
            <a:r>
              <a:rPr b="0" dirty="0" smtClean="0"/>
              <a:t> в </a:t>
            </a:r>
            <a:r>
              <a:rPr b="0" dirty="0" err="1" smtClean="0"/>
              <a:t>результаті</a:t>
            </a:r>
            <a:r>
              <a:rPr b="0" dirty="0" smtClean="0"/>
              <a:t> </a:t>
            </a:r>
            <a:r>
              <a:rPr b="0" dirty="0" err="1" smtClean="0"/>
              <a:t>вигоряння</a:t>
            </a:r>
            <a:r>
              <a:rPr b="0" dirty="0" smtClean="0"/>
              <a:t> ядерного </a:t>
            </a:r>
            <a:r>
              <a:rPr b="0" dirty="0" err="1" smtClean="0"/>
              <a:t>пального</a:t>
            </a:r>
            <a:r>
              <a:rPr b="0" dirty="0" smtClean="0"/>
              <a:t>.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5800" y="4953000"/>
            <a:ext cx="4495800" cy="16002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b="0" dirty="0" smtClean="0"/>
              <a:t> І </a:t>
            </a:r>
            <a:r>
              <a:rPr b="0" dirty="0" err="1" smtClean="0"/>
              <a:t>припущення</a:t>
            </a:r>
            <a:r>
              <a:rPr b="0" dirty="0" smtClean="0"/>
              <a:t> астронома </a:t>
            </a:r>
            <a:r>
              <a:rPr b="0" dirty="0" smtClean="0">
                <a:hlinkClick r:id="rId3" tooltip="Фесенков, Василь Григорович"/>
              </a:rPr>
              <a:t>Василя </a:t>
            </a:r>
            <a:r>
              <a:rPr b="0" dirty="0" err="1" smtClean="0">
                <a:hlinkClick r:id="rId3" tooltip="Фесенков, Василь Григорович"/>
              </a:rPr>
              <a:t>Фесенкова</a:t>
            </a:r>
            <a:r>
              <a:rPr b="0" dirty="0" smtClean="0"/>
              <a:t>, </a:t>
            </a:r>
            <a:r>
              <a:rPr b="0" dirty="0" err="1" smtClean="0"/>
              <a:t>зроблене</a:t>
            </a:r>
            <a:r>
              <a:rPr b="0" dirty="0" smtClean="0"/>
              <a:t> </a:t>
            </a:r>
            <a:r>
              <a:rPr b="0" dirty="0" err="1" smtClean="0"/>
              <a:t>незабаром</a:t>
            </a:r>
            <a:r>
              <a:rPr b="0" dirty="0" smtClean="0"/>
              <a:t> </a:t>
            </a:r>
            <a:r>
              <a:rPr b="0" dirty="0" err="1" smtClean="0"/>
              <a:t>після</a:t>
            </a:r>
            <a:r>
              <a:rPr b="0" dirty="0" smtClean="0"/>
              <a:t> </a:t>
            </a:r>
            <a:r>
              <a:rPr b="0" dirty="0" err="1" smtClean="0"/>
              <a:t>Другої</a:t>
            </a:r>
            <a:r>
              <a:rPr b="0" dirty="0" smtClean="0"/>
              <a:t> </a:t>
            </a:r>
            <a:r>
              <a:rPr b="0" dirty="0" err="1" smtClean="0"/>
              <a:t>світової</a:t>
            </a:r>
            <a:r>
              <a:rPr b="0" dirty="0" smtClean="0"/>
              <a:t> </a:t>
            </a:r>
            <a:r>
              <a:rPr b="0" dirty="0" err="1" smtClean="0"/>
              <a:t>війни</a:t>
            </a:r>
            <a:r>
              <a:rPr b="0" dirty="0" smtClean="0"/>
              <a:t>, </a:t>
            </a:r>
            <a:r>
              <a:rPr b="0" dirty="0" err="1" smtClean="0"/>
              <a:t>що</a:t>
            </a:r>
            <a:r>
              <a:rPr b="0" dirty="0" smtClean="0"/>
              <a:t> </a:t>
            </a:r>
            <a:r>
              <a:rPr b="0" dirty="0" err="1" smtClean="0"/>
              <a:t>зірки</a:t>
            </a:r>
            <a:r>
              <a:rPr b="0" dirty="0" smtClean="0"/>
              <a:t> </a:t>
            </a:r>
            <a:r>
              <a:rPr b="0" dirty="0" err="1" smtClean="0"/>
              <a:t>головної</a:t>
            </a:r>
            <a:r>
              <a:rPr b="0" dirty="0" smtClean="0"/>
              <a:t> </a:t>
            </a:r>
            <a:r>
              <a:rPr b="0" dirty="0" err="1" smtClean="0"/>
              <a:t>послідовності</a:t>
            </a:r>
            <a:r>
              <a:rPr b="0" dirty="0" smtClean="0"/>
              <a:t> </a:t>
            </a:r>
            <a:r>
              <a:rPr b="0" dirty="0" err="1" smtClean="0"/>
              <a:t>повинні</a:t>
            </a:r>
            <a:r>
              <a:rPr b="0" dirty="0" smtClean="0"/>
              <a:t> </a:t>
            </a:r>
            <a:r>
              <a:rPr b="0" dirty="0" err="1" smtClean="0"/>
              <a:t>втрачати</a:t>
            </a:r>
            <a:r>
              <a:rPr b="0" dirty="0" smtClean="0"/>
              <a:t> </a:t>
            </a:r>
            <a:r>
              <a:rPr b="0" dirty="0" err="1" smtClean="0"/>
              <a:t>масу</a:t>
            </a:r>
            <a:r>
              <a:rPr b="0" dirty="0" smtClean="0"/>
              <a:t>, </a:t>
            </a:r>
            <a:r>
              <a:rPr b="0" dirty="0" err="1" smtClean="0"/>
              <a:t>і</a:t>
            </a:r>
            <a:r>
              <a:rPr b="0" dirty="0" smtClean="0"/>
              <a:t> </a:t>
            </a:r>
            <a:r>
              <a:rPr b="0" dirty="0" err="1" smtClean="0"/>
              <a:t>така</a:t>
            </a:r>
            <a:r>
              <a:rPr b="0" dirty="0" smtClean="0"/>
              <a:t> </a:t>
            </a:r>
            <a:r>
              <a:rPr b="0" dirty="0" err="1" smtClean="0"/>
              <a:t>втрата</a:t>
            </a:r>
            <a:r>
              <a:rPr b="0" dirty="0" smtClean="0"/>
              <a:t> </a:t>
            </a:r>
            <a:r>
              <a:rPr b="0" dirty="0" err="1" smtClean="0"/>
              <a:t>маси</a:t>
            </a:r>
            <a:r>
              <a:rPr b="0" dirty="0" smtClean="0"/>
              <a:t> повинна </a:t>
            </a:r>
            <a:r>
              <a:rPr b="0" dirty="0" err="1" smtClean="0"/>
              <a:t>робити</a:t>
            </a:r>
            <a:r>
              <a:rPr b="0" dirty="0" smtClean="0"/>
              <a:t> </a:t>
            </a:r>
            <a:r>
              <a:rPr b="0" dirty="0" err="1" smtClean="0"/>
              <a:t>істотний</a:t>
            </a:r>
            <a:r>
              <a:rPr b="0" dirty="0" smtClean="0"/>
              <a:t> </a:t>
            </a:r>
            <a:r>
              <a:rPr b="0" dirty="0" err="1" smtClean="0"/>
              <a:t>вплив</a:t>
            </a:r>
            <a:r>
              <a:rPr b="0" dirty="0" smtClean="0"/>
              <a:t> на </a:t>
            </a:r>
            <a:r>
              <a:rPr b="0" dirty="0" err="1" smtClean="0"/>
              <a:t>еволюцію</a:t>
            </a:r>
            <a:r>
              <a:rPr b="0" dirty="0" smtClean="0"/>
              <a:t> </a:t>
            </a:r>
            <a:r>
              <a:rPr b="0" dirty="0" err="1" smtClean="0"/>
              <a:t>зірок</a:t>
            </a:r>
            <a:r>
              <a:rPr b="0" dirty="0" smtClean="0"/>
              <a:t>. </a:t>
            </a:r>
            <a:r>
              <a:rPr b="0" dirty="0" err="1" smtClean="0"/>
              <a:t>Ці</a:t>
            </a:r>
            <a:r>
              <a:rPr b="0" dirty="0" smtClean="0"/>
              <a:t> </a:t>
            </a:r>
            <a:r>
              <a:rPr b="0" dirty="0" err="1" smtClean="0"/>
              <a:t>припущення</a:t>
            </a:r>
            <a:r>
              <a:rPr b="0" dirty="0" smtClean="0"/>
              <a:t> </a:t>
            </a:r>
            <a:r>
              <a:rPr b="0" dirty="0" err="1" smtClean="0"/>
              <a:t>повністю</a:t>
            </a:r>
            <a:r>
              <a:rPr b="0" dirty="0" smtClean="0"/>
              <a:t> </a:t>
            </a:r>
            <a:r>
              <a:rPr b="0" dirty="0" err="1" smtClean="0"/>
              <a:t>підтвердилися</a:t>
            </a:r>
            <a:r>
              <a:rPr b="0" dirty="0" smtClean="0"/>
              <a:t>.</a:t>
            </a:r>
            <a:endParaRPr dirty="0"/>
          </a:p>
        </p:txBody>
      </p:sp>
      <p:pic>
        <p:nvPicPr>
          <p:cNvPr id="10" name="Содержимое 9" descr="ернест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914400" y="1201783"/>
            <a:ext cx="2711450" cy="3528967"/>
          </a:xfrm>
          <a:effectLst>
            <a:softEdge rad="112500"/>
          </a:effectLst>
        </p:spPr>
      </p:pic>
      <p:pic>
        <p:nvPicPr>
          <p:cNvPr id="11" name="Содержимое 10" descr="василь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410200" y="2971800"/>
            <a:ext cx="2819400" cy="354904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 dirty="0" err="1" smtClean="0"/>
              <a:t>Рентгенівське</a:t>
            </a:r>
            <a:r>
              <a:rPr b="1" dirty="0" smtClean="0"/>
              <a:t> </a:t>
            </a:r>
            <a:r>
              <a:rPr b="1" dirty="0" err="1" smtClean="0"/>
              <a:t>випромінювання</a:t>
            </a:r>
            <a:r>
              <a:rPr b="1" dirty="0" smtClean="0"/>
              <a:t> </a:t>
            </a:r>
            <a:r>
              <a:rPr b="1" dirty="0" err="1" smtClean="0"/>
              <a:t>білих</a:t>
            </a:r>
            <a:r>
              <a:rPr b="1" dirty="0" smtClean="0"/>
              <a:t> </a:t>
            </a:r>
            <a:r>
              <a:rPr b="1" dirty="0" err="1" smtClean="0"/>
              <a:t>карликів</a:t>
            </a:r>
            <a:r>
              <a:rPr b="1" dirty="0" smtClean="0"/>
              <a:t/>
            </a:r>
            <a:br>
              <a:rPr b="1" dirty="0" smtClean="0"/>
            </a:br>
            <a:endParaRPr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62000" y="4267200"/>
            <a:ext cx="3048000" cy="2362200"/>
          </a:xfrm>
        </p:spPr>
        <p:txBody>
          <a:bodyPr/>
          <a:lstStyle/>
          <a:p>
            <a:pPr marL="53975" algn="ctr"/>
            <a:r>
              <a:rPr sz="2000" smtClean="0">
                <a:cs typeface="Arial" charset="0"/>
              </a:rPr>
              <a:t>Знімок Сіріуса в м'якому рентгенівському діапазоні. Яскравий компонент - білий карлик Сіріус Б, тьмяний - Сіріус А</a:t>
            </a:r>
          </a:p>
        </p:txBody>
      </p:sp>
      <p:pic>
        <p:nvPicPr>
          <p:cNvPr id="10" name="Содержимое 9" descr="рентгенывськ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3988" y="1981200"/>
            <a:ext cx="4448175" cy="35052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072121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rgbClr val="FFC000"/>
    </a:lt1>
    <a:dk2>
      <a:srgbClr val="262626"/>
    </a:dk2>
    <a:lt2>
      <a:srgbClr val="A5A1A1"/>
    </a:lt2>
    <a:accent1>
      <a:srgbClr val="92D050"/>
    </a:accent1>
    <a:accent2>
      <a:srgbClr val="FFE084"/>
    </a:accent2>
    <a:accent3>
      <a:srgbClr val="B89A9A"/>
    </a:accent3>
    <a:accent4>
      <a:srgbClr val="DE6B5C"/>
    </a:accent4>
    <a:accent5>
      <a:srgbClr val="8B7B57"/>
    </a:accent5>
    <a:accent6>
      <a:srgbClr val="D34817"/>
    </a:accent6>
    <a:hlink>
      <a:srgbClr val="0070C0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01072121</Template>
  <TotalTime>29</TotalTime>
  <Words>182</Words>
  <Application>Microsoft Office PowerPoint</Application>
  <PresentationFormat>Экран (4:3)</PresentationFormat>
  <Paragraphs>34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Wingdings</vt:lpstr>
      <vt:lpstr>Wingdings 2</vt:lpstr>
      <vt:lpstr>Wingdings 3</vt:lpstr>
      <vt:lpstr>Calibri</vt:lpstr>
      <vt:lpstr>a_Romanus</vt:lpstr>
      <vt:lpstr>01072121</vt:lpstr>
      <vt:lpstr>“Білі та червоні карлики”</vt:lpstr>
      <vt:lpstr>Білий карлик</vt:lpstr>
      <vt:lpstr>Назва білі карлики пов'язана з кольором перших відкритих представників цього класу - Сіріус B та 40 Ерідана B</vt:lpstr>
      <vt:lpstr>У 1844 році      директор Кенігсберзької обсерваторії Фрідріх     Бессель виявив, що Сіріус, найяскравіша зірка неба, періодично, хоча і вельми слабо, відхиляється від прямолінійної траєкторії руху по небесній сфері </vt:lpstr>
      <vt:lpstr> Dearborn Telescope</vt:lpstr>
      <vt:lpstr>Сіріус В</vt:lpstr>
      <vt:lpstr>Адріан ван Маанена відкрив  наступний білий карлик - зірку ван Маанена в сузір’ї Риб.</vt:lpstr>
      <vt:lpstr>Походження білих карликів </vt:lpstr>
      <vt:lpstr>Рентгенівське випромінювання білих карликів </vt:lpstr>
      <vt:lpstr>Червоний карлик</vt:lpstr>
      <vt:lpstr> Червоні карлики у всесвіті </vt:lpstr>
      <vt:lpstr>Проблема первинних червоних карликів </vt:lpstr>
      <vt:lpstr>Екзопланети </vt:lpstr>
      <vt:lpstr>Проблеми, пов'язані з кліматом планет </vt:lpstr>
      <vt:lpstr>Типові червоні карлики </vt:lpstr>
      <vt:lpstr>Джерела інформації: http://znaimo.com.uа http://uk.wikipedia.org http://yandex.ua http://trinixy.ru www.google.com.ua      </vt:lpstr>
    </vt:vector>
  </TitlesOfParts>
  <Manager/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“Білі та червоні карлики”</dc:title>
  <dc:subject/>
  <dc:creator>Tunya  </dc:creator>
  <cp:keywords/>
  <dc:description/>
  <cp:lastModifiedBy>Tunya  </cp:lastModifiedBy>
  <cp:revision>2</cp:revision>
  <dcterms:created xsi:type="dcterms:W3CDTF">2013-12-11T12:53:09Z</dcterms:created>
  <dcterms:modified xsi:type="dcterms:W3CDTF">2013-12-11T13:22:38Z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TC010721211049</vt:lpwstr>
  </property>
</Properties>
</file>