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BA1F0B-304F-4090-AC83-30F92B654F6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41A470-B370-4F49-9511-06064BADB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21513"/>
            <a:ext cx="6702896" cy="5214974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      </a:t>
            </a:r>
            <a:r>
              <a:rPr lang="uk-UA" sz="4000" dirty="0" smtClean="0">
                <a:solidFill>
                  <a:srgbClr val="0000FF"/>
                </a:solidFill>
              </a:rPr>
              <a:t>Урок за баладою </a:t>
            </a:r>
            <a:br>
              <a:rPr lang="uk-UA" sz="4000" dirty="0" smtClean="0">
                <a:solidFill>
                  <a:srgbClr val="0000FF"/>
                </a:solidFill>
              </a:rPr>
            </a:br>
            <a:r>
              <a:rPr lang="uk-UA" sz="4000" dirty="0" smtClean="0">
                <a:solidFill>
                  <a:srgbClr val="0000FF"/>
                </a:solidFill>
              </a:rPr>
              <a:t>         О.С.Пушкіна </a:t>
            </a:r>
            <a:br>
              <a:rPr lang="uk-UA" sz="4000" dirty="0" smtClean="0">
                <a:solidFill>
                  <a:srgbClr val="0000FF"/>
                </a:solidFill>
              </a:rPr>
            </a:br>
            <a:r>
              <a:rPr lang="uk-UA" sz="4000" dirty="0" smtClean="0">
                <a:solidFill>
                  <a:srgbClr val="C00000"/>
                </a:solidFill>
              </a:rPr>
              <a:t>“</a:t>
            </a:r>
            <a:r>
              <a:rPr lang="uk-UA" sz="3100" dirty="0" smtClean="0">
                <a:solidFill>
                  <a:srgbClr val="C00000"/>
                </a:solidFill>
                <a:latin typeface="Georgia" pitchFamily="18" charset="0"/>
              </a:rPr>
              <a:t>Пісня  про  віщого  Олега</a:t>
            </a:r>
            <a:r>
              <a:rPr lang="uk-UA" sz="4000" dirty="0" smtClean="0">
                <a:solidFill>
                  <a:srgbClr val="C00000"/>
                </a:solidFill>
              </a:rPr>
              <a:t>”</a:t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4000" dirty="0" smtClean="0">
                <a:solidFill>
                  <a:srgbClr val="C00000"/>
                </a:solidFill>
              </a:rPr>
              <a:t/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4000" dirty="0" smtClean="0"/>
              <a:t>          </a:t>
            </a:r>
            <a:r>
              <a:rPr lang="uk-UA" sz="2200" dirty="0" smtClean="0">
                <a:solidFill>
                  <a:srgbClr val="7030A0"/>
                </a:solidFill>
              </a:rPr>
              <a:t>П</a:t>
            </a:r>
            <a:r>
              <a:rPr lang="uk-UA" sz="1800" dirty="0" smtClean="0">
                <a:solidFill>
                  <a:srgbClr val="7030A0"/>
                </a:solidFill>
              </a:rPr>
              <a:t>ідготувала вчитель світової літератури </a:t>
            </a:r>
            <a:br>
              <a:rPr lang="uk-UA" sz="1800" dirty="0" smtClean="0">
                <a:solidFill>
                  <a:srgbClr val="7030A0"/>
                </a:solidFill>
              </a:rPr>
            </a:br>
            <a:r>
              <a:rPr lang="uk-UA" sz="1800" dirty="0" smtClean="0">
                <a:solidFill>
                  <a:srgbClr val="7030A0"/>
                </a:solidFill>
              </a:rPr>
              <a:t>                               </a:t>
            </a:r>
            <a:r>
              <a:rPr lang="uk-UA" sz="1800" dirty="0" err="1" smtClean="0">
                <a:solidFill>
                  <a:srgbClr val="7030A0"/>
                </a:solidFill>
              </a:rPr>
              <a:t>Дубіївської</a:t>
            </a:r>
            <a:r>
              <a:rPr lang="uk-UA" sz="1800" dirty="0" smtClean="0">
                <a:solidFill>
                  <a:srgbClr val="7030A0"/>
                </a:solidFill>
              </a:rPr>
              <a:t> ЗОШ І-ІІІ ступенів</a:t>
            </a:r>
            <a:r>
              <a:rPr lang="uk-UA" sz="1800" dirty="0">
                <a:solidFill>
                  <a:srgbClr val="7030A0"/>
                </a:solidFill>
              </a:rPr>
              <a:t> </a:t>
            </a:r>
            <a:r>
              <a:rPr lang="uk-UA" sz="1800" dirty="0" smtClean="0">
                <a:solidFill>
                  <a:srgbClr val="7030A0"/>
                </a:solidFill>
              </a:rPr>
              <a:t>                                                                        </a:t>
            </a:r>
            <a:r>
              <a:rPr lang="uk-UA" sz="2000" i="1" dirty="0" smtClean="0">
                <a:solidFill>
                  <a:srgbClr val="FF0000"/>
                </a:solidFill>
              </a:rPr>
              <a:t>І                           </a:t>
            </a:r>
            <a:br>
              <a:rPr lang="uk-UA" sz="2000" i="1" dirty="0" smtClean="0">
                <a:solidFill>
                  <a:srgbClr val="FF0000"/>
                </a:solidFill>
              </a:rPr>
            </a:br>
            <a:r>
              <a:rPr lang="uk-UA" sz="2000" i="1" dirty="0">
                <a:solidFill>
                  <a:srgbClr val="FF0000"/>
                </a:solidFill>
              </a:rPr>
              <a:t> </a:t>
            </a:r>
            <a:r>
              <a:rPr lang="uk-UA" sz="2000" i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uk-UA" sz="2000" i="1" dirty="0" smtClean="0">
                <a:solidFill>
                  <a:srgbClr val="FF0000"/>
                </a:solidFill>
                <a:latin typeface="Georgia" pitchFamily="18" charset="0"/>
              </a:rPr>
              <a:t>Іванова  Алла  Іванівна</a:t>
            </a:r>
            <a:r>
              <a:rPr lang="uk-UA" sz="4400" i="1" dirty="0" smtClean="0">
                <a:solidFill>
                  <a:srgbClr val="FF0000"/>
                </a:solidFill>
              </a:rPr>
              <a:t/>
            </a:r>
            <a:br>
              <a:rPr lang="uk-UA" sz="4400" i="1" dirty="0" smtClean="0">
                <a:solidFill>
                  <a:srgbClr val="FF0000"/>
                </a:solidFill>
              </a:rPr>
            </a:br>
            <a:r>
              <a:rPr lang="uk-UA" sz="4400" dirty="0" smtClean="0">
                <a:solidFill>
                  <a:srgbClr val="FF0000"/>
                </a:solidFill>
              </a:rPr>
              <a:t/>
            </a:r>
            <a:br>
              <a:rPr lang="uk-UA" sz="44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0"/>
            <a:ext cx="9155832" cy="686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6584" y="1340768"/>
            <a:ext cx="7239000" cy="628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latin typeface="Arial" charset="0"/>
                <a:cs typeface="Arial" charset="0"/>
              </a:rPr>
              <a:t>    І звелів князь добре годувати коня та не приводити до нього. Чотири роки він був у Києві, а на п</a:t>
            </a:r>
            <a:r>
              <a:rPr lang="en-US" sz="2000" b="1" i="1" dirty="0" smtClean="0">
                <a:latin typeface="Arial" charset="0"/>
                <a:cs typeface="Arial" charset="0"/>
              </a:rPr>
              <a:t>’</a:t>
            </a:r>
            <a:r>
              <a:rPr lang="uk-UA" sz="2000" b="1" i="1" dirty="0" smtClean="0">
                <a:latin typeface="Arial" charset="0"/>
                <a:cs typeface="Arial" charset="0"/>
              </a:rPr>
              <a:t>яте літо згадав коня, від якого волхви провіщали померти Олегу. І викликав він старшого конюха і запитав: “Де кінь мій, якого я звелів годувати та доглядати?” Той відповідає: “Помер”. Олег засміявся й докорив чаклуну: “Ти невірно говорив, волхве, все то брехня була: кінь помер, а я живий”. І звелів осідлати коня: “Погляну на кістки його”. Приїхав на місце, де лежали голі кістки, зійшов із коня і сказав: від цього черепа смерть мене мала взяти?” І ступив ногою на череп, і вилізла змія, і вкусила в ногу. Від того князь захворів і помер.” </a:t>
            </a:r>
            <a:endParaRPr lang="ru-RU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960"/>
            <a:ext cx="9171947" cy="687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822944"/>
          </a:xfrm>
        </p:spPr>
        <p:txBody>
          <a:bodyPr/>
          <a:lstStyle/>
          <a:p>
            <a:r>
              <a:rPr lang="uk-UA" i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          Словникова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48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віщий</a:t>
            </a:r>
            <a:r>
              <a:rPr lang="uk-UA" sz="2400" b="1" i="1" dirty="0" smtClean="0">
                <a:latin typeface="Arial" charset="0"/>
                <a:cs typeface="Arial" charset="0"/>
              </a:rPr>
              <a:t> – мудрий;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хозари</a:t>
            </a:r>
            <a:r>
              <a:rPr lang="uk-UA" sz="2400" b="1" i="1" dirty="0" smtClean="0">
                <a:latin typeface="Arial" charset="0"/>
                <a:cs typeface="Arial" charset="0"/>
              </a:rPr>
              <a:t> – кочівний народ, у </a:t>
            </a:r>
            <a:r>
              <a:rPr lang="en-US" sz="2400" b="1" i="1" dirty="0" smtClean="0">
                <a:latin typeface="Arial" charset="0"/>
                <a:cs typeface="Arial" charset="0"/>
              </a:rPr>
              <a:t>VIII – IX</a:t>
            </a:r>
            <a:r>
              <a:rPr lang="uk-UA" sz="2400" b="1" i="1" dirty="0" smtClean="0">
                <a:latin typeface="Arial" charset="0"/>
                <a:cs typeface="Arial" charset="0"/>
              </a:rPr>
              <a:t>ст. жили на півдні  </a:t>
            </a:r>
          </a:p>
          <a:p>
            <a:pPr marL="0" indent="0">
              <a:buNone/>
            </a:pPr>
            <a:r>
              <a:rPr lang="uk-UA" sz="2400" b="1" i="1" dirty="0">
                <a:latin typeface="Arial" charset="0"/>
                <a:cs typeface="Arial" charset="0"/>
              </a:rPr>
              <a:t> </a:t>
            </a:r>
            <a:r>
              <a:rPr lang="uk-UA" sz="2400" b="1" i="1" dirty="0" smtClean="0">
                <a:latin typeface="Arial" charset="0"/>
                <a:cs typeface="Arial" charset="0"/>
              </a:rPr>
              <a:t>               від Київської Русі;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Перун</a:t>
            </a:r>
            <a:r>
              <a:rPr lang="uk-UA" sz="2400" b="1" i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 </a:t>
            </a:r>
            <a:r>
              <a:rPr lang="uk-UA" sz="2400" b="1" i="1" dirty="0" smtClean="0">
                <a:latin typeface="Arial" charset="0"/>
                <a:cs typeface="Arial" charset="0"/>
              </a:rPr>
              <a:t>– верховне божество у давніх </a:t>
            </a:r>
            <a:r>
              <a:rPr lang="uk-UA" sz="2400" b="1" i="1" dirty="0" err="1" smtClean="0">
                <a:latin typeface="Arial" charset="0"/>
                <a:cs typeface="Arial" charset="0"/>
              </a:rPr>
              <a:t>слов</a:t>
            </a:r>
            <a:r>
              <a:rPr lang="en-US" sz="2400" b="1" i="1" dirty="0" smtClean="0">
                <a:latin typeface="Arial" charset="0"/>
                <a:cs typeface="Arial" charset="0"/>
              </a:rPr>
              <a:t>’</a:t>
            </a:r>
            <a:r>
              <a:rPr lang="uk-UA" sz="2400" b="1" i="1" dirty="0" err="1" smtClean="0">
                <a:latin typeface="Arial" charset="0"/>
                <a:cs typeface="Arial" charset="0"/>
              </a:rPr>
              <a:t>ян</a:t>
            </a:r>
            <a:r>
              <a:rPr lang="uk-UA" sz="2400" b="1" i="1" dirty="0" smtClean="0">
                <a:latin typeface="Arial" charset="0"/>
                <a:cs typeface="Arial" charset="0"/>
              </a:rPr>
              <a:t>, бог </a:t>
            </a:r>
          </a:p>
          <a:p>
            <a:pPr marL="0" indent="0">
              <a:buNone/>
            </a:pPr>
            <a:r>
              <a:rPr lang="uk-UA" sz="2400" b="1" i="1" dirty="0">
                <a:latin typeface="Arial" charset="0"/>
                <a:cs typeface="Arial" charset="0"/>
              </a:rPr>
              <a:t> </a:t>
            </a:r>
            <a:r>
              <a:rPr lang="uk-UA" sz="2400" b="1" i="1" dirty="0" smtClean="0">
                <a:latin typeface="Arial" charset="0"/>
                <a:cs typeface="Arial" charset="0"/>
              </a:rPr>
              <a:t>              грому й блискавки;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волхви</a:t>
            </a:r>
            <a:r>
              <a:rPr lang="uk-UA" sz="2400" b="1" i="1" dirty="0" smtClean="0">
                <a:latin typeface="Arial" charset="0"/>
                <a:cs typeface="Arial" charset="0"/>
              </a:rPr>
              <a:t> – у </a:t>
            </a:r>
            <a:r>
              <a:rPr lang="uk-UA" sz="2400" b="1" i="1" dirty="0" err="1" smtClean="0">
                <a:latin typeface="Arial" charset="0"/>
                <a:cs typeface="Arial" charset="0"/>
              </a:rPr>
              <a:t>слов</a:t>
            </a:r>
            <a:r>
              <a:rPr lang="en-US" sz="2400" b="1" i="1" dirty="0" smtClean="0">
                <a:latin typeface="Arial" charset="0"/>
                <a:cs typeface="Arial" charset="0"/>
              </a:rPr>
              <a:t>’</a:t>
            </a:r>
            <a:r>
              <a:rPr lang="uk-UA" sz="2400" b="1" i="1" dirty="0" err="1" smtClean="0">
                <a:latin typeface="Arial" charset="0"/>
                <a:cs typeface="Arial" charset="0"/>
              </a:rPr>
              <a:t>ян</a:t>
            </a:r>
            <a:r>
              <a:rPr lang="uk-UA" sz="2400" b="1" i="1" dirty="0" smtClean="0">
                <a:latin typeface="Arial" charset="0"/>
                <a:cs typeface="Arial" charset="0"/>
              </a:rPr>
              <a:t> чаклуни, що могли передбачати </a:t>
            </a:r>
          </a:p>
          <a:p>
            <a:pPr marL="0" indent="0">
              <a:buNone/>
            </a:pPr>
            <a:r>
              <a:rPr lang="uk-UA" sz="2400" b="1" i="1" dirty="0">
                <a:latin typeface="Arial" charset="0"/>
                <a:cs typeface="Arial" charset="0"/>
              </a:rPr>
              <a:t> </a:t>
            </a:r>
            <a:r>
              <a:rPr lang="uk-UA" sz="2400" b="1" i="1" dirty="0" smtClean="0">
                <a:latin typeface="Arial" charset="0"/>
                <a:cs typeface="Arial" charset="0"/>
              </a:rPr>
              <a:t>               майбутнє;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тризна</a:t>
            </a:r>
            <a:r>
              <a:rPr lang="uk-UA" sz="2400" b="1" i="1" dirty="0" smtClean="0">
                <a:latin typeface="Arial" charset="0"/>
                <a:cs typeface="Arial" charset="0"/>
              </a:rPr>
              <a:t> – завершальний етап похоронного обряду, </a:t>
            </a:r>
          </a:p>
          <a:p>
            <a:pPr marL="0" indent="0">
              <a:buNone/>
            </a:pPr>
            <a:r>
              <a:rPr lang="uk-UA" sz="2400" b="1" i="1" dirty="0">
                <a:latin typeface="Arial" charset="0"/>
                <a:cs typeface="Arial" charset="0"/>
              </a:rPr>
              <a:t> </a:t>
            </a:r>
            <a:r>
              <a:rPr lang="uk-UA" sz="2400" b="1" i="1" dirty="0" smtClean="0">
                <a:latin typeface="Arial" charset="0"/>
                <a:cs typeface="Arial" charset="0"/>
              </a:rPr>
              <a:t>                 поминки;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4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Царград</a:t>
            </a:r>
            <a:r>
              <a:rPr lang="uk-UA" sz="2400" b="1" i="1" dirty="0" smtClean="0">
                <a:latin typeface="Arial" charset="0"/>
                <a:cs typeface="Arial" charset="0"/>
              </a:rPr>
              <a:t> – столиця Візантії, сучасний Стамбул;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Отроки</a:t>
            </a:r>
            <a:r>
              <a:rPr lang="uk-UA" sz="2400" b="1" i="1" dirty="0" smtClean="0">
                <a:latin typeface="Arial" charset="0"/>
                <a:cs typeface="Arial" charset="0"/>
              </a:rPr>
              <a:t> – підлітки;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Бранне</a:t>
            </a:r>
            <a:r>
              <a:rPr lang="uk-UA" sz="2400" b="1" i="1" dirty="0" smtClean="0">
                <a:latin typeface="Arial" charset="0"/>
                <a:cs typeface="Arial" charset="0"/>
              </a:rPr>
              <a:t> – військове. 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199" y="260648"/>
            <a:ext cx="5643602" cy="680068"/>
          </a:xfrm>
        </p:spPr>
        <p:txBody>
          <a:bodyPr/>
          <a:lstStyle/>
          <a:p>
            <a:r>
              <a:rPr lang="uk-UA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РОБОТА З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85860"/>
            <a:ext cx="7488832" cy="46634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Виразно прочитайте текст </a:t>
            </a:r>
            <a:endParaRPr lang="ru-RU" sz="3200" b="1" dirty="0" smtClean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uk-UA" sz="2800" b="1" dirty="0" smtClean="0">
                <a:latin typeface="Arial" charset="0"/>
                <a:cs typeface="Arial" charset="0"/>
              </a:rPr>
              <a:t>– Як автор називає князя Олега в перших рядках поеми?</a:t>
            </a:r>
            <a:endParaRPr lang="ru-RU" sz="2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Arial" charset="0"/>
                <a:cs typeface="Arial" charset="0"/>
              </a:rPr>
              <a:t> – В який похід зібрався князь зі своїм військом?</a:t>
            </a:r>
          </a:p>
          <a:p>
            <a:pPr marL="0" indent="0">
              <a:buNone/>
            </a:pPr>
            <a:r>
              <a:rPr lang="uk-UA" sz="2800" b="1" dirty="0" smtClean="0">
                <a:latin typeface="Arial" charset="0"/>
                <a:cs typeface="Arial" charset="0"/>
              </a:rPr>
              <a:t> – Яким ми бачимо старого волхва? Як   </a:t>
            </a:r>
          </a:p>
          <a:p>
            <a:pPr marL="0" indent="0">
              <a:buNone/>
            </a:pPr>
            <a:r>
              <a:rPr lang="uk-UA" sz="2800" b="1" dirty="0"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latin typeface="Arial" charset="0"/>
                <a:cs typeface="Arial" charset="0"/>
              </a:rPr>
              <a:t>   характеризує його автор? Чи боїться старий </a:t>
            </a:r>
          </a:p>
          <a:p>
            <a:pPr marL="0" indent="0">
              <a:buNone/>
            </a:pPr>
            <a:r>
              <a:rPr lang="uk-UA" sz="2800" b="1" dirty="0"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latin typeface="Arial" charset="0"/>
                <a:cs typeface="Arial" charset="0"/>
              </a:rPr>
              <a:t>   князя та його дружину?</a:t>
            </a:r>
            <a:endParaRPr lang="ru-RU" sz="2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Arial" charset="0"/>
                <a:cs typeface="Arial" charset="0"/>
              </a:rPr>
              <a:t>– З яким запитанням звертається Олег до старого </a:t>
            </a:r>
          </a:p>
          <a:p>
            <a:pPr marL="0" indent="0">
              <a:buNone/>
            </a:pPr>
            <a:r>
              <a:rPr lang="uk-UA" sz="2800" b="1" dirty="0"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latin typeface="Arial" charset="0"/>
                <a:cs typeface="Arial" charset="0"/>
              </a:rPr>
              <a:t>  чарівника? Чому обіцяє йому нагороду?</a:t>
            </a:r>
            <a:endParaRPr lang="ru-RU" sz="2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Arial" charset="0"/>
                <a:cs typeface="Arial" charset="0"/>
              </a:rPr>
              <a:t> – Чому ворожбит не приймає князівські дари? Чи є </a:t>
            </a:r>
          </a:p>
          <a:p>
            <a:pPr marL="0" indent="0">
              <a:buNone/>
            </a:pPr>
            <a:r>
              <a:rPr lang="uk-UA" sz="2800" b="1" dirty="0"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latin typeface="Arial" charset="0"/>
                <a:cs typeface="Arial" charset="0"/>
              </a:rPr>
              <a:t>   вони для нього цінністю? Що він цінує в житті?</a:t>
            </a:r>
            <a:endParaRPr lang="ru-RU" sz="2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Arial" charset="0"/>
                <a:cs typeface="Arial" charset="0"/>
              </a:rPr>
              <a:t> – Яке пророцтво почув Олег? Чи вірить князь </a:t>
            </a:r>
          </a:p>
          <a:p>
            <a:pPr marL="0" indent="0">
              <a:buNone/>
            </a:pPr>
            <a:r>
              <a:rPr lang="uk-UA" sz="2800" b="1" dirty="0"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latin typeface="Arial" charset="0"/>
                <a:cs typeface="Arial" charset="0"/>
              </a:rPr>
              <a:t>   словам волхва?</a:t>
            </a:r>
            <a:endParaRPr lang="ru-RU" sz="2800" b="1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738470"/>
            <a:ext cx="4195770" cy="609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Arial" charset="0"/>
                <a:cs typeface="Arial" charset="0"/>
              </a:rPr>
              <a:t> </a:t>
            </a:r>
            <a:r>
              <a:rPr lang="uk-UA" sz="2000" b="1" dirty="0" smtClean="0">
                <a:latin typeface="Arial" charset="0"/>
                <a:cs typeface="Arial" charset="0"/>
              </a:rPr>
              <a:t>– Як прощається Олег з конем? Що він відчуває в цю мить? Аргументуйте свою думку.</a:t>
            </a:r>
            <a:endParaRPr lang="ru-RU" sz="20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Arial" charset="0"/>
                <a:cs typeface="Arial" charset="0"/>
              </a:rPr>
              <a:t> – Чому князь відмовився від “вірного друга”? Чи дійсно цей кінь дорогий йому?</a:t>
            </a:r>
            <a:endParaRPr lang="ru-RU" sz="20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Arial" charset="0"/>
                <a:cs typeface="Arial" charset="0"/>
              </a:rPr>
              <a:t> – Коли Олег знову згадує свого коня? Як називає його?</a:t>
            </a:r>
            <a:endParaRPr lang="ru-RU" sz="20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Arial" charset="0"/>
                <a:cs typeface="Arial" charset="0"/>
              </a:rPr>
              <a:t> – Чому князь замислився, почувши про смерть коня? Зачитайте звертання Олега до останків свого коня? Про що говорять ці слова?</a:t>
            </a:r>
            <a:endParaRPr lang="ru-RU" sz="20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Arial" charset="0"/>
                <a:cs typeface="Arial" charset="0"/>
              </a:rPr>
              <a:t>– Чи здійснилося давнє пророцтво?</a:t>
            </a:r>
            <a:endParaRPr lang="ru-RU" sz="2000" b="1" dirty="0" smtClean="0">
              <a:latin typeface="Arial" charset="0"/>
              <a:cs typeface="Arial" charset="0"/>
            </a:endParaRPr>
          </a:p>
          <a:p>
            <a:endParaRPr lang="ru-RU" sz="2000" dirty="0"/>
          </a:p>
        </p:txBody>
      </p:sp>
      <p:pic>
        <p:nvPicPr>
          <p:cNvPr id="4" name="Рисунок 3" descr="Песнь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729115"/>
            <a:ext cx="3903113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2358"/>
            <a:ext cx="9138886" cy="68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772816"/>
            <a:ext cx="3816424" cy="4026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Arial" charset="0"/>
                <a:cs typeface="Arial" charset="0"/>
              </a:rPr>
              <a:t> – Як змальовано появу змії? З чим вона порівнюється? Чи випадкове таке порівняння?</a:t>
            </a:r>
            <a:endParaRPr lang="ru-RU" sz="2000" b="1" dirty="0" smtClean="0">
              <a:latin typeface="Arial" charset="0"/>
              <a:cs typeface="Arial" charset="0"/>
            </a:endParaRPr>
          </a:p>
          <a:p>
            <a:endParaRPr lang="uk-UA" sz="20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Arial" charset="0"/>
                <a:cs typeface="Arial" charset="0"/>
              </a:rPr>
              <a:t> – Чи допомогла мудрість Олега уникнути передбачення?</a:t>
            </a:r>
            <a:endParaRPr lang="ru-RU" sz="2000" dirty="0" smtClean="0"/>
          </a:p>
          <a:p>
            <a:endParaRPr lang="ru-RU" sz="2400" dirty="0"/>
          </a:p>
        </p:txBody>
      </p:sp>
      <p:pic>
        <p:nvPicPr>
          <p:cNvPr id="4" name="Рисунок 1" descr="Олег и зме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71" y="283808"/>
            <a:ext cx="4608513" cy="629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2348880"/>
            <a:ext cx="5400600" cy="364927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Віктор </a:t>
            </a:r>
            <a:r>
              <a:rPr lang="uk-UA" b="1" dirty="0" err="1" smtClean="0">
                <a:solidFill>
                  <a:srgbClr val="0000FF"/>
                </a:solidFill>
                <a:latin typeface="Georgia" pitchFamily="18" charset="0"/>
              </a:rPr>
              <a:t>Васнецов</a:t>
            </a:r>
            <a:r>
              <a:rPr lang="uk-UA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uk-UA" dirty="0" smtClean="0"/>
              <a:t>- відомий російський художник, який звертався у своїй творчості до сюжетів, </a:t>
            </a:r>
            <a:r>
              <a:rPr lang="uk-UA" dirty="0" err="1" smtClean="0"/>
              <a:t>пов”язаних</a:t>
            </a:r>
            <a:r>
              <a:rPr lang="uk-UA" dirty="0" smtClean="0"/>
              <a:t> з історією Київської Русі. </a:t>
            </a:r>
            <a:r>
              <a:rPr lang="uk-UA" dirty="0" err="1" smtClean="0"/>
              <a:t>Васнецов</a:t>
            </a:r>
            <a:r>
              <a:rPr lang="uk-UA" dirty="0" smtClean="0"/>
              <a:t> ілюстрував також “ Пісню про віщого </a:t>
            </a:r>
            <a:r>
              <a:rPr lang="uk-UA" dirty="0" err="1" smtClean="0"/>
              <a:t>Олега”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332656"/>
            <a:ext cx="309634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7507138" cy="3384376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Балада-жанр ліро-епічної поезії фантастичного, історико-героїчного або соціально-побутового характеру з драматичним сюжетом.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54580"/>
            <a:ext cx="7024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spc="0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Визначимо жанр твору…</a:t>
            </a:r>
            <a:endParaRPr lang="ru-RU" sz="4000" b="1" cap="all" spc="0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Lenovo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74638"/>
            <a:ext cx="7661275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85404"/>
            <a:ext cx="7239000" cy="6170008"/>
          </a:xfrm>
        </p:spPr>
        <p:txBody>
          <a:bodyPr>
            <a:normAutofit/>
          </a:bodyPr>
          <a:lstStyle/>
          <a:p>
            <a:endParaRPr lang="uk-UA" sz="3600" dirty="0" smtClean="0"/>
          </a:p>
          <a:p>
            <a:endParaRPr lang="uk-UA" sz="3600" dirty="0" smtClean="0"/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Як ви вважаєте, чому балада Пушкіна 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“ Пісня про віщого </a:t>
            </a:r>
            <a:r>
              <a:rPr lang="uk-UA" sz="3600" b="1" dirty="0" err="1" smtClean="0">
                <a:solidFill>
                  <a:srgbClr val="0000FF"/>
                </a:solidFill>
                <a:latin typeface="Georgia" pitchFamily="18" charset="0"/>
              </a:rPr>
              <a:t>Олега”</a:t>
            </a: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 називається піснею?</a:t>
            </a:r>
            <a:endParaRPr lang="ru-RU" sz="36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1706" y="620688"/>
            <a:ext cx="7239000" cy="465430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00FF"/>
                </a:solidFill>
                <a:latin typeface="Georgia" pitchFamily="18" charset="0"/>
              </a:rPr>
              <a:t>    Пісня</a:t>
            </a:r>
            <a:r>
              <a:rPr lang="uk-UA" sz="3600" dirty="0" smtClean="0">
                <a:latin typeface="Georgia" pitchFamily="18" charset="0"/>
              </a:rPr>
              <a:t> </a:t>
            </a:r>
            <a:r>
              <a:rPr lang="uk-UA" sz="3600" i="1" dirty="0" err="1" smtClean="0">
                <a:latin typeface="Georgia" pitchFamily="18" charset="0"/>
              </a:rPr>
              <a:t>–це</a:t>
            </a:r>
            <a:r>
              <a:rPr lang="uk-UA" sz="3600" i="1" dirty="0" smtClean="0">
                <a:latin typeface="Georgia" pitchFamily="18" charset="0"/>
              </a:rPr>
              <a:t> жанр усної народної творчості, в якому оспівується життя і подвиги легендарного героя. </a:t>
            </a:r>
            <a:endParaRPr lang="ru-RU" sz="3600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060848"/>
            <a:ext cx="7239000" cy="2494060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   </a:t>
            </a:r>
            <a:r>
              <a:rPr lang="uk-UA" b="1" i="1" dirty="0" smtClean="0">
                <a:latin typeface="Georgia" pitchFamily="18" charset="0"/>
              </a:rPr>
              <a:t>Що нового ви дізналися на уроці?</a:t>
            </a:r>
          </a:p>
          <a:p>
            <a:pPr marL="0" indent="0">
              <a:buNone/>
            </a:pPr>
            <a:r>
              <a:rPr lang="uk-UA" b="1" i="1" dirty="0" smtClean="0">
                <a:latin typeface="Georgia" pitchFamily="18" charset="0"/>
              </a:rPr>
              <a:t>У чому ж полягає подібність і відмінність       між літописною легендою про князя Олега і     пушкінською баладою?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087723"/>
            <a:ext cx="5008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spc="0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Підсумок  уроку</a:t>
            </a:r>
            <a:endParaRPr lang="ru-RU" sz="4000" b="1" cap="all" spc="0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0913" y="2348880"/>
            <a:ext cx="7239000" cy="26386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000" b="1" i="1" dirty="0" smtClean="0">
                <a:latin typeface="Georgia" pitchFamily="18" charset="0"/>
              </a:rPr>
              <a:t>  Виразно читати </a:t>
            </a:r>
            <a:r>
              <a:rPr lang="uk-UA" sz="4000" b="1" i="1" dirty="0" smtClean="0">
                <a:solidFill>
                  <a:srgbClr val="C00000"/>
                </a:solidFill>
                <a:latin typeface="Georgia" pitchFamily="18" charset="0"/>
              </a:rPr>
              <a:t>“ Пісню про віщого Олега”</a:t>
            </a:r>
            <a:r>
              <a:rPr lang="uk-UA" sz="4000" b="1" i="1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uk-UA" sz="4000" b="1" i="1" dirty="0" smtClean="0">
                <a:latin typeface="Georgia" pitchFamily="18" charset="0"/>
              </a:rPr>
              <a:t>  Скласти цитатний план до балади.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32656"/>
            <a:ext cx="7486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Домашнє завдання</a:t>
            </a:r>
            <a:endParaRPr lang="ru-RU" sz="54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3456384" cy="71095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Література: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13615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 smtClean="0"/>
              <a:t>Борківська</a:t>
            </a:r>
            <a:r>
              <a:rPr lang="uk-UA" dirty="0" smtClean="0"/>
              <a:t> </a:t>
            </a:r>
            <a:r>
              <a:rPr lang="uk-UA" dirty="0"/>
              <a:t>О.П.,</a:t>
            </a:r>
          </a:p>
          <a:p>
            <a:pPr marL="0" indent="0">
              <a:buNone/>
            </a:pPr>
            <a:r>
              <a:rPr lang="uk-UA" dirty="0" err="1"/>
              <a:t>ВаськівськаН.В</a:t>
            </a:r>
            <a:r>
              <a:rPr lang="uk-UA" dirty="0"/>
              <a:t>.;</a:t>
            </a:r>
          </a:p>
          <a:p>
            <a:pPr marL="0" indent="0">
              <a:buNone/>
            </a:pPr>
            <a:r>
              <a:rPr lang="uk-UA" dirty="0" smtClean="0"/>
              <a:t>Книжка для вчителя. 7 клас . Зарубіжна література.</a:t>
            </a:r>
            <a:r>
              <a:rPr lang="en-US" dirty="0" smtClean="0"/>
              <a:t>-</a:t>
            </a:r>
            <a:r>
              <a:rPr lang="uk-UA" dirty="0" smtClean="0"/>
              <a:t>К.:  « </a:t>
            </a:r>
            <a:r>
              <a:rPr lang="uk-UA" dirty="0" err="1"/>
              <a:t>Г</a:t>
            </a:r>
            <a:r>
              <a:rPr lang="uk-UA" dirty="0" err="1" smtClean="0"/>
              <a:t>енеза</a:t>
            </a:r>
            <a:r>
              <a:rPr lang="uk-UA" dirty="0" smtClean="0"/>
              <a:t>»,2008</a:t>
            </a:r>
          </a:p>
          <a:p>
            <a:pPr marL="0" indent="0">
              <a:buNone/>
            </a:pPr>
            <a:r>
              <a:rPr lang="uk-UA" dirty="0" smtClean="0"/>
              <a:t>          </a:t>
            </a:r>
          </a:p>
          <a:p>
            <a:pPr marL="0" indent="0">
              <a:buNone/>
            </a:pPr>
            <a:r>
              <a:rPr lang="uk-UA" dirty="0" smtClean="0"/>
              <a:t>     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en-US" dirty="0" smtClean="0"/>
              <a:t>School.xvatit.com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svitlit</a:t>
            </a:r>
            <a:r>
              <a:rPr lang="en-US" dirty="0" smtClean="0">
                <a:solidFill>
                  <a:srgbClr val="0000FF"/>
                </a:solidFill>
              </a:rPr>
              <a:t>. at.ua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uk-UA" dirty="0" smtClean="0">
                <a:solidFill>
                  <a:srgbClr val="0000FF"/>
                </a:solidFill>
                <a:hlinkClick r:id="rId3"/>
              </a:rPr>
              <a:t>: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//www.bibliotekar.ru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smtClean="0"/>
              <a:t>   В роботі використані ілюстративні матеріали з різних джерел </a:t>
            </a:r>
            <a:r>
              <a:rPr lang="uk-UA" dirty="0" err="1" smtClean="0"/>
              <a:t>інтернет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967334"/>
            <a:ext cx="4504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Інтернет-сайти: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186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19256" cy="6312884"/>
          </a:xfrm>
        </p:spPr>
        <p:txBody>
          <a:bodyPr/>
          <a:lstStyle/>
          <a:p>
            <a:pPr marL="1874520" lvl="8" indent="0">
              <a:buNone/>
            </a:pPr>
            <a:endParaRPr lang="uk-UA" sz="3200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ознайомитися з основними відомостями про життя і творчість О.С.Пушкіна, розкрити літописне джерело “ Пісні про віщого Олега”; поглиблювати поняття “ літературна балада”,показати поєднання в “ Пісні про віщого Олега” історичних подій і поетичного вимислу, учитися характеризувати образи-персонажі; розвивати усне </a:t>
            </a:r>
          </a:p>
          <a:p>
            <a:pPr marL="0" indent="0">
              <a:buNone/>
            </a:pPr>
            <a:r>
              <a:rPr lang="uk-UA" dirty="0" smtClean="0"/>
              <a:t>мовлення, збагачувати свій </a:t>
            </a:r>
          </a:p>
          <a:p>
            <a:pPr marL="0" indent="0">
              <a:buNone/>
            </a:pPr>
            <a:r>
              <a:rPr lang="uk-UA" dirty="0" smtClean="0"/>
              <a:t>словниковий запас.</a:t>
            </a:r>
          </a:p>
          <a:p>
            <a:endParaRPr lang="ru-RU" dirty="0"/>
          </a:p>
        </p:txBody>
      </p:sp>
      <p:pic>
        <p:nvPicPr>
          <p:cNvPr id="4" name="Picture 21" descr="d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087" y="3861048"/>
            <a:ext cx="2032299" cy="2410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1588"/>
            <a:ext cx="4222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Мета уроку: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084"/>
            <a:ext cx="9252520" cy="69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Lenovo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71463"/>
            <a:ext cx="804545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6554" r="3171" b="6828"/>
          <a:stretch/>
        </p:blipFill>
        <p:spPr bwMode="auto">
          <a:xfrm>
            <a:off x="-40966" y="-34102"/>
            <a:ext cx="9172956" cy="706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3861048"/>
            <a:ext cx="662473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“Пушкін-це найкраще, що є в кожній людині”</a:t>
            </a:r>
            <a:r>
              <a:rPr lang="uk-UA" b="1" i="1" dirty="0" smtClean="0">
                <a:latin typeface="Georgia" pitchFamily="18" charset="0"/>
              </a:rPr>
              <a:t>- </a:t>
            </a:r>
            <a:r>
              <a:rPr lang="uk-UA" dirty="0" smtClean="0"/>
              <a:t>так оцінив значення поета Д. Лихачов, відомий учений, дослідник російської культури.</a:t>
            </a:r>
            <a:endParaRPr lang="ru-RU" dirty="0"/>
          </a:p>
        </p:txBody>
      </p:sp>
      <p:pic>
        <p:nvPicPr>
          <p:cNvPr id="4" name="Picture 2" descr="C:\Users\Владислав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0792" y="116632"/>
            <a:ext cx="3000396" cy="361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767" cy="68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7239000" cy="63128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Каков?-Таков:как в Африке, курчав</a:t>
            </a:r>
          </a:p>
          <a:p>
            <a:pPr marL="0" indent="0" algn="ctr">
              <a:buNone/>
            </a:pPr>
            <a:r>
              <a:rPr lang="ru-RU" sz="1800" dirty="0" smtClean="0"/>
              <a:t>И рус, как здесь, где вы и я, где север.</a:t>
            </a:r>
          </a:p>
          <a:p>
            <a:pPr marL="0" indent="0" algn="ctr">
              <a:buNone/>
            </a:pPr>
            <a:r>
              <a:rPr lang="ru-RU" sz="1800" dirty="0" smtClean="0"/>
              <a:t>Когда влюблен-опасен, зол в речах,</a:t>
            </a:r>
          </a:p>
          <a:p>
            <a:pPr marL="0" indent="0" algn="ctr">
              <a:buNone/>
            </a:pPr>
            <a:r>
              <a:rPr lang="ru-RU" sz="1800" dirty="0" smtClean="0"/>
              <a:t>Когда весна-хмур, нездоров, рассеян.</a:t>
            </a:r>
          </a:p>
          <a:p>
            <a:pPr algn="ctr"/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Ужасен, если оскорблен. Ревнив.</a:t>
            </a:r>
          </a:p>
          <a:p>
            <a:pPr marL="0" indent="0" algn="ctr">
              <a:buNone/>
            </a:pPr>
            <a:r>
              <a:rPr lang="ru-RU" sz="1800" dirty="0" smtClean="0"/>
              <a:t>Роджен в Москве. Истоки крови-родом из</a:t>
            </a:r>
          </a:p>
          <a:p>
            <a:pPr marL="0" indent="0" algn="ctr">
              <a:buNone/>
            </a:pPr>
            <a:r>
              <a:rPr lang="ru-RU" sz="1800" dirty="0" smtClean="0"/>
              <a:t>Чуждых пекл, где закипает Нил.</a:t>
            </a:r>
          </a:p>
          <a:p>
            <a:pPr marL="0" indent="0" algn="ctr">
              <a:buNone/>
            </a:pPr>
            <a:r>
              <a:rPr lang="ru-RU" sz="1800" dirty="0" smtClean="0"/>
              <a:t>Пульс-бешенный, куда там нильским водам!</a:t>
            </a:r>
          </a:p>
          <a:p>
            <a:pPr marL="0" indent="0" algn="ctr">
              <a:buNone/>
            </a:pPr>
            <a:r>
              <a:rPr lang="ru-RU" sz="1800" dirty="0" smtClean="0"/>
              <a:t>Гневить не следует:настигнет и убьет…</a:t>
            </a:r>
          </a:p>
          <a:p>
            <a:pPr marL="0" indent="0" algn="ctr">
              <a:buNone/>
            </a:pPr>
            <a:r>
              <a:rPr lang="ru-RU" sz="1800" dirty="0" smtClean="0"/>
              <a:t>Когда </a:t>
            </a:r>
            <a:r>
              <a:rPr lang="ru-RU" sz="1800" dirty="0" err="1" smtClean="0"/>
              <a:t>разгневан-страшно</a:t>
            </a:r>
            <a:r>
              <a:rPr lang="ru-RU" sz="1800" dirty="0" smtClean="0"/>
              <a:t> смугл и бледен.</a:t>
            </a:r>
          </a:p>
          <a:p>
            <a:pPr marL="0" indent="0" algn="ctr">
              <a:buNone/>
            </a:pPr>
            <a:r>
              <a:rPr lang="ru-RU" sz="1800" dirty="0" smtClean="0"/>
              <a:t>Когда железом ранен в жизнь, в живот-</a:t>
            </a:r>
          </a:p>
          <a:p>
            <a:pPr marL="0" indent="0" algn="ctr">
              <a:buNone/>
            </a:pPr>
            <a:r>
              <a:rPr lang="ru-RU" sz="1800" dirty="0" smtClean="0"/>
              <a:t>Не стонет, не страшится, кротко бредет.</a:t>
            </a:r>
          </a:p>
          <a:p>
            <a:pPr algn="ctr"/>
            <a:endParaRPr lang="ru-RU" sz="1800" dirty="0"/>
          </a:p>
        </p:txBody>
      </p:sp>
      <p:pic>
        <p:nvPicPr>
          <p:cNvPr id="2050" name="Picture 2" descr="C:\Users\Владислав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3422912"/>
            <a:ext cx="2214578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9712" y="260648"/>
            <a:ext cx="395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портрету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722270" cy="5619024"/>
          </a:xfrm>
        </p:spPr>
        <p:txBody>
          <a:bodyPr>
            <a:normAutofit/>
          </a:bodyPr>
          <a:lstStyle/>
          <a:p>
            <a:pPr lvl="8"/>
            <a:r>
              <a:rPr lang="uk-UA" sz="2400" b="1" dirty="0" smtClean="0">
                <a:latin typeface="Arial" charset="0"/>
                <a:cs typeface="Arial" charset="0"/>
              </a:rPr>
              <a:t>   Задум написати твір про князя Олега з</a:t>
            </a:r>
            <a:r>
              <a:rPr lang="en-US" sz="2400" b="1" dirty="0" smtClean="0">
                <a:latin typeface="Arial" charset="0"/>
                <a:cs typeface="Arial" charset="0"/>
              </a:rPr>
              <a:t>’</a:t>
            </a:r>
            <a:r>
              <a:rPr lang="uk-UA" sz="2400" b="1" dirty="0" smtClean="0">
                <a:latin typeface="Arial" charset="0"/>
                <a:cs typeface="Arial" charset="0"/>
              </a:rPr>
              <a:t>явився у Пушкіна у 1821 році, а 1березня 1822 року поет закінчив роботу над </a:t>
            </a:r>
            <a:r>
              <a:rPr lang="uk-UA" sz="2400" b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“Піснею про віщого Олега”</a:t>
            </a:r>
            <a:r>
              <a:rPr lang="uk-UA" sz="2400" b="1" dirty="0" smtClean="0">
                <a:latin typeface="Arial" charset="0"/>
                <a:cs typeface="Arial" charset="0"/>
              </a:rPr>
              <a:t>. Молодого поета-романтика цікавила старовина. Представники романтизму охоче зверталися до історичних сюжетів, поєднували у своїх творах історію з народними переказами. Тому постать легендарного київського князя, похованого в древньому місті на горі Щекавиця, зацікавила російського поета.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4" name="Рисунок 4" descr="И.Глазунов Князь Олег и Игор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07265"/>
            <a:ext cx="289957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ілюстраці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4466" y="0"/>
            <a:ext cx="4539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19779507_nb1078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25094"/>
            <a:ext cx="5112568" cy="64557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1800" b="1" dirty="0" smtClean="0">
                <a:latin typeface="Arial" charset="0"/>
                <a:cs typeface="Arial" charset="0"/>
              </a:rPr>
              <a:t>У найдавнішій старослов</a:t>
            </a:r>
            <a:r>
              <a:rPr lang="en-US" sz="1800" b="1" dirty="0" smtClean="0">
                <a:latin typeface="Arial" charset="0"/>
                <a:cs typeface="Arial" charset="0"/>
              </a:rPr>
              <a:t>’</a:t>
            </a:r>
            <a:r>
              <a:rPr lang="uk-UA" sz="1800" b="1" dirty="0" smtClean="0">
                <a:latin typeface="Arial" charset="0"/>
                <a:cs typeface="Arial" charset="0"/>
              </a:rPr>
              <a:t>янській пам</a:t>
            </a:r>
            <a:r>
              <a:rPr lang="en-US" sz="1800" b="1" dirty="0" smtClean="0">
                <a:latin typeface="Arial" charset="0"/>
                <a:cs typeface="Arial" charset="0"/>
              </a:rPr>
              <a:t>’</a:t>
            </a:r>
            <a:r>
              <a:rPr lang="uk-UA" sz="1800" b="1" dirty="0" smtClean="0">
                <a:latin typeface="Arial" charset="0"/>
                <a:cs typeface="Arial" charset="0"/>
              </a:rPr>
              <a:t>ятці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“Повісті врем</a:t>
            </a:r>
            <a:r>
              <a:rPr 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яних літ” </a:t>
            </a:r>
            <a:r>
              <a:rPr lang="uk-UA" sz="1800" b="1" dirty="0" smtClean="0">
                <a:latin typeface="Arial" charset="0"/>
                <a:cs typeface="Arial" charset="0"/>
              </a:rPr>
              <a:t>(1113р.) розповідається про смерть князя Олега:</a:t>
            </a:r>
          </a:p>
          <a:p>
            <a:pPr algn="r"/>
            <a:endParaRPr lang="uk-UA" sz="1800" b="1" i="1" dirty="0" smtClean="0">
              <a:latin typeface="Arial" charset="0"/>
              <a:cs typeface="Arial" charset="0"/>
            </a:endParaRPr>
          </a:p>
          <a:p>
            <a:pPr marL="0" indent="0" algn="r">
              <a:buNone/>
            </a:pPr>
            <a:r>
              <a:rPr lang="uk-UA" sz="1800" b="1" i="1" dirty="0" smtClean="0">
                <a:latin typeface="Arial" charset="0"/>
                <a:cs typeface="Arial" charset="0"/>
              </a:rPr>
              <a:t> “Жив Олег у мирі з усіма країнами, князюючи в Києві. Настала осінь, пригадав Олег про свого коня, бо вирішив годувати його та не сідати на нього. Адже, запитуючи волхвів, від чого він помре, князь від одного з них отримав відповідь: “Княже! Кінь, якого ти любиш і на якому ти їздиш, принесе смерть тобі. Олег подумав і відповів: “Ніколи не сяду на нього, не побачу його”. </a:t>
            </a:r>
            <a:endParaRPr lang="ru-RU" sz="1800" dirty="0"/>
          </a:p>
        </p:txBody>
      </p:sp>
      <p:pic>
        <p:nvPicPr>
          <p:cNvPr id="4" name="Рисунок 3" descr="князь Оле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0648"/>
            <a:ext cx="2087562" cy="2303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еснь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862" y="2708920"/>
            <a:ext cx="3098800" cy="388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71-p-snya-pro-v-schogo-olega-187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171-p-snya-pro-v-schogo-olega-187</Template>
  <TotalTime>0</TotalTime>
  <Words>964</Words>
  <Application>Microsoft Office PowerPoint</Application>
  <PresentationFormat>Экран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171-p-snya-pro-v-schogo-olega-187</vt:lpstr>
      <vt:lpstr>       Урок за баладою           О.С.Пушкіна  “Пісня  про  віщого  Олега”            Підготувала вчитель світової літератури                                 Дубіївської ЗОШ І-ІІІ ступенів                                                                         І                                                              Іванова  Алла  Іванівна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Словникова робота</vt:lpstr>
      <vt:lpstr>РОБОТА З ТЕКСТОМ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Урок за баладою           О.С.Пушкіна  “Пісня  про  віщого  Олега”            Підготувала вчитель світової літератури                                 Дубіївської ЗОШ І-ІІІ ступенів                                                                         І                                                              Іванова  Алла  Іванівна  </dc:title>
  <dc:creator>Ира</dc:creator>
  <cp:lastModifiedBy>Ира</cp:lastModifiedBy>
  <cp:revision>1</cp:revision>
  <dcterms:created xsi:type="dcterms:W3CDTF">2014-09-25T08:43:51Z</dcterms:created>
  <dcterms:modified xsi:type="dcterms:W3CDTF">2014-09-25T08:43:55Z</dcterms:modified>
</cp:coreProperties>
</file>