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1"/>
  </p:notesMasterIdLst>
  <p:sldIdLst>
    <p:sldId id="256" r:id="rId4"/>
    <p:sldId id="260" r:id="rId5"/>
    <p:sldId id="257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A6270-9E3D-4705-8DD3-18ADB5BB716D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7A0F0-2808-4B45-9D22-8BEE8B8756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76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1C1286F1-07BA-4FC9-842E-0B64EB53FBEE}" type="slidenum">
              <a:rPr lang="ru-RU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17</a:t>
            </a:fld>
            <a:endParaRPr lang="ru-RU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506B-B651-4C0C-B47A-9909C7D228B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9887-1E50-4924-9AB1-FEC5002047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506B-B651-4C0C-B47A-9909C7D228B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9887-1E50-4924-9AB1-FEC5002047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506B-B651-4C0C-B47A-9909C7D228B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9887-1E50-4924-9AB1-FEC5002047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400" kern="1200" dirty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400" kern="1200" dirty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763B42CC-1D9E-47F0-8D1D-4ECA673D487C}" type="slidenum">
              <a:rPr lang="ru-RU" sz="1400" kern="1200"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01D46805-2C64-4536-B85C-8E6903CB273B}" type="slidenum">
              <a:rPr lang="ru-RU" sz="1400" kern="1200">
                <a:solidFill>
                  <a:srgbClr val="EAEAEA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C3B1FBFB-35B6-4660-8D5F-C4B62F3AA99A}" type="slidenum">
              <a:rPr lang="ru-RU" sz="1400" kern="1200">
                <a:solidFill>
                  <a:srgbClr val="EAEAEA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4E19A633-F440-4344-A759-89827530E824}" type="slidenum">
              <a:rPr lang="ru-RU" sz="1400" kern="1200">
                <a:solidFill>
                  <a:srgbClr val="EAEAEA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1750D589-C6BA-4679-8DEB-0890273EE031}" type="slidenum">
              <a:rPr lang="ru-RU" sz="1400" kern="1200">
                <a:solidFill>
                  <a:srgbClr val="EAEAEA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9E2D235B-2458-4589-BA0E-CBD909F340A4}" type="slidenum">
              <a:rPr lang="ru-RU" sz="1400" kern="1200">
                <a:solidFill>
                  <a:srgbClr val="EAEAEA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ABF5352B-9F73-4E83-880A-B4501949B82C}" type="slidenum">
              <a:rPr lang="ru-RU" sz="1400" kern="1200">
                <a:solidFill>
                  <a:srgbClr val="EAEAEA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B308E0DF-C533-453D-96B6-00D50519A8AE}" type="slidenum">
              <a:rPr lang="ru-RU" sz="1400" kern="1200">
                <a:solidFill>
                  <a:srgbClr val="EAEAEA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506B-B651-4C0C-B47A-9909C7D228B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9887-1E50-4924-9AB1-FEC5002047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0FFDE218-637B-4EE2-ACF6-731B3DD5B063}" type="slidenum">
              <a:rPr lang="ru-RU" sz="1400" kern="1200">
                <a:solidFill>
                  <a:srgbClr val="EAEAEA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D5D70DB6-7634-4414-AFD4-38673A933455}" type="slidenum">
              <a:rPr lang="ru-RU" sz="1400" kern="1200">
                <a:solidFill>
                  <a:srgbClr val="EAEAEA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00900" y="5334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CD699B31-F35D-4060-B7AB-8D56E8BCD745}" type="slidenum">
              <a:rPr lang="ru-RU" sz="1400" kern="1200">
                <a:solidFill>
                  <a:srgbClr val="EAEAEA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14686"/>
            <a:ext cx="7772400" cy="1214446"/>
          </a:xfrm>
        </p:spPr>
        <p:txBody>
          <a:bodyPr/>
          <a:lstStyle>
            <a:lvl1pPr>
              <a:defRPr i="0">
                <a:effectLst>
                  <a:outerShdw blurRad="50800" dist="63500" dir="2700000" algn="tl" rotWithShape="0">
                    <a:schemeClr val="bg1">
                      <a:lumMod val="95000"/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400800" cy="1500198"/>
          </a:xfrm>
        </p:spPr>
        <p:txBody>
          <a:bodyPr/>
          <a:lstStyle>
            <a:lvl1pPr marL="0" indent="0" algn="ctr">
              <a:buNone/>
              <a:defRPr>
                <a:solidFill>
                  <a:srgbClr val="371B03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315944A-2A83-44B4-AD39-9DB518A18B6D}" type="datetimeFigureOut">
              <a:rPr lang="ru-RU" sz="1200" kern="1200">
                <a:solidFill>
                  <a:srgbClr val="371B03"/>
                </a:solidFill>
                <a:latin typeface="Cambria"/>
                <a:ea typeface="+mn-ea"/>
                <a:cs typeface="Arial" pitchFamily="34" charset="0"/>
              </a:rPr>
              <a:pPr algn="l" rtl="0"/>
              <a:t>25.09.2014</a:t>
            </a:fld>
            <a:endParaRPr lang="ru-RU" sz="1200" kern="1200" dirty="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44E7329-D8F3-40DD-B782-DE6E1B489FFD}" type="slidenum">
              <a:rPr lang="ru-RU" sz="1200" kern="1200">
                <a:solidFill>
                  <a:srgbClr val="371B03"/>
                </a:solidFill>
                <a:latin typeface="Cambria"/>
                <a:ea typeface="+mn-ea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315944A-2A83-44B4-AD39-9DB518A18B6D}" type="datetimeFigureOut">
              <a:rPr lang="ru-RU" sz="1200" kern="1200">
                <a:solidFill>
                  <a:srgbClr val="371B03"/>
                </a:solidFill>
                <a:latin typeface="Cambria"/>
                <a:ea typeface="+mn-ea"/>
                <a:cs typeface="Arial" pitchFamily="34" charset="0"/>
              </a:rPr>
              <a:pPr algn="l" rtl="0"/>
              <a:t>25.09.2014</a:t>
            </a:fld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44E7329-D8F3-40DD-B782-DE6E1B489FFD}" type="slidenum">
              <a:rPr lang="ru-RU" sz="1200" kern="1200">
                <a:solidFill>
                  <a:srgbClr val="371B03"/>
                </a:solidFill>
                <a:latin typeface="Cambria"/>
                <a:ea typeface="+mn-ea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63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315944A-2A83-44B4-AD39-9DB518A18B6D}" type="datetimeFigureOut">
              <a:rPr lang="ru-RU" sz="1200" kern="1200">
                <a:solidFill>
                  <a:srgbClr val="371B03"/>
                </a:solidFill>
                <a:latin typeface="Cambria"/>
                <a:ea typeface="+mn-ea"/>
                <a:cs typeface="Arial" pitchFamily="34" charset="0"/>
              </a:rPr>
              <a:pPr algn="l" rtl="0"/>
              <a:t>25.09.2014</a:t>
            </a:fld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44E7329-D8F3-40DD-B782-DE6E1B489FFD}" type="slidenum">
              <a:rPr lang="ru-RU" sz="1200" kern="1200">
                <a:solidFill>
                  <a:srgbClr val="371B03"/>
                </a:solidFill>
                <a:latin typeface="Cambria"/>
                <a:ea typeface="+mn-ea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315944A-2A83-44B4-AD39-9DB518A18B6D}" type="datetimeFigureOut">
              <a:rPr lang="ru-RU" sz="1200" kern="1200">
                <a:solidFill>
                  <a:srgbClr val="371B03"/>
                </a:solidFill>
                <a:latin typeface="Cambria"/>
                <a:ea typeface="+mn-ea"/>
                <a:cs typeface="Arial" pitchFamily="34" charset="0"/>
              </a:rPr>
              <a:pPr algn="l" rtl="0"/>
              <a:t>25.09.2014</a:t>
            </a:fld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44E7329-D8F3-40DD-B782-DE6E1B489FFD}" type="slidenum">
              <a:rPr lang="ru-RU" sz="1200" kern="1200">
                <a:solidFill>
                  <a:srgbClr val="371B03"/>
                </a:solidFill>
                <a:latin typeface="Cambria"/>
                <a:ea typeface="+mn-ea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C282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C282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315944A-2A83-44B4-AD39-9DB518A18B6D}" type="datetimeFigureOut">
              <a:rPr lang="ru-RU" sz="1200" kern="1200">
                <a:solidFill>
                  <a:srgbClr val="371B03"/>
                </a:solidFill>
                <a:latin typeface="Cambria"/>
                <a:ea typeface="+mn-ea"/>
                <a:cs typeface="Arial" pitchFamily="34" charset="0"/>
              </a:rPr>
              <a:pPr algn="l" rtl="0"/>
              <a:t>25.09.2014</a:t>
            </a:fld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44E7329-D8F3-40DD-B782-DE6E1B489FFD}" type="slidenum">
              <a:rPr lang="ru-RU" sz="1200" kern="1200">
                <a:solidFill>
                  <a:srgbClr val="371B03"/>
                </a:solidFill>
                <a:latin typeface="Cambria"/>
                <a:ea typeface="+mn-ea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315944A-2A83-44B4-AD39-9DB518A18B6D}" type="datetimeFigureOut">
              <a:rPr lang="ru-RU" sz="1200" kern="1200">
                <a:solidFill>
                  <a:srgbClr val="371B03"/>
                </a:solidFill>
                <a:latin typeface="Cambria"/>
                <a:ea typeface="+mn-ea"/>
                <a:cs typeface="Arial" pitchFamily="34" charset="0"/>
              </a:rPr>
              <a:pPr algn="l" rtl="0"/>
              <a:t>25.09.2014</a:t>
            </a:fld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44E7329-D8F3-40DD-B782-DE6E1B489FFD}" type="slidenum">
              <a:rPr lang="ru-RU" sz="1200" kern="1200">
                <a:solidFill>
                  <a:srgbClr val="371B03"/>
                </a:solidFill>
                <a:latin typeface="Cambria"/>
                <a:ea typeface="+mn-ea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315944A-2A83-44B4-AD39-9DB518A18B6D}" type="datetimeFigureOut">
              <a:rPr lang="ru-RU" sz="1200" kern="1200">
                <a:solidFill>
                  <a:srgbClr val="371B03"/>
                </a:solidFill>
                <a:latin typeface="Cambria"/>
                <a:ea typeface="+mn-ea"/>
                <a:cs typeface="Arial" pitchFamily="34" charset="0"/>
              </a:rPr>
              <a:pPr algn="l" rtl="0"/>
              <a:t>25.09.2014</a:t>
            </a:fld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44E7329-D8F3-40DD-B782-DE6E1B489FFD}" type="slidenum">
              <a:rPr lang="ru-RU" sz="1200" kern="1200">
                <a:solidFill>
                  <a:srgbClr val="371B03"/>
                </a:solidFill>
                <a:latin typeface="Cambria"/>
                <a:ea typeface="+mn-ea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506B-B651-4C0C-B47A-9909C7D228B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9887-1E50-4924-9AB1-FEC5002047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315944A-2A83-44B4-AD39-9DB518A18B6D}" type="datetimeFigureOut">
              <a:rPr lang="ru-RU" sz="1200" kern="1200">
                <a:solidFill>
                  <a:srgbClr val="371B03"/>
                </a:solidFill>
                <a:latin typeface="Cambria"/>
                <a:ea typeface="+mn-ea"/>
                <a:cs typeface="Arial" pitchFamily="34" charset="0"/>
              </a:rPr>
              <a:pPr algn="l" rtl="0"/>
              <a:t>25.09.2014</a:t>
            </a:fld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44E7329-D8F3-40DD-B782-DE6E1B489FFD}" type="slidenum">
              <a:rPr lang="ru-RU" sz="1200" kern="1200">
                <a:solidFill>
                  <a:srgbClr val="371B03"/>
                </a:solidFill>
                <a:latin typeface="Cambria"/>
                <a:ea typeface="+mn-ea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315944A-2A83-44B4-AD39-9DB518A18B6D}" type="datetimeFigureOut">
              <a:rPr lang="ru-RU" sz="1200" kern="1200">
                <a:solidFill>
                  <a:srgbClr val="371B03"/>
                </a:solidFill>
                <a:latin typeface="Cambria"/>
                <a:ea typeface="+mn-ea"/>
                <a:cs typeface="Arial" pitchFamily="34" charset="0"/>
              </a:rPr>
              <a:pPr algn="l" rtl="0"/>
              <a:t>25.09.2014</a:t>
            </a:fld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44E7329-D8F3-40DD-B782-DE6E1B489FFD}" type="slidenum">
              <a:rPr lang="ru-RU" sz="1200" kern="1200">
                <a:solidFill>
                  <a:srgbClr val="371B03"/>
                </a:solidFill>
                <a:latin typeface="Cambria"/>
                <a:ea typeface="+mn-ea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315944A-2A83-44B4-AD39-9DB518A18B6D}" type="datetimeFigureOut">
              <a:rPr lang="ru-RU" sz="1200" kern="1200">
                <a:solidFill>
                  <a:srgbClr val="371B03"/>
                </a:solidFill>
                <a:latin typeface="Cambria"/>
                <a:ea typeface="+mn-ea"/>
                <a:cs typeface="Arial" pitchFamily="34" charset="0"/>
              </a:rPr>
              <a:pPr algn="l" rtl="0"/>
              <a:t>25.09.2014</a:t>
            </a:fld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44E7329-D8F3-40DD-B782-DE6E1B489FFD}" type="slidenum">
              <a:rPr lang="ru-RU" sz="1200" kern="1200">
                <a:solidFill>
                  <a:srgbClr val="371B03"/>
                </a:solidFill>
                <a:latin typeface="Cambria"/>
                <a:ea typeface="+mn-ea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315944A-2A83-44B4-AD39-9DB518A18B6D}" type="datetimeFigureOut">
              <a:rPr lang="ru-RU" sz="1200" kern="1200">
                <a:solidFill>
                  <a:srgbClr val="371B03"/>
                </a:solidFill>
                <a:latin typeface="Cambria"/>
                <a:ea typeface="+mn-ea"/>
                <a:cs typeface="Arial" pitchFamily="34" charset="0"/>
              </a:rPr>
              <a:pPr algn="l" rtl="0"/>
              <a:t>25.09.2014</a:t>
            </a:fld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44E7329-D8F3-40DD-B782-DE6E1B489FFD}" type="slidenum">
              <a:rPr lang="ru-RU" sz="1200" kern="1200">
                <a:solidFill>
                  <a:srgbClr val="371B03"/>
                </a:solidFill>
                <a:latin typeface="Cambria"/>
                <a:ea typeface="+mn-ea"/>
                <a:cs typeface="Arial" pitchFamily="34" charset="0"/>
              </a:rPr>
              <a:pPr algn="r" rtl="0"/>
              <a:t>‹#›</a:t>
            </a:fld>
            <a:endParaRPr lang="ru-RU" sz="1200" kern="1200">
              <a:solidFill>
                <a:srgbClr val="371B03"/>
              </a:solidFill>
              <a:latin typeface="Cambria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506B-B651-4C0C-B47A-9909C7D228B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9887-1E50-4924-9AB1-FEC5002047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506B-B651-4C0C-B47A-9909C7D228B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9887-1E50-4924-9AB1-FEC5002047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506B-B651-4C0C-B47A-9909C7D228B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29887-1E50-4924-9AB1-FEC5002047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506B-B651-4C0C-B47A-9909C7D228B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9887-1E50-4924-9AB1-FEC5002047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506B-B651-4C0C-B47A-9909C7D228B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DB29887-1E50-4924-9AB1-FEC5002047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C0A506B-B651-4C0C-B47A-9909C7D228B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9887-1E50-4924-9AB1-FEC5002047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C0A506B-B651-4C0C-B47A-9909C7D228B5}" type="datetimeFigureOut">
              <a:rPr lang="ru-RU" smtClean="0"/>
              <a:pPr/>
              <a:t>25.09.2014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B29887-1E50-4924-9AB1-FEC5002047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573213" cy="6858000"/>
            <a:chOff x="0" y="0"/>
            <a:chExt cx="991" cy="432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799" y="1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EAEAEA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pic>
          <p:nvPicPr>
            <p:cNvPr id="2052" name="Picture 4"/>
            <p:cNvPicPr>
              <a:picLocks noChangeArrowheads="1"/>
            </p:cNvPicPr>
            <p:nvPr/>
          </p:nvPicPr>
          <p:blipFill>
            <a:blip r:embed="rId13"/>
            <a:srcRect l="8099"/>
            <a:stretch>
              <a:fillRect/>
            </a:stretch>
          </p:blipFill>
          <p:spPr bwMode="auto">
            <a:xfrm>
              <a:off x="0" y="0"/>
              <a:ext cx="794" cy="432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pPr algn="l" rtl="0" fontAlgn="base">
              <a:spcAft>
                <a:spcPct val="0"/>
              </a:spcAft>
            </a:pPr>
            <a:endParaRPr lang="ru-RU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pPr rtl="0" fontAlgn="base">
              <a:spcAft>
                <a:spcPct val="0"/>
              </a:spcAft>
            </a:pPr>
            <a:endParaRPr lang="ru-RU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pPr rtl="0" fontAlgn="base">
              <a:spcAft>
                <a:spcPct val="0"/>
              </a:spcAft>
            </a:pPr>
            <a:fld id="{A465C653-079C-4611-8C23-728AD923F52B}" type="slidenum">
              <a:rPr lang="ru-RU" kern="1200">
                <a:solidFill>
                  <a:srgbClr val="EAEAEA"/>
                </a:solidFill>
                <a:latin typeface="Times New Roman" pitchFamily="18" charset="0"/>
                <a:ea typeface="+mn-ea"/>
                <a:cs typeface="+mn-cs"/>
              </a:rPr>
              <a:pPr rtl="0" fontAlgn="base">
                <a:spcAft>
                  <a:spcPct val="0"/>
                </a:spcAft>
              </a:pPr>
              <a:t>‹#›</a:t>
            </a:fld>
            <a:endParaRPr lang="ru-RU" kern="1200" dirty="0">
              <a:solidFill>
                <a:srgbClr val="EAEAEA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71B03"/>
                </a:solidFill>
                <a:latin typeface="+mn-lt"/>
                <a:cs typeface="Arial" pitchFamily="34" charset="0"/>
              </a:defRPr>
            </a:lvl1pPr>
          </a:lstStyle>
          <a:p>
            <a:pPr rtl="0"/>
            <a:fld id="{7315944A-2A83-44B4-AD39-9DB518A18B6D}" type="datetimeFigureOut">
              <a:rPr lang="ru-RU" kern="1200" smtClean="0">
                <a:latin typeface="Cambria"/>
                <a:ea typeface="+mn-ea"/>
              </a:rPr>
              <a:pPr rtl="0"/>
              <a:t>25.09.2014</a:t>
            </a:fld>
            <a:endParaRPr lang="ru-RU" kern="1200" dirty="0">
              <a:latin typeface="Cambr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371B03"/>
                </a:solidFill>
                <a:latin typeface="+mn-lt"/>
                <a:cs typeface="Arial" pitchFamily="34" charset="0"/>
              </a:defRPr>
            </a:lvl1pPr>
          </a:lstStyle>
          <a:p>
            <a:pPr rtl="0"/>
            <a:endParaRPr lang="ru-RU" kern="1200" dirty="0">
              <a:latin typeface="Cambria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71B03"/>
                </a:solidFill>
                <a:latin typeface="+mn-lt"/>
                <a:cs typeface="Arial" pitchFamily="34" charset="0"/>
              </a:defRPr>
            </a:lvl1pPr>
          </a:lstStyle>
          <a:p>
            <a:pPr rtl="0"/>
            <a:fld id="{B44E7329-D8F3-40DD-B782-DE6E1B489FFD}" type="slidenum">
              <a:rPr lang="ru-RU" kern="1200" smtClean="0">
                <a:latin typeface="Cambria"/>
                <a:ea typeface="+mn-ea"/>
              </a:rPr>
              <a:pPr rtl="0"/>
              <a:t>‹#›</a:t>
            </a:fld>
            <a:endParaRPr lang="ru-RU" kern="1200" dirty="0">
              <a:latin typeface="Cambria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463626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1" kern="1200">
          <a:solidFill>
            <a:schemeClr val="bg2">
              <a:lumMod val="10000"/>
            </a:schemeClr>
          </a:solidFill>
          <a:latin typeface="+mn-lt"/>
          <a:ea typeface="+mn-ea"/>
          <a:cs typeface="Browallia New" pitchFamily="34" charset="-34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b="0" kern="1200">
          <a:solidFill>
            <a:schemeClr val="bg2">
              <a:lumMod val="10000"/>
            </a:schemeClr>
          </a:solidFill>
          <a:latin typeface="+mn-lt"/>
          <a:ea typeface="+mn-ea"/>
          <a:cs typeface="Browallia New" pitchFamily="34" charset="-34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b="0" kern="1200">
          <a:solidFill>
            <a:schemeClr val="bg2">
              <a:lumMod val="10000"/>
            </a:schemeClr>
          </a:solidFill>
          <a:latin typeface="+mn-lt"/>
          <a:ea typeface="+mn-ea"/>
          <a:cs typeface="Browallia New" pitchFamily="34" charset="-34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b="0" kern="1200">
          <a:solidFill>
            <a:schemeClr val="bg2">
              <a:lumMod val="10000"/>
            </a:schemeClr>
          </a:solidFill>
          <a:latin typeface="+mn-lt"/>
          <a:ea typeface="+mn-ea"/>
          <a:cs typeface="Browallia New" pitchFamily="34" charset="-34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b="0" kern="1200">
          <a:solidFill>
            <a:schemeClr val="bg2">
              <a:lumMod val="10000"/>
            </a:schemeClr>
          </a:solidFill>
          <a:latin typeface="+mn-lt"/>
          <a:ea typeface="+mn-ea"/>
          <a:cs typeface="Browallia New" pitchFamily="34" charset="-34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4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1480"/>
            <a:ext cx="6480048" cy="2368742"/>
          </a:xfrm>
        </p:spPr>
        <p:txBody>
          <a:bodyPr>
            <a:prstTxWarp prst="textFadeUp">
              <a:avLst>
                <a:gd name="adj" fmla="val 31485"/>
              </a:avLst>
            </a:prstTxWarp>
            <a:noAutofit/>
          </a:bodyPr>
          <a:lstStyle/>
          <a:p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</a:t>
            </a:r>
            <a:r>
              <a:rPr lang="uk-UA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ільям Шекспір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Рисунок 3" descr="Hw-shakespea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076" y="2323791"/>
            <a:ext cx="3205924" cy="453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228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Олексієнко</a:t>
            </a:r>
            <a:r>
              <a:rPr lang="uk-UA" dirty="0" smtClean="0"/>
              <a:t> Вікторія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3500462" cy="71438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Перший період (1590—1594)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71547"/>
            <a:ext cx="5500694" cy="65864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Перший період приблизно доводиться на 1590—1594 роки. За літературними прийомами його можна назвати періодом наслідування.</a:t>
            </a:r>
          </a:p>
          <a:p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071546"/>
            <a:ext cx="3214710" cy="31611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488668"/>
            <a:ext cx="228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Олексієнко</a:t>
            </a:r>
            <a:r>
              <a:rPr lang="uk-UA" dirty="0" smtClean="0"/>
              <a:t> Вікторія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027467" cy="523220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Другий період (1594—1601)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71480"/>
            <a:ext cx="521494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Ніби на порозі другого періоду творчої діяльності Вільяма Шекспіра (приблизно 1594—1601 роки) стоїть один із знаменитих його творів — «Венеціанський купець». У ньому ще немало наслідування, але в цій п'єсі геній Шекспіра вже могутньо виявив свою самостійність і з незвичайною яскравістю проявив одну з найдивовижніших своїх здібностей — перетворювати грубий, неотесаний камінь запозичуваних сюжетів на художню скульптуру, що вражає досконалістю. </a:t>
            </a:r>
            <a:endParaRPr lang="uk-UA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uk-UA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Рисунок 3" descr="shakespea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000108"/>
            <a:ext cx="2718816" cy="3657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88668"/>
            <a:ext cx="228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Олексієнко</a:t>
            </a:r>
            <a:r>
              <a:rPr lang="uk-UA" dirty="0" smtClean="0"/>
              <a:t> Вікторія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5534720" cy="584775"/>
          </a:xfrm>
          <a:prstGeom prst="rect">
            <a:avLst/>
          </a:prstGeom>
        </p:spPr>
        <p:txBody>
          <a:bodyPr wrap="none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Третій період (1600—1609)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85926"/>
            <a:ext cx="4857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Третій період його художньої діяльності, що приблизно охоплює 1600—1609 роки, — це період глибокого душевного мороку, але разом з тим період створення найбільших літературних творів. </a:t>
            </a:r>
            <a:endParaRPr lang="ru-RU" sz="2800" dirty="0"/>
          </a:p>
        </p:txBody>
      </p:sp>
      <p:pic>
        <p:nvPicPr>
          <p:cNvPr id="4" name="Рисунок 3" descr="autor_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236" y="1285860"/>
            <a:ext cx="3273724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488668"/>
            <a:ext cx="228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Олексієнко</a:t>
            </a:r>
            <a:r>
              <a:rPr lang="uk-UA" dirty="0" smtClean="0"/>
              <a:t> Вікторія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428604"/>
            <a:ext cx="6670865" cy="92333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uk-UA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Четвертий період</a:t>
            </a: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1026" name="Picture 2" descr="MCj023074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643050"/>
            <a:ext cx="2928958" cy="35241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42873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Четвертий період, якщо не вважати «Генріха </a:t>
            </a:r>
            <a:r>
              <a:rPr lang="en-US" sz="2800" dirty="0" smtClean="0"/>
              <a:t>VIII» (</a:t>
            </a:r>
            <a:r>
              <a:rPr lang="ru-RU" sz="2800" dirty="0" smtClean="0"/>
              <a:t>більшість дослідників сходяться в тому, що майже вся п'єса написана Джоном Флетчером), обіймає всього лише три-чотири роки і чотири п'єси — так звані «романтичні драми» або трагікомедії.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88668"/>
            <a:ext cx="228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Олексієнко</a:t>
            </a:r>
            <a:r>
              <a:rPr lang="uk-UA" dirty="0" smtClean="0"/>
              <a:t> Вікторія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719492" cy="7045070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32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Вірші і поеми</a:t>
            </a:r>
            <a:endParaRPr lang="ru-RU" sz="3200" b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85728"/>
            <a:ext cx="4643470" cy="4286280"/>
          </a:xfrm>
          <a:prstGeom prst="rect">
            <a:avLst/>
          </a:prstGeom>
        </p:spPr>
        <p:txBody>
          <a:bodyPr>
            <a:prstTxWarp prst="textFadeDown">
              <a:avLst>
                <a:gd name="adj" fmla="val 20476"/>
              </a:avLst>
            </a:prstTxWarp>
            <a:spAutoFit/>
          </a:bodyPr>
          <a:lstStyle/>
          <a:p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</a:rPr>
              <a:t>Загалом вірші Шекспіра не можуть йти в порівняння з його геніальними драмами. Але самі по собі узяті, вони носять відбиток неабиякого таланту, і якби не тонули в славі Шекспіра-драматурга, вони самі цілком могли б доставити і дійсно доставили авторові велику популярність: ми знаємо, що учений Мірес бачив в Шекспірові-поетові другого Овідія. Але, крім того, є низка відгуків інших сучасників, що говорять про «нового Катуллу» з найбільшим захопленням.</a:t>
            </a:r>
            <a:endParaRPr lang="ru-RU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6" name="Рисунок 5" descr="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643182"/>
            <a:ext cx="3810000" cy="374650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642910" y="6488668"/>
            <a:ext cx="228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Олексієнко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Вікторія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6488668"/>
            <a:ext cx="228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Олексієнко</a:t>
            </a:r>
            <a:r>
              <a:rPr lang="uk-UA" dirty="0" smtClean="0"/>
              <a:t> Вікторія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8" y="-428652"/>
            <a:ext cx="4382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Смерть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9392" y="1059983"/>
            <a:ext cx="4643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Стретфорд-на-Ейвоні (англ.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Stratford-upon-Avon) —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місто в графстві Ворикшир у Великобританії, розташований на річці Ейвон. Батьківщина Вільяма Шекспіра. І це місце його смерті.</a:t>
            </a:r>
          </a:p>
        </p:txBody>
      </p:sp>
      <p:pic>
        <p:nvPicPr>
          <p:cNvPr id="6" name="Picture 9" descr="b7ba373bc90f96d7040dce0d0a71e6d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4725" y="0"/>
            <a:ext cx="1819275" cy="13620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488668"/>
            <a:ext cx="2164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Олексієнко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Вікторія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5591" y="0"/>
            <a:ext cx="49584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Висновок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46" y="3357562"/>
            <a:ext cx="59293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Робимо висновок Вільям Шекспір зробив великий внесок у життя народу. Він розвинув такий вид писемності як трагедія, поеми, вірші . Своїм даром він був дуже хорошим актором… </a:t>
            </a:r>
          </a:p>
        </p:txBody>
      </p:sp>
      <p:pic>
        <p:nvPicPr>
          <p:cNvPr id="6" name="Picture 9" descr="28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857628"/>
            <a:ext cx="1871662" cy="17764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488668"/>
            <a:ext cx="2291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Олексієнко</a:t>
            </a:r>
            <a:r>
              <a:rPr lang="uk-UA" dirty="0" smtClean="0"/>
              <a:t> Вікторія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4e93fe85d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1546"/>
            <a:ext cx="3071802" cy="410743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 rot="452746">
            <a:off x="312189" y="443227"/>
            <a:ext cx="4621458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uk-UA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Вільям Шекспір</a:t>
            </a:r>
            <a:endParaRPr lang="ru-RU" sz="4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1714488"/>
            <a:ext cx="617406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Вільям Шекспір народився, </a:t>
            </a:r>
          </a:p>
          <a:p>
            <a:r>
              <a:rPr lang="ru-RU" sz="320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за переказами 23 квітня, </a:t>
            </a:r>
          </a:p>
          <a:p>
            <a:r>
              <a:rPr lang="ru-RU" sz="320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 заможній за тим часом</a:t>
            </a:r>
          </a:p>
          <a:p>
            <a:r>
              <a:rPr lang="ru-RU" sz="320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родині Джона Шекспіра, </a:t>
            </a:r>
          </a:p>
          <a:p>
            <a:r>
              <a:rPr lang="ru-RU" sz="320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рукавичника та торгівця </a:t>
            </a:r>
          </a:p>
          <a:p>
            <a:r>
              <a:rPr lang="ru-RU" sz="320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шерстю. </a:t>
            </a:r>
            <a:endParaRPr lang="ru-RU" sz="32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88668"/>
            <a:ext cx="228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Олексієнко</a:t>
            </a:r>
            <a:r>
              <a:rPr lang="uk-UA" dirty="0" smtClean="0"/>
              <a:t> Вікторія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4px-Warwickshire_outline_map_with_U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71480"/>
            <a:ext cx="4380558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animated-dot1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4000504"/>
            <a:ext cx="123229" cy="109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3714752"/>
            <a:ext cx="141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народився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Рисунок 6" descr="ShakespeareBirthplace.JPG"/>
          <p:cNvPicPr>
            <a:picLocks noChangeAspect="1"/>
          </p:cNvPicPr>
          <p:nvPr/>
        </p:nvPicPr>
        <p:blipFill>
          <a:blip r:embed="rId4"/>
          <a:srcRect l="10000" r="10000"/>
          <a:stretch>
            <a:fillRect/>
          </a:stretch>
        </p:blipFill>
        <p:spPr>
          <a:xfrm>
            <a:off x="5429256" y="0"/>
            <a:ext cx="3071810" cy="3071810"/>
          </a:xfrm>
          <a:prstGeom prst="ellipse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86314" y="357187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Будинок, де народився Шекспір.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88668"/>
            <a:ext cx="228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Олексієнко</a:t>
            </a:r>
            <a:r>
              <a:rPr lang="uk-UA" dirty="0" smtClean="0"/>
              <a:t> Вікторія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86937" cy="648703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uk-UA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НАВЧАННЯ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428604"/>
            <a:ext cx="4572000" cy="1477328"/>
          </a:xfrm>
          <a:prstGeom prst="rect">
            <a:avLst/>
          </a:prstGeom>
        </p:spPr>
        <p:txBody>
          <a:bodyPr>
            <a:prstTxWarp prst="textCascade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Вільям відвідував граматичну школу («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grammar school»),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котрій викладали латинську й грецьку мови, літературу й історію.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autor_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214554"/>
            <a:ext cx="3038488" cy="338154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3929058" y="1643050"/>
            <a:ext cx="4862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Лати́нська мо́ва (також латина;</a:t>
            </a:r>
            <a:endParaRPr lang="uk-UA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vi-V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лат.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Lingua Latina) — </a:t>
            </a:r>
            <a:r>
              <a:rPr lang="vi-V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належить до </a:t>
            </a:r>
            <a:endParaRPr lang="uk-UA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vi-V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латинсько-фаліскської підгрупи італійських </a:t>
            </a:r>
            <a:endParaRPr lang="uk-UA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vi-V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мов індоєвропейської мовної сім'ї.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364331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Гре́цька мо́ва (грец. </a:t>
            </a:r>
            <a:r>
              <a:rPr lang="el-G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Ελληνικά, </a:t>
            </a:r>
            <a:r>
              <a:rPr lang="vi-V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вимов. Еллініка́) — одна з індоєвропейських мов; поширена у Греції (9,5 млн.), на Кіпрі (0,5 млн.), а також у Пд. Албанії, Єгипті, Пд. Італії та в Україні.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88668"/>
            <a:ext cx="228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Олексієнко</a:t>
            </a:r>
            <a:r>
              <a:rPr lang="uk-UA" dirty="0" smtClean="0"/>
              <a:t> Вікторія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87788" cy="666887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uk-UA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Робота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357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 1587 році виїхав у Лондон і став грати на сцені, хоча великого успіху як актор не мав.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17144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 1593 року працював у театрі Бербеджа як актор, режисер і драматург.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314324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1599 році брав участь у побудові лондонського театру «Глобус», став його пайовиком — і наступні 10 років значився у списках його трупи. Протягом багатьох років Шекспір займався лихварством, а в 1605 році став відкупником церковної десятини.</a:t>
            </a:r>
            <a:endParaRPr lang="ru-RU" dirty="0"/>
          </a:p>
        </p:txBody>
      </p:sp>
      <p:pic>
        <p:nvPicPr>
          <p:cNvPr id="6" name="Рисунок 5" descr="306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642918"/>
            <a:ext cx="3175000" cy="45593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88668"/>
            <a:ext cx="228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Олексієнко</a:t>
            </a:r>
            <a:r>
              <a:rPr lang="uk-UA" dirty="0" smtClean="0"/>
              <a:t> Вікторія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53868" cy="1253808"/>
          </a:xfrm>
        </p:spPr>
        <p:txBody>
          <a:bodyPr>
            <a:no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</a:t>
            </a:r>
            <a:r>
              <a:rPr lang="uk-UA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істо де народився Шекспір </a:t>
            </a:r>
            <a:endParaRPr lang="ru-RU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7818" y="928670"/>
            <a:ext cx="3571900" cy="5000660"/>
          </a:xfrm>
        </p:spPr>
        <p:txBody>
          <a:bodyPr>
            <a:prstTxWarp prst="textDeflateInflateDeflate">
              <a:avLst/>
            </a:prstTxWarp>
            <a:no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1612 році Шекспір вийшов з невідомих причин у відставку і повернувся в рідний Стратфорд, де жили його дружина і дочки. Заповіт Шекспіра від 15 березня 1616-го року був підписаний нерозбірливим почерком, на підставі чого деякі дослідники вважають, що він був у той час серйозно хворий. 23 квітня 1616 року Шекспір помер. Через три дні тіло Шекспіра було поховане під вівтарем стратфордської церкви.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504px-Warwickshire_outline_map_with_UK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000" b="8000"/>
          <a:stretch>
            <a:fillRect/>
          </a:stretch>
        </p:blipFill>
        <p:spPr/>
      </p:pic>
      <p:pic>
        <p:nvPicPr>
          <p:cNvPr id="5" name="Рисунок 4" descr="j018558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3643314"/>
            <a:ext cx="463249" cy="2809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488668"/>
            <a:ext cx="228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Олексієнко</a:t>
            </a:r>
            <a:r>
              <a:rPr lang="uk-UA" dirty="0" smtClean="0"/>
              <a:t> Вікторія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19492" cy="704507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ПЕРШІ ВИДАННЯ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42873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Найголовнішою публікацією шекспірівської спадщини по праву вважається фоліо 1623 року (так зване «Перше фоліо»), видане акторами трупи Шекспіра Джоном Гемінгом і Генрі Конделом. До цього видання увійшли 36 п'єс Шекспіра — все, окрім «Перікла» і «Двох знатних родичів». Саме це видання лежить в основі всіх досліджень в області шекспірознавства.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Рисунок 3" descr="First_Fol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857232"/>
            <a:ext cx="3031599" cy="46434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6488668"/>
            <a:ext cx="228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Олексієнко</a:t>
            </a:r>
            <a:r>
              <a:rPr lang="uk-UA" dirty="0" smtClean="0"/>
              <a:t> Вікторія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20060" cy="663322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uk-U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ДРАМАТУРГ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Рисунок 2" descr="FirstFol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643050"/>
            <a:ext cx="2071702" cy="32426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3240" y="357166"/>
            <a:ext cx="4786346" cy="1500198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Як драматург Шекспір почав виступати з кінця 80-х років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XVI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століття.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2071678"/>
            <a:ext cx="5000660" cy="2000264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 1613 р. Шекспір залишив театр, перестав писати п'єси і повернувся в Стретфорд-на-Ейвоні. Помер 23 квітня 1616 р. і був похований там же.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88668"/>
            <a:ext cx="228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Олексієнко</a:t>
            </a:r>
            <a:r>
              <a:rPr lang="uk-UA" dirty="0" smtClean="0"/>
              <a:t> Вікторія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3357554" y="2428868"/>
            <a:ext cx="2428892" cy="18573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blipFill>
                  <a:blip r:embed="rId2"/>
                  <a:tile tx="0" ty="0" sx="100000" sy="100000" flip="none" algn="tl"/>
                </a:blipFill>
              </a:rPr>
              <a:t>У свій час, п'єси Шекспіра групували за сюжетами: і виходила</a:t>
            </a:r>
            <a:endParaRPr lang="ru-RU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Стрелка вниз 2"/>
          <p:cNvSpPr/>
          <p:nvPr/>
        </p:nvSpPr>
        <p:spPr>
          <a:xfrm rot="2269065">
            <a:off x="2675272" y="4137286"/>
            <a:ext cx="817400" cy="108375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5072074"/>
            <a:ext cx="2428892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група комедій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19575581">
            <a:off x="5653068" y="4128963"/>
            <a:ext cx="778553" cy="104200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6512" y="5072074"/>
            <a:ext cx="2143140" cy="12858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група трагедій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0100" y="357166"/>
            <a:ext cx="1928826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хроніки з англійської історії</a:t>
            </a:r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 rot="1730755">
            <a:off x="5550326" y="1556250"/>
            <a:ext cx="785818" cy="100013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43636" y="357166"/>
            <a:ext cx="2357454" cy="12858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римські трагедії</a:t>
            </a:r>
            <a:endParaRPr lang="ru-RU" dirty="0"/>
          </a:p>
        </p:txBody>
      </p:sp>
      <p:sp>
        <p:nvSpPr>
          <p:cNvPr id="11" name="Стрелка вверх 10"/>
          <p:cNvSpPr/>
          <p:nvPr/>
        </p:nvSpPr>
        <p:spPr>
          <a:xfrm rot="19690155">
            <a:off x="2737254" y="1425974"/>
            <a:ext cx="857256" cy="1143008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88668"/>
            <a:ext cx="228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Олексієнко</a:t>
            </a:r>
            <a:r>
              <a:rPr lang="uk-UA" dirty="0" smtClean="0"/>
              <a:t> Вікторія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zhitt-viy-ta-tvorchiy-shlyah 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1069077">
  <a:themeElements>
    <a:clrScheme name="Тема Office 1">
      <a:dk1>
        <a:srgbClr val="000000"/>
      </a:dk1>
      <a:lt1>
        <a:srgbClr val="EAEAEA"/>
      </a:lt1>
      <a:dk2>
        <a:srgbClr val="819E81"/>
      </a:dk2>
      <a:lt2>
        <a:srgbClr val="FFCC66"/>
      </a:lt2>
      <a:accent1>
        <a:srgbClr val="727DE0"/>
      </a:accent1>
      <a:accent2>
        <a:srgbClr val="D54F41"/>
      </a:accent2>
      <a:accent3>
        <a:srgbClr val="C1CCC1"/>
      </a:accent3>
      <a:accent4>
        <a:srgbClr val="C8C8C8"/>
      </a:accent4>
      <a:accent5>
        <a:srgbClr val="BCBFED"/>
      </a:accent5>
      <a:accent6>
        <a:srgbClr val="C1473A"/>
      </a:accent6>
      <a:hlink>
        <a:srgbClr val="71AF96"/>
      </a:hlink>
      <a:folHlink>
        <a:srgbClr val="CC99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36264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unting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zhitt-viy-ta-tvorchiy-shlyah (2)</Template>
  <TotalTime>0</TotalTime>
  <Words>755</Words>
  <Application>Microsoft Office PowerPoint</Application>
  <PresentationFormat>Экран (4:3)</PresentationFormat>
  <Paragraphs>74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zhitt-viy-ta-tvorchiy-shlyah (2)</vt:lpstr>
      <vt:lpstr>01069077</vt:lpstr>
      <vt:lpstr>10362647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Місто де народився Шекспір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Ира</cp:lastModifiedBy>
  <cp:revision>1</cp:revision>
  <dcterms:created xsi:type="dcterms:W3CDTF">2014-09-25T15:33:04Z</dcterms:created>
  <dcterms:modified xsi:type="dcterms:W3CDTF">2014-09-25T15:33:09Z</dcterms:modified>
</cp:coreProperties>
</file>