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60" r:id="rId4"/>
    <p:sldId id="262" r:id="rId5"/>
    <p:sldId id="261" r:id="rId6"/>
    <p:sldId id="265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76" r:id="rId15"/>
    <p:sldId id="271" r:id="rId16"/>
    <p:sldId id="272" r:id="rId17"/>
    <p:sldId id="275" r:id="rId18"/>
    <p:sldId id="279" r:id="rId19"/>
    <p:sldId id="277" r:id="rId20"/>
    <p:sldId id="273" r:id="rId21"/>
    <p:sldId id="278" r:id="rId22"/>
    <p:sldId id="274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0000"/>
    <a:srgbClr val="FFFFCC"/>
    <a:srgbClr val="CCECFF"/>
    <a:srgbClr val="CCFFCC"/>
    <a:srgbClr val="FF6600"/>
    <a:srgbClr val="99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4660"/>
  </p:normalViewPr>
  <p:slideViewPr>
    <p:cSldViewPr>
      <p:cViewPr varScale="1">
        <p:scale>
          <a:sx n="70" d="100"/>
          <a:sy n="70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9.bin"/><Relationship Id="rId3" Type="http://schemas.microsoft.com/office/2006/relationships/legacyDiagramText" Target="legacyDiagramText14.bin"/><Relationship Id="rId7" Type="http://schemas.microsoft.com/office/2006/relationships/legacyDiagramText" Target="legacyDiagramText18.bin"/><Relationship Id="rId2" Type="http://schemas.microsoft.com/office/2006/relationships/legacyDiagramText" Target="legacyDiagramText13.bin"/><Relationship Id="rId1" Type="http://schemas.microsoft.com/office/2006/relationships/legacyDiagramText" Target="legacyDiagramText12.bin"/><Relationship Id="rId6" Type="http://schemas.microsoft.com/office/2006/relationships/legacyDiagramText" Target="legacyDiagramText17.bin"/><Relationship Id="rId5" Type="http://schemas.microsoft.com/office/2006/relationships/legacyDiagramText" Target="legacyDiagramText16.bin"/><Relationship Id="rId4" Type="http://schemas.microsoft.com/office/2006/relationships/legacyDiagramText" Target="legacyDiagramText15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2.bin"/><Relationship Id="rId2" Type="http://schemas.microsoft.com/office/2006/relationships/legacyDiagramText" Target="legacyDiagramText21.bin"/><Relationship Id="rId1" Type="http://schemas.microsoft.com/office/2006/relationships/legacyDiagramText" Target="legacyDiagramText20.bin"/><Relationship Id="rId6" Type="http://schemas.microsoft.com/office/2006/relationships/legacyDiagramText" Target="legacyDiagramText25.bin"/><Relationship Id="rId5" Type="http://schemas.microsoft.com/office/2006/relationships/legacyDiagramText" Target="legacyDiagramText24.bin"/><Relationship Id="rId4" Type="http://schemas.microsoft.com/office/2006/relationships/legacyDiagramText" Target="legacyDiagramText23.bin"/></Relationships>
</file>

<file path=ppt/drawings/_rels/vmlDrawing5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8.bin"/><Relationship Id="rId2" Type="http://schemas.microsoft.com/office/2006/relationships/legacyDiagramText" Target="legacyDiagramText27.bin"/><Relationship Id="rId1" Type="http://schemas.microsoft.com/office/2006/relationships/legacyDiagramText" Target="legacyDiagramText26.bin"/><Relationship Id="rId5" Type="http://schemas.microsoft.com/office/2006/relationships/legacyDiagramText" Target="legacyDiagramText30.bin"/><Relationship Id="rId4" Type="http://schemas.microsoft.com/office/2006/relationships/legacyDiagramText" Target="legacyDiagramText29.bin"/></Relationships>
</file>

<file path=ppt/drawings/_rels/vmlDrawing6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3.bin"/><Relationship Id="rId2" Type="http://schemas.microsoft.com/office/2006/relationships/legacyDiagramText" Target="legacyDiagramText32.bin"/><Relationship Id="rId1" Type="http://schemas.microsoft.com/office/2006/relationships/legacyDiagramText" Target="legacyDiagramText31.bin"/><Relationship Id="rId4" Type="http://schemas.microsoft.com/office/2006/relationships/legacyDiagramText" Target="legacyDiagramText34.bin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7.bin"/><Relationship Id="rId2" Type="http://schemas.microsoft.com/office/2006/relationships/legacyDiagramText" Target="legacyDiagramText36.bin"/><Relationship Id="rId1" Type="http://schemas.microsoft.com/office/2006/relationships/legacyDiagramText" Target="legacyDiagramText35.bin"/><Relationship Id="rId4" Type="http://schemas.microsoft.com/office/2006/relationships/legacyDiagramText" Target="legacyDiagramText38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37CC89-AF98-4BA5-A199-9709F96F6EBE}" type="datetimeFigureOut">
              <a:rPr lang="ru-RU"/>
              <a:pPr/>
              <a:t>03.01.2013</a:t>
            </a:fld>
            <a:endParaRPr lang="ru-RU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988677-A491-4017-A1E4-C5550E370E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FFE-B4B5-4AFF-B2AD-556F7C3DFC17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96DC-7CEF-4F0E-839B-565B5D3AA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508A-C926-4837-8404-C56412F4BA6B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E176-AE4C-4E3A-A616-5C5A5D636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FF0D-4158-4643-A5CF-B83465EB276B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1056-7981-4608-AD04-25A5F2B27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7FC7-9F5C-41FE-8705-76EF43059215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39F3-1AE9-48EB-ACFA-5350FA55C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3538-3EBB-4A60-AB79-B5E9498448C3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F1FD-52CA-49EC-BC22-EA8F9617C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9D87-31A1-4B9F-95AB-50C9697D3C14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9D57-B2AF-479F-BF44-285507E6D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FE17-AA6C-4233-B851-4ED281370809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A997-E10A-4191-B3F8-B48918EA6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3E07-0D70-4F2B-99A2-D2582DCA97CA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C12C-DB14-48A4-9488-C4965A14D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2E9A-F09A-4A8D-BD5D-44DA16D150D8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AE97-EE01-4566-BBB0-ED7260E1A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77FD-FD5A-4D10-9EB9-BEFE10DEE9AF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2331-CC06-48D2-895B-D2DF20595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E59D-439D-44E8-AC47-151ADD68B2FF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C6EB-5396-4DE0-A2A6-C5DEDFE38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89E0-20BB-47CD-9B8E-9158FA3757CD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7CD9-12D7-477E-8CE1-A651D56E2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3748-3DFF-42EE-A62D-2271A49CB2C4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8D82-3AF9-4110-BD33-587E38335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3F87-DE3B-4FD0-8FA2-10E272219F31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651B-B3EA-435F-8205-6ED4D0FA4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49E4-680B-45BC-ABD6-D5C464256505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94B9-58A2-46FB-94FC-EF87CE5EA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11BE-9698-4794-A409-A0E897A1D30D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C742-C578-43D0-9986-AB22EB812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29E1-9A5A-4AFB-8ABE-A98BBCF20715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6E9B-4A06-467E-BF99-735F1B032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DF29E7-5A99-4B6F-A74B-373FA1FB7650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DC368-0118-4603-8750-51439A01B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enc_philosoph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22275" y="333375"/>
            <a:ext cx="8229600" cy="1295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8000" cap="none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Постмодернізм</a:t>
            </a:r>
            <a:endParaRPr lang="ru-RU" sz="8000" cap="none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10800000">
            <a:off x="395288" y="5157788"/>
            <a:ext cx="8208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8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Постмодернізм</a:t>
            </a:r>
            <a:endParaRPr lang="ru-RU" sz="80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59" name="Picture 5" descr="1 п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16113"/>
            <a:ext cx="2087563" cy="16303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0" name="Picture 6" descr="2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916113"/>
            <a:ext cx="2089150" cy="16573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1" name="Picture 9" descr="3по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916113"/>
            <a:ext cx="2232025" cy="16573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2" name="Picture 11" descr="4 пос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860800"/>
            <a:ext cx="1584325" cy="119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3" name="Picture 12" descr="5 пос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3860800"/>
            <a:ext cx="1584325" cy="1192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4" name="Picture 13" descr="6 пос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911600"/>
            <a:ext cx="1655762" cy="1150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45" name="Group 37"/>
          <p:cNvGraphicFramePr>
            <a:graphicFrameLocks noGrp="1"/>
          </p:cNvGraphicFramePr>
          <p:nvPr/>
        </p:nvGraphicFramePr>
        <p:xfrm>
          <a:off x="323850" y="404813"/>
          <a:ext cx="8496300" cy="5976937"/>
        </p:xfrm>
        <a:graphic>
          <a:graphicData uri="http://schemas.openxmlformats.org/drawingml/2006/table">
            <a:tbl>
              <a:tblPr/>
              <a:tblGrid>
                <a:gridCol w="4248150"/>
                <a:gridCol w="4248150"/>
              </a:tblGrid>
              <a:tr h="1570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Пушкин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Иосиф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Бродский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вас любил: любовь еще, быть  может,                   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душе моей угасла не совсем;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 пусть она вас больше не тревожит;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не хочу печалить вас ничем.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вас любил безмолвно, безнадежно.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 робостью, то ревностью томим;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вас любил так искренно, так нежно,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дай вам Бог любимой быть другим.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вас любил. Любовь еще (возможно,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просто боль) сверлит мои мозги.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разлетелось к черту на куски.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застрелиться пробовал, но сложно 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оружием. И далее: виски: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который вдарить? Портила не дрожь, но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задумчивость. Черт! Все не по-людски!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вас любил так сильно, безнадежно,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дай вам Бог другими — но не даст!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Он, будучи на многое горазд,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сотворит — по Пармениду — дважды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 жар в крови, ширококостный хруст,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 пломбы в пасти плавились от жажды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коснуться — «бюст» зачеркиваю — уст!</a:t>
                      </a:r>
                      <a:b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2" name="Picture 38" descr="пушк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107950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73" name="Picture 39" descr="Бродский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76250"/>
            <a:ext cx="10255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3" name="Organization Chart 7"/>
          <p:cNvGraphicFramePr>
            <a:graphicFrameLocks/>
          </p:cNvGraphicFramePr>
          <p:nvPr>
            <p:ph type="dgm" idx="1"/>
          </p:nvPr>
        </p:nvGraphicFramePr>
        <p:xfrm>
          <a:off x="323850" y="247650"/>
          <a:ext cx="8640763" cy="6276975"/>
        </p:xfrm>
        <a:graphic>
          <a:graphicData uri="http://schemas.openxmlformats.org/drawingml/2006/compatibility">
            <com:legacyDrawing xmlns:com="http://schemas.openxmlformats.org/drawingml/2006/compatibility" spid="_x0000_s45063"/>
          </a:graphicData>
        </a:graphic>
      </p:graphicFrame>
      <p:pic>
        <p:nvPicPr>
          <p:cNvPr id="45073" name="Picture 18" descr="слов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1595438" cy="208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5074" name="Picture 19" descr="словни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60350"/>
            <a:ext cx="1627188" cy="2089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1" name="Organization Chart 7"/>
          <p:cNvGraphicFramePr>
            <a:graphicFrameLocks/>
          </p:cNvGraphicFramePr>
          <p:nvPr>
            <p:ph type="dgm" idx="1"/>
          </p:nvPr>
        </p:nvGraphicFramePr>
        <p:xfrm>
          <a:off x="250825" y="146050"/>
          <a:ext cx="8642350" cy="6451600"/>
        </p:xfrm>
        <a:graphic>
          <a:graphicData uri="http://schemas.openxmlformats.org/drawingml/2006/compatibility">
            <com:legacyDrawing xmlns:com="http://schemas.openxmlformats.org/drawingml/2006/compatibility" spid="_x0000_s47111"/>
          </a:graphicData>
        </a:graphic>
      </p:graphicFrame>
      <p:pic>
        <p:nvPicPr>
          <p:cNvPr id="47143" name="Picture 39" descr="1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516563"/>
            <a:ext cx="15843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6948488" y="515778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990000"/>
                </a:solidFill>
              </a:rPr>
              <a:t>Ваш варіант</a:t>
            </a:r>
            <a:endParaRPr lang="ru-RU" b="1">
              <a:solidFill>
                <a:srgbClr val="990000"/>
              </a:solidFill>
            </a:endParaRPr>
          </a:p>
        </p:txBody>
      </p:sp>
      <p:pic>
        <p:nvPicPr>
          <p:cNvPr id="47145" name="Picture 42" descr="зюскин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92150"/>
            <a:ext cx="1800225" cy="2593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7146" name="Rectangle 44"/>
          <p:cNvSpPr>
            <a:spLocks noChangeArrowheads="1"/>
          </p:cNvSpPr>
          <p:nvPr/>
        </p:nvSpPr>
        <p:spPr bwMode="auto">
          <a:xfrm rot="609256">
            <a:off x="3203575" y="620713"/>
            <a:ext cx="5732463" cy="1797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47" name="Text Box 45"/>
          <p:cNvSpPr txBox="1">
            <a:spLocks noChangeArrowheads="1"/>
          </p:cNvSpPr>
          <p:nvPr/>
        </p:nvSpPr>
        <p:spPr bwMode="auto">
          <a:xfrm rot="604925">
            <a:off x="3387725" y="704850"/>
            <a:ext cx="3209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CC0000"/>
                </a:solidFill>
              </a:rPr>
              <a:t>Патрік Зюскінд</a:t>
            </a:r>
            <a:r>
              <a:rPr lang="uk-UA" sz="2000" b="1"/>
              <a:t> 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140014"/>
                </a:solidFill>
              </a:rPr>
              <a:t>“Запахи”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bg1"/>
                </a:solidFill>
              </a:rPr>
              <a:t>(історія одного вбивці)</a:t>
            </a: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47148" name="Picture 49" descr="парфу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20860">
            <a:off x="1041400" y="2635250"/>
            <a:ext cx="2592388" cy="1601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9" name="Organization Chart 7"/>
          <p:cNvGraphicFramePr>
            <a:graphicFrameLocks/>
          </p:cNvGraphicFramePr>
          <p:nvPr>
            <p:ph type="dgm" idx="1"/>
          </p:nvPr>
        </p:nvGraphicFramePr>
        <p:xfrm>
          <a:off x="179388" y="80963"/>
          <a:ext cx="8713787" cy="6515100"/>
        </p:xfrm>
        <a:graphic>
          <a:graphicData uri="http://schemas.openxmlformats.org/drawingml/2006/compatibility">
            <com:legacyDrawing xmlns:com="http://schemas.openxmlformats.org/drawingml/2006/compatibility" spid="_x0000_s49159"/>
          </a:graphicData>
        </a:graphic>
      </p:graphicFrame>
      <p:pic>
        <p:nvPicPr>
          <p:cNvPr id="49167" name="Picture 17" descr="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1222375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9168" name="Picture 18" descr="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141663"/>
            <a:ext cx="1223963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9169" name="Picture 19" descr="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97425"/>
            <a:ext cx="1225550" cy="1800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Джон Фаулз (1926-2005)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57352" name="Rectangle 8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608513" cy="49672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uk-UA" sz="2400" smtClean="0"/>
              <a:t>		</a:t>
            </a:r>
            <a:r>
              <a:rPr lang="uk-UA" sz="3600" b="1" smtClean="0">
                <a:solidFill>
                  <a:schemeClr val="bg1"/>
                </a:solidFill>
              </a:rPr>
              <a:t>Англійський письменник, перекладач. Автор романів “Волхв”, “Колекціонер”, “Жінка французького лейтенанта”.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pic>
        <p:nvPicPr>
          <p:cNvPr id="57354" name="Picture 10" descr="_фаулз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557338"/>
            <a:ext cx="3505200" cy="4608512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Милорад Павич (1929-2009)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50178" name="Rectangle 9"/>
          <p:cNvSpPr>
            <a:spLocks noGrp="1"/>
          </p:cNvSpPr>
          <p:nvPr>
            <p:ph type="body" sz="half" idx="2"/>
          </p:nvPr>
        </p:nvSpPr>
        <p:spPr>
          <a:xfrm>
            <a:off x="250825" y="1268413"/>
            <a:ext cx="4826000" cy="53292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uk-UA" sz="2400" smtClean="0"/>
              <a:t>		</a:t>
            </a:r>
            <a:r>
              <a:rPr lang="uk-UA" b="1" smtClean="0">
                <a:solidFill>
                  <a:schemeClr val="bg1"/>
                </a:solidFill>
              </a:rPr>
              <a:t>Сербський письменник, перекладач, історик літератури. У 2004 році  номінований на Нобелівську премію. Автор роману-лексикону “Хозарський словник”, роману-кросворду “Краєвид, намальований чаєм”, роману-довідника для гадання “Остання любов у Царгороді”.</a:t>
            </a: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50179" name="Picture 10" descr="павич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628775"/>
            <a:ext cx="3019425" cy="453548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Умберто Еко (нар. 1932)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51202" name="Rectangle 6"/>
          <p:cNvSpPr>
            <a:spLocks noGrp="1"/>
          </p:cNvSpPr>
          <p:nvPr>
            <p:ph type="body" sz="half" idx="2"/>
          </p:nvPr>
        </p:nvSpPr>
        <p:spPr>
          <a:xfrm>
            <a:off x="4284663" y="1557338"/>
            <a:ext cx="4402137" cy="47513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uk-UA" sz="2400" b="1" smtClean="0">
                <a:solidFill>
                  <a:schemeClr val="bg1"/>
                </a:solidFill>
              </a:rPr>
              <a:t>		</a:t>
            </a:r>
            <a:r>
              <a:rPr lang="uk-UA" sz="3200" b="1" smtClean="0">
                <a:solidFill>
                  <a:schemeClr val="bg1"/>
                </a:solidFill>
              </a:rPr>
              <a:t>Італійський філософ, учений, літературний критик, письменник. Автор романів “Ім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</a:rPr>
              <a:t>’</a:t>
            </a:r>
            <a:r>
              <a:rPr lang="uk-UA" sz="3200" b="1" smtClean="0">
                <a:solidFill>
                  <a:schemeClr val="bg1"/>
                </a:solidFill>
              </a:rPr>
              <a:t>я троянди”, “Маятник Фуко”, “Празький цвинтар”.</a:t>
            </a:r>
            <a:endParaRPr lang="ru-RU" sz="3200" b="1" smtClean="0">
              <a:solidFill>
                <a:schemeClr val="bg1"/>
              </a:solidFill>
            </a:endParaRPr>
          </a:p>
        </p:txBody>
      </p:sp>
      <p:pic>
        <p:nvPicPr>
          <p:cNvPr id="51203" name="Picture 7" descr="Эко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0388" y="1773238"/>
            <a:ext cx="3606800" cy="417671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Річард Девід Бах (нар.1936)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55301" name="Rectangle 5"/>
          <p:cNvSpPr>
            <a:spLocks noGrp="1"/>
          </p:cNvSpPr>
          <p:nvPr>
            <p:ph type="body" sz="half" idx="2"/>
          </p:nvPr>
        </p:nvSpPr>
        <p:spPr>
          <a:xfrm>
            <a:off x="4284663" y="1600200"/>
            <a:ext cx="4402137" cy="47085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2000" b="1" smtClean="0">
                <a:solidFill>
                  <a:schemeClr val="bg1"/>
                </a:solidFill>
              </a:rPr>
              <a:t>		</a:t>
            </a:r>
            <a:r>
              <a:rPr lang="uk-UA" b="1" smtClean="0">
                <a:solidFill>
                  <a:schemeClr val="bg1"/>
                </a:solidFill>
              </a:rPr>
              <a:t>Американський філософ, письменник, публіцист. Автор романів “Чайка на ім'я Джонатан Лівінгстон”, “Ілюзії, або Пригоди Месії мимоволі”, “Міст через вічність”.</a:t>
            </a: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55302" name="Picture 6" descr="Ричард-Бах-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8025" y="1600200"/>
            <a:ext cx="3535363" cy="470852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Йосип Бродський (1940-1996)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4517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1773238"/>
            <a:ext cx="4183063" cy="45640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b="1" smtClean="0">
                <a:solidFill>
                  <a:schemeClr val="bg1"/>
                </a:solidFill>
              </a:rPr>
              <a:t>Російський та американський поет, драматург, перекладач. Лауреат Нобелівської премії (1987). Автор збірок “Кінець прекрасної епохи”, “Частини мови”, “Римські елегії”, “Уранія”.</a:t>
            </a: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64519" name="Picture 7" descr="Бродский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700213"/>
            <a:ext cx="3403600" cy="453707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Пауло Коельо (нар.1947)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0421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6085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3600" b="1" smtClean="0">
                <a:solidFill>
                  <a:schemeClr val="bg1"/>
                </a:solidFill>
              </a:rPr>
              <a:t>	</a:t>
            </a:r>
            <a:r>
              <a:rPr lang="uk-UA" sz="3200" b="1" smtClean="0">
                <a:solidFill>
                  <a:schemeClr val="bg1"/>
                </a:solidFill>
              </a:rPr>
              <a:t>Бразильський письменник. Автор романів “Щоденник мага”, “Алхімік”, “Вероніка вирішує померти”.</a:t>
            </a:r>
            <a:endParaRPr lang="ru-RU" sz="3200" b="1" smtClean="0">
              <a:solidFill>
                <a:schemeClr val="bg1"/>
              </a:solidFill>
            </a:endParaRPr>
          </a:p>
        </p:txBody>
      </p:sp>
      <p:pic>
        <p:nvPicPr>
          <p:cNvPr id="60423" name="Picture 7" descr="коэльо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00213"/>
            <a:ext cx="3975100" cy="4176712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611188" y="620713"/>
            <a:ext cx="8075612" cy="56880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</a:t>
            </a:r>
            <a:r>
              <a:rPr lang="ru-RU" sz="5400" b="1" smtClean="0">
                <a:solidFill>
                  <a:srgbClr val="FF0000"/>
                </a:solidFill>
              </a:rPr>
              <a:t>Постмодернізм</a:t>
            </a:r>
            <a:r>
              <a:rPr lang="ru-RU" sz="4800" b="1" smtClean="0">
                <a:solidFill>
                  <a:srgbClr val="FF0000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</a:rPr>
              <a:t>(лат. post— «після»,  і франц. modernisme— «сучасний»)—</a:t>
            </a:r>
            <a:r>
              <a:rPr lang="ru-RU" sz="4800" b="1" smtClean="0">
                <a:solidFill>
                  <a:schemeClr val="bg1"/>
                </a:solidFill>
              </a:rPr>
              <a:t> напрям, який прийшов на зміну модернізму у літературі, філософії та мистецтві.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Харукі Муракамі (нар.1949)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52226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464050" cy="46085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2400" smtClean="0"/>
              <a:t>		</a:t>
            </a:r>
            <a:r>
              <a:rPr lang="uk-UA" sz="3200" b="1" smtClean="0">
                <a:solidFill>
                  <a:schemeClr val="bg1"/>
                </a:solidFill>
              </a:rPr>
              <a:t>Японський письменник, перекладач. Автор романів “Трилогія пацюка”, “Хроніки механічного птаха”, “Кафка на пляжі”, “1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uk-UA" sz="3200" b="1" smtClean="0">
                <a:solidFill>
                  <a:schemeClr val="bg1"/>
                </a:solidFill>
              </a:rPr>
              <a:t>84”.</a:t>
            </a:r>
            <a:endParaRPr lang="ru-RU" sz="3200" b="1" smtClean="0">
              <a:solidFill>
                <a:schemeClr val="bg1"/>
              </a:solidFill>
            </a:endParaRPr>
          </a:p>
        </p:txBody>
      </p:sp>
      <p:pic>
        <p:nvPicPr>
          <p:cNvPr id="52227" name="Picture 7" descr="мураками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557338"/>
            <a:ext cx="3582988" cy="460851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Патрік Зюскінд (нар. 1939)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2470" name="Rectangle 6"/>
          <p:cNvSpPr>
            <a:spLocks noGrp="1"/>
          </p:cNvSpPr>
          <p:nvPr>
            <p:ph type="body" sz="half" idx="2"/>
          </p:nvPr>
        </p:nvSpPr>
        <p:spPr>
          <a:xfrm>
            <a:off x="4067175" y="1773238"/>
            <a:ext cx="4392613" cy="453548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2400" b="1" smtClean="0"/>
              <a:t>	</a:t>
            </a:r>
            <a:r>
              <a:rPr lang="uk-UA" sz="3200" b="1" smtClean="0">
                <a:solidFill>
                  <a:schemeClr val="bg1"/>
                </a:solidFill>
              </a:rPr>
              <a:t>Німецький письменник, кіносценарист. Автор творів “Контрабас”, “Парфуми”, “Голубка”, “Історія пана Зоммера”.</a:t>
            </a:r>
            <a:endParaRPr lang="ru-RU" sz="3200" b="1" smtClean="0">
              <a:solidFill>
                <a:schemeClr val="bg1"/>
              </a:solidFill>
            </a:endParaRPr>
          </a:p>
        </p:txBody>
      </p:sp>
      <p:pic>
        <p:nvPicPr>
          <p:cNvPr id="62471" name="Picture 7" descr="зюскинд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16113"/>
            <a:ext cx="3311525" cy="3268662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Крістоф Рансмайр (нар.1954)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53250" name="Rectangle 6"/>
          <p:cNvSpPr>
            <a:spLocks noGrp="1"/>
          </p:cNvSpPr>
          <p:nvPr>
            <p:ph type="body" sz="half" idx="2"/>
          </p:nvPr>
        </p:nvSpPr>
        <p:spPr>
          <a:xfrm>
            <a:off x="4211638" y="1700213"/>
            <a:ext cx="4475162" cy="46085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smtClean="0"/>
              <a:t>		</a:t>
            </a:r>
            <a:r>
              <a:rPr lang="uk-UA" sz="3200" b="1" smtClean="0">
                <a:solidFill>
                  <a:schemeClr val="bg1"/>
                </a:solidFill>
              </a:rPr>
              <a:t>Австрійський письменник, журналіст. Лауреат премій імені Ф.Кафки, Б.Брехта, Г.Белля. Автор магічного роману “Останній світ”.</a:t>
            </a:r>
            <a:endParaRPr lang="ru-RU" sz="3200" b="1" smtClean="0">
              <a:solidFill>
                <a:schemeClr val="bg1"/>
              </a:solidFill>
            </a:endParaRPr>
          </a:p>
        </p:txBody>
      </p:sp>
      <p:pic>
        <p:nvPicPr>
          <p:cNvPr id="53251" name="Picture 7" descr="рансмайр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16113"/>
            <a:ext cx="3529013" cy="352901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525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solidFill>
                  <a:srgbClr val="CC0000"/>
                </a:solidFill>
                <a:effectLst/>
              </a:rPr>
              <a:t>Література:</a:t>
            </a:r>
            <a:endParaRPr lang="ru-RU" smtClean="0">
              <a:ln>
                <a:noFill/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5356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bg1"/>
                </a:solidFill>
              </a:rPr>
              <a:t>Брайнин-Пассек В. «О постмодернизме, кризисе восприятия в новой классике»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//</a:t>
            </a:r>
            <a:r>
              <a:rPr lang="uk-UA" smtClean="0">
                <a:solidFill>
                  <a:schemeClr val="bg1"/>
                </a:solidFill>
              </a:rPr>
              <a:t> Нов</a:t>
            </a:r>
            <a:r>
              <a:rPr lang="ru-RU" smtClean="0">
                <a:solidFill>
                  <a:schemeClr val="bg1"/>
                </a:solidFill>
              </a:rPr>
              <a:t>ый мир искусства. – СПб, ноябрь, 2002.</a:t>
            </a:r>
          </a:p>
          <a:p>
            <a:pPr>
              <a:lnSpc>
                <a:spcPct val="90000"/>
              </a:lnSpc>
            </a:pPr>
            <a:r>
              <a:rPr lang="uk-UA" smtClean="0">
                <a:solidFill>
                  <a:schemeClr val="bg1"/>
                </a:solidFill>
              </a:rPr>
              <a:t>Ісаєва О. “Світова література. Підручник для 11 класу загальноосвітніх навчальних закладів”. – Харків: Сиция, 2011.</a:t>
            </a:r>
            <a:endParaRPr lang="ru-RU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uk-UA" smtClean="0">
                <a:solidFill>
                  <a:schemeClr val="bg1"/>
                </a:solidFill>
              </a:rPr>
              <a:t>Ковбасенко Ю. “Література постмодернізму: По той бік різних боків” (2004). – </a:t>
            </a:r>
            <a:r>
              <a:rPr lang="en-US" smtClean="0">
                <a:solidFill>
                  <a:schemeClr val="bg1"/>
                </a:solidFill>
                <a:latin typeface="Times New Roman" pitchFamily="18" charset="0"/>
              </a:rPr>
              <a:t>Ae-lib.narod.ru</a:t>
            </a:r>
          </a:p>
          <a:p>
            <a:pPr>
              <a:lnSpc>
                <a:spcPct val="90000"/>
              </a:lnSpc>
            </a:pPr>
            <a:r>
              <a:rPr lang="uk-UA" smtClean="0">
                <a:solidFill>
                  <a:schemeClr val="bg1"/>
                </a:solidFill>
              </a:rPr>
              <a:t>Ковбасенко Ю. “Світова література. Підручник для 11 класу загальноосвітніх навчальних закладів”- К.: Грамота, 2011.</a:t>
            </a:r>
          </a:p>
          <a:p>
            <a:pPr>
              <a:lnSpc>
                <a:spcPct val="90000"/>
              </a:lnSpc>
            </a:pPr>
            <a:r>
              <a:rPr lang="uk-UA" smtClean="0">
                <a:hlinkClick r:id="rId2"/>
              </a:rPr>
              <a:t>http://dic.academic.ru/dic.nsf/enc_philosophy</a:t>
            </a:r>
            <a:endParaRPr lang="uk-UA" smtClean="0"/>
          </a:p>
          <a:p>
            <a:pPr>
              <a:lnSpc>
                <a:spcPct val="90000"/>
              </a:lnSpc>
            </a:pPr>
            <a:endParaRPr lang="uk-UA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uk-UA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/>
          </p:cNvSpPr>
          <p:nvPr>
            <p:ph type="body" sz="half" idx="2"/>
          </p:nvPr>
        </p:nvSpPr>
        <p:spPr>
          <a:xfrm>
            <a:off x="2411413" y="549275"/>
            <a:ext cx="6275387" cy="30956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3600" b="1" smtClean="0">
                <a:solidFill>
                  <a:schemeClr val="bg1"/>
                </a:solidFill>
              </a:rPr>
              <a:t>Презентацію</a:t>
            </a:r>
          </a:p>
          <a:p>
            <a:pPr algn="ctr">
              <a:buFont typeface="Wingdings 2" pitchFamily="18" charset="2"/>
              <a:buNone/>
            </a:pPr>
            <a:r>
              <a:rPr lang="uk-UA" sz="3600" b="1" smtClean="0">
                <a:solidFill>
                  <a:schemeClr val="bg1"/>
                </a:solidFill>
              </a:rPr>
              <a:t> </a:t>
            </a:r>
            <a:r>
              <a:rPr lang="uk-UA" sz="4800" b="1" smtClean="0">
                <a:solidFill>
                  <a:srgbClr val="CC0000"/>
                </a:solidFill>
              </a:rPr>
              <a:t>“Постмодернізм” </a:t>
            </a:r>
          </a:p>
          <a:p>
            <a:pPr algn="ctr">
              <a:buFont typeface="Wingdings 2" pitchFamily="18" charset="2"/>
              <a:buNone/>
            </a:pPr>
            <a:r>
              <a:rPr lang="uk-UA" sz="3600" b="1" smtClean="0">
                <a:solidFill>
                  <a:schemeClr val="bg1"/>
                </a:solidFill>
              </a:rPr>
              <a:t>підготувала</a:t>
            </a:r>
          </a:p>
          <a:p>
            <a:pPr algn="ctr">
              <a:buFont typeface="Wingdings 2" pitchFamily="18" charset="2"/>
              <a:buNone/>
            </a:pPr>
            <a:r>
              <a:rPr lang="uk-UA" sz="3600" b="1" smtClean="0">
                <a:solidFill>
                  <a:schemeClr val="bg1"/>
                </a:solidFill>
              </a:rPr>
              <a:t> Бушакова О.В.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pic>
        <p:nvPicPr>
          <p:cNvPr id="69643" name="Picture 11" descr="1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620713"/>
            <a:ext cx="1960563" cy="2808287"/>
          </a:xfrm>
          <a:noFill/>
          <a:ln>
            <a:solidFill>
              <a:srgbClr val="FF0000"/>
            </a:solidFill>
          </a:ln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11188" y="4797425"/>
            <a:ext cx="806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</a:rPr>
              <a:t>НВК “СЗШ І-ІІІ ст. №4 – ліцей”</a:t>
            </a:r>
          </a:p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</a:rPr>
              <a:t>М. Могилів-Подільський</a:t>
            </a:r>
          </a:p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</a:rPr>
              <a:t>2013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7" name="Organization Chart 7"/>
          <p:cNvGraphicFramePr>
            <a:graphicFrameLocks/>
          </p:cNvGraphicFramePr>
          <p:nvPr>
            <p:ph type="dgm" idx="1"/>
          </p:nvPr>
        </p:nvGraphicFramePr>
        <p:xfrm>
          <a:off x="684213" y="333375"/>
          <a:ext cx="7967662" cy="5945188"/>
        </p:xfrm>
        <a:graphic>
          <a:graphicData uri="http://schemas.openxmlformats.org/drawingml/2006/compatibility">
            <com:legacyDrawing xmlns:com="http://schemas.openxmlformats.org/drawingml/2006/compatibility" spid="_x0000_s20487"/>
          </a:graphicData>
        </a:graphic>
      </p:graphicFrame>
      <p:pic>
        <p:nvPicPr>
          <p:cNvPr id="20495" name="Picture 19" descr="колла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2952750" cy="29527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96" name="Picture 20" descr="3по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04813"/>
            <a:ext cx="2952750" cy="29527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1"/>
          <p:cNvSpPr>
            <a:spLocks noChangeArrowheads="1"/>
          </p:cNvSpPr>
          <p:nvPr/>
        </p:nvSpPr>
        <p:spPr bwMode="auto">
          <a:xfrm>
            <a:off x="0" y="1646238"/>
            <a:ext cx="9144000" cy="0"/>
          </a:xfrm>
          <a:prstGeom prst="rect">
            <a:avLst/>
          </a:prstGeom>
          <a:solidFill>
            <a:srgbClr val="F8F7E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5764" name="Group 164"/>
          <p:cNvGraphicFramePr>
            <a:graphicFrameLocks noGrp="1"/>
          </p:cNvGraphicFramePr>
          <p:nvPr/>
        </p:nvGraphicFramePr>
        <p:xfrm>
          <a:off x="539750" y="260350"/>
          <a:ext cx="8208963" cy="6396038"/>
        </p:xfrm>
        <a:graphic>
          <a:graphicData uri="http://schemas.openxmlformats.org/drawingml/2006/table">
            <a:tbl>
              <a:tblPr/>
              <a:tblGrid>
                <a:gridCol w="4105275"/>
                <a:gridCol w="410368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Модернізм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Постмодернізм</a:t>
                      </a:r>
                      <a:endParaRPr kumimoji="0" 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5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Скандальність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Конформізм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Антиміщанський пафос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Відсутність пафосу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Емоційне заперечення попереднього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Ділове заперечення попереднього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Первинність як позиція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Вторинність як позиція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Оціночне в самоназві: «Ми — нове»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Безоціночне в самоназві: «Ми — все»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Декларована елітарність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Недекларована демократичність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Переважання ідеального над матеріальним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Комерційний успіх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Віра у високе мистецтво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Антиутопічність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Фактична культурна спадкоємність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Відмова від попередньої культурної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парадигми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Виразність кордону «мистецтво —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немистецтво»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Усе може називатися мистецтвом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9" name="Organization Chart 7"/>
          <p:cNvGraphicFramePr>
            <a:graphicFrameLocks/>
          </p:cNvGraphicFramePr>
          <p:nvPr>
            <p:ph type="dgm" idx="1"/>
          </p:nvPr>
        </p:nvGraphicFramePr>
        <p:xfrm>
          <a:off x="442913" y="333375"/>
          <a:ext cx="8208962" cy="6191250"/>
        </p:xfrm>
        <a:graphic>
          <a:graphicData uri="http://schemas.openxmlformats.org/drawingml/2006/compatibility">
            <com:legacyDrawing xmlns:com="http://schemas.openxmlformats.org/drawingml/2006/compatibility" spid="_x0000_s23559"/>
          </a:graphicData>
        </a:graphic>
      </p:graphicFrame>
      <p:pic>
        <p:nvPicPr>
          <p:cNvPr id="23573" name="Picture 21" descr="7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12128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2" descr="7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1212850" cy="20875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575" name="Picture 23" descr="7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708275"/>
            <a:ext cx="1212850" cy="208756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3576" name="Picture 24" descr="7 по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08500"/>
            <a:ext cx="1212850" cy="2087563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 descr="4 пост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860800"/>
            <a:ext cx="2397125" cy="2663825"/>
          </a:xfrm>
        </p:spPr>
      </p:pic>
      <p:pic>
        <p:nvPicPr>
          <p:cNvPr id="26626" name="Picture 9" descr="1111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60350"/>
            <a:ext cx="2698750" cy="3313113"/>
          </a:xfrm>
          <a:ln w="28575">
            <a:solidFill>
              <a:schemeClr val="tx1"/>
            </a:solidFill>
          </a:ln>
        </p:spPr>
      </p:pic>
      <p:pic>
        <p:nvPicPr>
          <p:cNvPr id="26627" name="Picture 10" descr="ВЕРМЕЕР АВТОПОРТРЕТ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03575" y="260350"/>
            <a:ext cx="2816225" cy="3313113"/>
          </a:xfrm>
          <a:ln w="28575">
            <a:solidFill>
              <a:schemeClr val="tx1"/>
            </a:solidFill>
          </a:ln>
        </p:spPr>
      </p:pic>
      <p:pic>
        <p:nvPicPr>
          <p:cNvPr id="26628" name="Picture 11" descr="4 п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860800"/>
            <a:ext cx="2463800" cy="27368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29" name="Picture 12" descr="4 п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860800"/>
            <a:ext cx="2397125" cy="26638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30" name="AutoShape 15"/>
          <p:cNvSpPr>
            <a:spLocks noChangeArrowheads="1"/>
          </p:cNvSpPr>
          <p:nvPr/>
        </p:nvSpPr>
        <p:spPr bwMode="auto">
          <a:xfrm>
            <a:off x="6372225" y="549275"/>
            <a:ext cx="2592388" cy="2016125"/>
          </a:xfrm>
          <a:prstGeom prst="wedgeRoundRectCallout">
            <a:avLst>
              <a:gd name="adj1" fmla="val -59245"/>
              <a:gd name="adj2" fmla="val 84014"/>
              <a:gd name="adj3" fmla="val 16667"/>
            </a:avLst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6516688" y="765175"/>
            <a:ext cx="2303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FF0000"/>
                </a:solidFill>
              </a:rPr>
              <a:t>Ян ван </a:t>
            </a:r>
          </a:p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FF0000"/>
                </a:solidFill>
              </a:rPr>
              <a:t>дер Меєр </a:t>
            </a:r>
          </a:p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FF0000"/>
                </a:solidFill>
              </a:rPr>
              <a:t>ван Делфт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26632" name="AutoShape 19"/>
          <p:cNvSpPr>
            <a:spLocks noChangeArrowheads="1"/>
          </p:cNvSpPr>
          <p:nvPr/>
        </p:nvSpPr>
        <p:spPr bwMode="auto">
          <a:xfrm>
            <a:off x="6300788" y="3933825"/>
            <a:ext cx="2447925" cy="2016125"/>
          </a:xfrm>
          <a:prstGeom prst="wedgeRoundRectCallout">
            <a:avLst>
              <a:gd name="adj1" fmla="val -60505"/>
              <a:gd name="adj2" fmla="val 70630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6633" name="Text Box 20"/>
          <p:cNvSpPr txBox="1">
            <a:spLocks noChangeArrowheads="1"/>
          </p:cNvSpPr>
          <p:nvPr/>
        </p:nvSpPr>
        <p:spPr bwMode="auto">
          <a:xfrm>
            <a:off x="6588125" y="4365625"/>
            <a:ext cx="18716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</a:rPr>
              <a:t>Олег</a:t>
            </a:r>
          </a:p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</a:rPr>
              <a:t> Шуляк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1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7991475" cy="6137275"/>
          </a:xfrm>
          <a:ln w="28575">
            <a:solidFill>
              <a:schemeClr val="bg1"/>
            </a:solidFill>
          </a:ln>
        </p:spPr>
      </p:pic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3889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solidFill>
                  <a:srgbClr val="FF0000"/>
                </a:solidFill>
              </a:rPr>
              <a:t>Знайдіть риси</a:t>
            </a:r>
          </a:p>
          <a:p>
            <a:pPr>
              <a:spcBef>
                <a:spcPct val="50000"/>
              </a:spcBef>
            </a:pPr>
            <a:r>
              <a:rPr lang="uk-UA" sz="2000" b="1">
                <a:solidFill>
                  <a:srgbClr val="FF0000"/>
                </a:solidFill>
              </a:rPr>
              <a:t>постмодернізму </a:t>
            </a:r>
            <a:endParaRPr 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3" name="Diagram 7"/>
          <p:cNvGraphicFramePr>
            <a:graphicFrameLocks/>
          </p:cNvGraphicFramePr>
          <p:nvPr>
            <p:ph type="dgm" idx="1"/>
          </p:nvPr>
        </p:nvGraphicFramePr>
        <p:xfrm>
          <a:off x="179388" y="188913"/>
          <a:ext cx="8713787" cy="6669087"/>
        </p:xfrm>
        <a:graphic>
          <a:graphicData uri="http://schemas.openxmlformats.org/drawingml/2006/compatibility">
            <com:legacyDrawing xmlns:com="http://schemas.openxmlformats.org/drawingml/2006/compatibility" spid="_x0000_s2970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3" name="Text Box 25"/>
          <p:cNvSpPr txBox="1">
            <a:spLocks noChangeArrowheads="1"/>
          </p:cNvSpPr>
          <p:nvPr/>
        </p:nvSpPr>
        <p:spPr bwMode="auto">
          <a:xfrm>
            <a:off x="611188" y="476250"/>
            <a:ext cx="4897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39981" name="Organization Chart 45"/>
          <p:cNvGraphicFramePr>
            <a:graphicFrameLocks/>
          </p:cNvGraphicFramePr>
          <p:nvPr>
            <p:ph type="dgm" idx="1"/>
          </p:nvPr>
        </p:nvGraphicFramePr>
        <p:xfrm>
          <a:off x="323850" y="230188"/>
          <a:ext cx="8328025" cy="6070600"/>
        </p:xfrm>
        <a:graphic>
          <a:graphicData uri="http://schemas.openxmlformats.org/drawingml/2006/compatibility">
            <com:legacyDrawing xmlns:com="http://schemas.openxmlformats.org/drawingml/2006/compatibility" spid="_x0000_s39981"/>
          </a:graphicData>
        </a:graphic>
      </p:graphicFrame>
      <p:pic>
        <p:nvPicPr>
          <p:cNvPr id="39994" name="Picture 57" descr="пави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1671638" cy="25923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95" name="Picture 58" descr="па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933825"/>
            <a:ext cx="1663700" cy="2590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786</TotalTime>
  <Words>629</Words>
  <Application>Microsoft Office PowerPoint</Application>
  <PresentationFormat>Экран (4:3)</PresentationFormat>
  <Paragraphs>155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Джон Фаулз (1926-2005)</vt:lpstr>
      <vt:lpstr>Слайд 15</vt:lpstr>
      <vt:lpstr>Слайд 16</vt:lpstr>
      <vt:lpstr>Річард Девід Бах (нар.1936)</vt:lpstr>
      <vt:lpstr>Йосип Бродський (1940-1996)</vt:lpstr>
      <vt:lpstr>Пауло Коельо (нар.1947)</vt:lpstr>
      <vt:lpstr>Слайд 20</vt:lpstr>
      <vt:lpstr>Патрік Зюскінд (нар. 1939)</vt:lpstr>
      <vt:lpstr>Слайд 22</vt:lpstr>
      <vt:lpstr>Література: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Презентация1</dc:title>
  <dc:creator/>
  <cp:keywords/>
  <cp:lastModifiedBy>врев</cp:lastModifiedBy>
  <cp:revision>112</cp:revision>
  <dcterms:modified xsi:type="dcterms:W3CDTF">2013-01-03T10:04:41Z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TC024253849991</vt:lpwstr>
  </property>
</Properties>
</file>