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4" r:id="rId2"/>
    <p:sldId id="282" r:id="rId3"/>
    <p:sldId id="301" r:id="rId4"/>
    <p:sldId id="305" r:id="rId5"/>
    <p:sldId id="307" r:id="rId6"/>
    <p:sldId id="281" r:id="rId7"/>
    <p:sldId id="283" r:id="rId8"/>
    <p:sldId id="302" r:id="rId9"/>
    <p:sldId id="310" r:id="rId10"/>
    <p:sldId id="258" r:id="rId11"/>
    <p:sldId id="298" r:id="rId12"/>
    <p:sldId id="259" r:id="rId13"/>
    <p:sldId id="299" r:id="rId14"/>
    <p:sldId id="262" r:id="rId15"/>
    <p:sldId id="265" r:id="rId16"/>
    <p:sldId id="300" r:id="rId17"/>
    <p:sldId id="267" r:id="rId18"/>
    <p:sldId id="309" r:id="rId19"/>
    <p:sldId id="292" r:id="rId20"/>
    <p:sldId id="263" r:id="rId21"/>
    <p:sldId id="264" r:id="rId22"/>
    <p:sldId id="288" r:id="rId23"/>
    <p:sldId id="294" r:id="rId24"/>
    <p:sldId id="293" r:id="rId25"/>
    <p:sldId id="295" r:id="rId26"/>
    <p:sldId id="289" r:id="rId27"/>
    <p:sldId id="287" r:id="rId28"/>
    <p:sldId id="271" r:id="rId29"/>
    <p:sldId id="286" r:id="rId30"/>
    <p:sldId id="278" r:id="rId31"/>
    <p:sldId id="297" r:id="rId32"/>
    <p:sldId id="31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23C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3" autoAdjust="0"/>
    <p:restoredTop sz="94660"/>
  </p:normalViewPr>
  <p:slideViewPr>
    <p:cSldViewPr>
      <p:cViewPr varScale="1">
        <p:scale>
          <a:sx n="68" d="100"/>
          <a:sy n="68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41ADA0-C144-418A-ABEC-CDC99C9784F4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79B5FD-218D-438A-B0CA-60BB1AF9A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43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B9D59-E91A-4843-BE65-505D1A186A3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470D-752A-45A9-961C-54CEC9B016E1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7127-B9FB-4037-BF46-AECAA7B32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950-021D-4AD0-9E5E-3CE49C72FC1E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AB9D-FE2F-4F44-9218-8DCAB3499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0E4D-1532-400C-9494-21B050968B91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7813-B806-49FC-9994-898D6F970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DFCF-64CA-4769-9AE9-C800ADDC6402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ECC5-3157-4617-8FE9-D8E96D7FC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32C6-3463-47BA-AE6B-2A47D3FFC00D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E165-C0BE-4A10-A59D-C18FE86A4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F961-B21A-4411-B314-CAA80FDF7CAA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CE88-2A10-4CC8-A28D-F69A7D0C8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1514-3714-4E7F-B65B-A1A3D6ED40F0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DE6C-0386-49C7-8570-F435FF4BC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140F-002F-441D-A8A8-8818F6086F0A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0518-1571-47BA-868E-3B86C7B25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15F3-3A54-49BB-9E00-80868DC6DF6C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0BFC-B93F-4783-8B9F-43DC114E2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6F9C1-8E4C-4003-A7AC-A4FC5F9B7AB1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9F51-ACC8-40D7-AA8D-925CDA6E3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EE8B-B4D2-46C4-A526-6A5F3F7A6617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B2AD-64D0-4C03-B5C6-229F4D336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7C758-123C-4A70-BF44-821F36B4BE5E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408B83-D3AE-441E-BB06-5DB1B637A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96944" cy="1656184"/>
          </a:xfrm>
          <a:gradFill flip="none" rotWithShape="1">
            <a:gsLst>
              <a:gs pos="6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№ 31</a:t>
            </a:r>
            <a:b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Еміграційна література (оглядово).</a:t>
            </a:r>
            <a:b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“Празька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поетична школа ”  української поезії  та її представники </a:t>
            </a:r>
            <a:b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Євген Маланюк. Коротко про митця </a:t>
            </a:r>
            <a:b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72816"/>
            <a:ext cx="3379479" cy="47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Людмилочка\ukr уроки\ukr lit\О Олесь\олекс Олесь батько Ольжич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2816"/>
            <a:ext cx="3347864" cy="4853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9" descr="D:\Людмилочка\ukr уроки\ukr lit\ПРАЗЬКА ШКОЛА\ольжич олег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236909"/>
            <a:ext cx="1872208" cy="2621091"/>
          </a:xfrm>
          <a:prstGeom prst="roundRect">
            <a:avLst>
              <a:gd name="adj" fmla="val 3809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8" descr="D:\Людмилочка\ukr уроки\ukr lit\Маланюк\emc01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940152" y="1772816"/>
            <a:ext cx="3203848" cy="4857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юдмилочка\ukr уроки\ukr lit\О Олесь\Олександр Оле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5341"/>
            <a:ext cx="4104456" cy="58026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Представники празької школи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1-ше найстарше покоління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733256"/>
            <a:ext cx="4104456" cy="830997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Засновник 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“празької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klen_yuri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052513"/>
            <a:ext cx="3744913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4048" y="5733256"/>
            <a:ext cx="3744416" cy="830997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Юрій Клен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поет-неокласик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04664"/>
            <a:ext cx="3600400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Олександр Олесь –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88640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З журбою радість обнялась…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 сльозах, як в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жемчугах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мій сміх.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з дивним ранком ніч злилась,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як мені розняти їх?! 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 обіймах з радістю журба.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Одна летить, друга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спиня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йде між ними боротьба,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дужчий хто — не знаю я…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1906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28529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Ах,  як  стогнали  ми,  як  плакали  в  вигнанні,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Який  тягар  з  нас  кожний  ніс!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Моря  б  повстали  з  наших  сліз,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Затихли  б  бурі  в  нашому  зітханні.  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На  площах  ми  чужі  стояли,  босі  й  голі,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кожний  кидав  камінь  в  нас…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Ми  стільки  винесли  образ,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Ми  стільки  бачили  сваволі!!  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все  за  те,  що  ми  свій  край  любили,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Що  рвались  сонце  в  темряву  внести.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…І  понесли  в  світи  хрести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Та  сиві  голови  похилі.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29.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II.1927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2-ге старше покоління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лів сім2.JPG"/>
          <p:cNvPicPr>
            <a:picLocks noChangeAspect="1"/>
          </p:cNvPicPr>
          <p:nvPr/>
        </p:nvPicPr>
        <p:blipFill>
          <a:blip r:embed="rId2" cstate="print"/>
          <a:srcRect b="6065"/>
          <a:stretch>
            <a:fillRect/>
          </a:stretch>
        </p:blipFill>
        <p:spPr bwMode="auto">
          <a:xfrm>
            <a:off x="179512" y="764704"/>
            <a:ext cx="50101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293096"/>
            <a:ext cx="5148262" cy="1295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Наталя </a:t>
            </a:r>
            <a:r>
              <a:rPr lang="uk-UA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Лівицька-Холодна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дочка Президента УНР в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екзилі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(за кордоном)</a:t>
            </a:r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813" y="5949280"/>
            <a:ext cx="3024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Євген Маланюк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3267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66" y="331038"/>
            <a:ext cx="8954137" cy="63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1052736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 в країні вишневій зросла -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дівча з золотою косою,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повне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ніжности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 тепла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несвідомости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спокою.</a:t>
            </a: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10527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 були коло хати грядки,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а на них чорнобривці й айстри,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а ввечері батькові казки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 водяником і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чугайстром</a:t>
            </a:r>
            <a:endParaRPr lang="ru-RU" sz="20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2520280" cy="333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971600" y="6093296"/>
            <a:ext cx="296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Наталя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Лівицька-Холодна</a:t>
            </a:r>
            <a:endParaRPr lang="ru-RU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lum bright="-1000" contrast="-1000"/>
          </a:blip>
          <a:srcRect/>
          <a:stretch>
            <a:fillRect/>
          </a:stretch>
        </p:blipFill>
        <p:spPr bwMode="auto">
          <a:xfrm>
            <a:off x="5292080" y="2780928"/>
            <a:ext cx="2554320" cy="334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3960813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7900" y="5300663"/>
            <a:ext cx="37449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5517232"/>
            <a:ext cx="3960440" cy="1340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Дмитро </a:t>
            </a:r>
            <a:r>
              <a:rPr lang="uk-UA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Донцов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</a:p>
          <a:p>
            <a:pPr algn="ctr">
              <a:defRPr/>
            </a:pP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“злий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геній”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ідеолог тероризму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7" descr="Липа Юрі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765175"/>
            <a:ext cx="4032250" cy="5532438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860032" y="5517232"/>
            <a:ext cx="4032448" cy="1340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Юрій Липа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поет, противник </a:t>
            </a:r>
            <a:r>
              <a:rPr lang="uk-UA" sz="2800" b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“донцовізму”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1560" y="116632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2-ге старше покоління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09975"/>
            <a:ext cx="6096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16632"/>
            <a:ext cx="41764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Юрій Липа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  степу,  де  миються  ховрашки,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На  небесах,  де  спокій  ліг,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Куди  зирну,  там  легкі  пташки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Грайливих  усміхів  твоїх,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Бо  нині  в  зелені  гайовій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Серед  дубів,  що  —  нарівні,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Я  з  дивним  птахом  на  розмові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Пізнав  закони  чарівні,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Що  ти  є  скрізь,  що  дише  злотом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Твого  імення  вся  земля,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смужок  рожі  попід  плотом,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марш  оружний  короля.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Що  світ  —  жіночість  незрівняна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У  вірності,  що  світлом  є,—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в  серце  глянув  він  моє,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очі  мав,  як  ти,  кохана.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404664"/>
            <a:ext cx="29576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8184" y="42210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Юрій Липа - прихильник реформ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92810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61975"/>
          </a:xfrm>
        </p:spPr>
        <p:txBody>
          <a:bodyPr/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3-тє молодше покоління</a:t>
            </a:r>
            <a:endParaRPr lang="ru-RU" sz="3600" dirty="0" smtClean="0"/>
          </a:p>
        </p:txBody>
      </p:sp>
      <p:pic>
        <p:nvPicPr>
          <p:cNvPr id="4" name="Содержимое 3" descr="Оксана_Лятуринсь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92150"/>
            <a:ext cx="4032250" cy="604996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517232"/>
            <a:ext cx="3995936" cy="1196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Оксана Лятуринська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67175" y="3429000"/>
            <a:ext cx="43402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0" hangingPunct="0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 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432" y="521495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День догоряв так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світозарно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Душа просила корабля.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Десь біля голосила Карна,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тужила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Жля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Оксана Лятуринська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“Жилились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стязі, пнулись вгору…”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9" descr="D:\Людмилочка\желя кар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7276665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3-тє молодше покоління</a:t>
            </a:r>
            <a:endParaRPr lang="ru-RU" sz="4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4" y="5805264"/>
            <a:ext cx="3817119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Олена </a:t>
            </a:r>
            <a:r>
              <a:rPr lang="uk-UA" sz="3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Теліга</a:t>
            </a:r>
            <a:endParaRPr lang="uk-UA" sz="3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Подєбради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1920р</a:t>
            </a:r>
            <a:endParaRPr lang="ru-RU" sz="2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Людмилочка\ЛІТЕРАТУРА\олена шовгеніва подєбради 20 рі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3810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95936" y="1628800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Гойдайте ж кличний дзвін!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Крешіть вогонь із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кремнів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 ж, радістю життя вас напоївши вщерть,—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Без металевих слів і без зітхань даремних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 ваших же слідах підемо хоч на смерть!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(«Мужчинам»)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3-тє молодше покоління</a:t>
            </a:r>
            <a:endParaRPr lang="ru-RU" sz="40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67175" y="981075"/>
            <a:ext cx="48466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uk-UA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9" descr="D:\Людмилочка\ukr уроки\ukr lit\ПРАЗЬКА ШКОЛА\ольжич олег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836712"/>
            <a:ext cx="3925507" cy="54269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5805264"/>
            <a:ext cx="3960440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Олег Ольжич</a:t>
            </a:r>
            <a:endParaRPr lang="ru-RU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928670"/>
            <a:ext cx="4286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 ясні зорі і за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тихії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води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Твоїх степів, спустошених огнем,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Світи запалим, стопчемо народи!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 Україно! Слухай, ми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ідем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(“О, Україно! Хай нас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	 людство  судить…”)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***       ***      ***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Нам дано відрізнити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зле й добре,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прославити вірність,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невинність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 жертву героя.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***       ***      ***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Хто  має  уші  -  хай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слуха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Хто  має  серце  -  люби!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Встає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цитаделя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духа  -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Десятки  літ  боротьби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3412"/>
          </a:xfrm>
        </p:spPr>
        <p:txBody>
          <a:bodyPr/>
          <a:lstStyle/>
          <a:p>
            <a:pPr eaLnBrk="1" hangingPunct="1"/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4-тє наймолодше покоління</a:t>
            </a:r>
            <a:endParaRPr lang="ru-RU" sz="4000" dirty="0" smtClean="0"/>
          </a:p>
        </p:txBody>
      </p:sp>
      <p:pic>
        <p:nvPicPr>
          <p:cNvPr id="4" name="Содержимое 3" descr="nabytovych_html_4cd541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755576" y="620688"/>
            <a:ext cx="2592288" cy="371288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717032"/>
            <a:ext cx="40338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Леонід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Мосендз</a:t>
            </a:r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83671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У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татарви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шукали  оборони,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людьми  татарськими  воліли  бути,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бо  ханські  вже  миліші  були  пута,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аніж  свої,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князівськії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 закони.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Ставали  в  Посполитій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Кисілями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(В  гостині  більш  подобалось,  ніж  вдома.)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Від  справ  чужих  не  відчувалась  втома,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хоч  душі  й  руки  крились  мозолями.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  Палаті  Грановитій  розбивали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собі  лоби,  чолом  цареві  б’ючи.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За  ранги  та  за  цяточки  блискучі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вольності,  і  звичаї  міняли.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Імперіям  були  все  вірні  слуги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ширили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до  безтяму  простори...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Раби-Баярди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вірністію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хворі,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 честь  чужу  —  свою  дали  в  наругу...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293096"/>
            <a:ext cx="3872241" cy="21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02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ясувати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роль і місце поетів ,,празької </a:t>
            </a:r>
            <a:r>
              <a:rPr lang="uk-UA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школи”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українському літературному процесі</a:t>
            </a: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що об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єднало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поетів-емігрантів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Розкрити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особливості стилю поетів-пражан</a:t>
            </a: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Познайомитися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 окремими представниками ,,празької </a:t>
            </a:r>
            <a:r>
              <a:rPr lang="uk-UA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Звернути увагу на творчу діяльність Євгена Маланюка, його вплив на творчість поетів 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екзилу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 уроку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ефанович_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81031"/>
            <a:ext cx="3816424" cy="5356281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53175"/>
            <a:ext cx="3835127" cy="287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4-тє наймолодше покоління</a:t>
            </a:r>
            <a:endParaRPr lang="ru-RU" sz="4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836712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Хвилюють,  ходять,  шумлять  жита,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Злотисто-жовті,  украй  налиті,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Над  ними  неба  блакить  свята,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Ані  хмаринки  у  тій  блакиті.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Співає  срібна  в  душі  труба.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Душа  квітками,  як  клумби,  квітне,</a:t>
            </a:r>
          </a:p>
          <a:p>
            <a:r>
              <a:rPr lang="uk-UA" b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Хліба  і  небо,  </a:t>
            </a:r>
            <a:r>
              <a:rPr lang="uk-UA" b="1" dirty="0" err="1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небо</a:t>
            </a:r>
            <a:r>
              <a:rPr lang="uk-UA" b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 й  хліба,—</a:t>
            </a:r>
          </a:p>
          <a:p>
            <a:r>
              <a:rPr lang="uk-UA" b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Куди  не  глянеш,  жовто-блакитні...    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Прага, 1923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552" y="5517232"/>
            <a:ext cx="3816424" cy="112474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0" hangingPunct="0"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Олекса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Стефанович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український Єсенін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9338" y="1628775"/>
            <a:ext cx="4043362" cy="295235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Літопис життя Євгена Маланюка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1897 - 1968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ланюк портр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4699000" cy="626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6525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628800"/>
            <a:ext cx="4932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Сам себе Є. Маланюк назвав </a:t>
            </a:r>
            <a:r>
              <a:rPr lang="uk-UA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імператором залізних строф!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Ця фраза міцно вкоренилася в літературі стосовно життя й творчості Маланюка, у спогадах про нього. 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Значну частину творчості поета становить поезія, присвячена Батьківщині.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 ще Є. Маланюку належить відома фраза, що стала афоризмом чи навіть його гаслом: </a:t>
            </a:r>
          </a:p>
          <a:p>
            <a:pPr algn="just"/>
            <a:r>
              <a:rPr lang="uk-UA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«Як в нації вождів нема, тоді вожді її поети».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Людмилочка\ukr уроки\ukr lit\Маланюк\emc01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836712"/>
            <a:ext cx="3096344" cy="47531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558011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Євген Филимонович Маланюк народився 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 січня 1897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року в Ново-Архангельську на Херсонщині в сім’ї українських інтелігентів.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1920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році разом з Армією УНР емігрував, спочатку жив 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Каліші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таборі для інтернованих українських частин. 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1922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року він разом з Ю.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Дараганом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заснував журнал «Веселка».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Восени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1923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р. Є. Маланюк виїздить до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Чехо-Словаччини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1925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року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Подєбрадах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вийшла поетична збірка Є.Маланюка «Стилет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стилос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1929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року Є. Маланюк очолив у Варшаві літературне угруповання «Танк».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року Є. Маланюк опинився в Західній Німеччині, увійшов до складу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МУРу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(Мистецький Український Рух).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1949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-го — переїхав до США.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року Є. Маланюк став Почесним Головою об’єднання українських письменників «Слово».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16 лютого 1968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-го помер у передмісті Нью-Йорка.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Є.Маланюк. Нью-Йорк. Фото 60-х рок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100512" cy="6264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11960" y="1196752"/>
            <a:ext cx="4464496" cy="496855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жовтня 1967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“Мій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єдиний (сину) і вся сім'я, тут також "бабине літо", але досить мінливе...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Я радий, що маєш пристойну працю і взагалі працюєш. Але я мушу Тобі сказати: найголовніше і найважливіше - це ступінь доктора, це повинно бути основним завданням. Ти мусиш над цим зосередитися, сконцентрувати працю і волю. Дуже Тебе прошу і нагадую про це. </a:t>
            </a:r>
            <a:r>
              <a:rPr lang="uk-UA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Цілую. Вас Та і </a:t>
            </a:r>
            <a:r>
              <a:rPr lang="uk-UA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Ді.”</a:t>
            </a:r>
            <a:endParaRPr lang="uk-UA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32656"/>
            <a:ext cx="406393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uk-UA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 останнього листа до сина Богдана.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9"/>
            <a:ext cx="83529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1922-1923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– співвидавець журналу «Веселка», (Польща,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м.Калуш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, табір для  інтернованих</a:t>
            </a: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               вояків Армії УНР).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1922 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співвидавець  альманаху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“Озимина”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Збірки поезій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i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1925  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“Стилет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стилос”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Калуш, Польща.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1926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“Гербарій”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Подєбради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, Українська господарська академія,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Чехо-Словаччина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i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1930-1939 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“Земля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залізо”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, Варшава, Польща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“Земна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Мадонна”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, Варшава, Польща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“Перстень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Полікрата”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, Варшава, Польща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“Вибрані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поезії”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, Варшава,   Польща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Активна участь у літературному процесі еміграції “МУР”(Західна Німеччина).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1951 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“Влада”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“Поезії”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“Проща”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, Америка,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Ньо-Йорк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1953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Поема “П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ята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симфонія”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i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1959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“Остання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весна ”, Америка,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Ньо-Йорк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i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1964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“Серпень”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, Америка,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Ньо-Йорк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1972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(Видано посмертно )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“Перстень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посох”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Літературно -  публіцистичні статті</a:t>
            </a:r>
            <a:endParaRPr lang="ru-RU" sz="1600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1954  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“Нариси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з історії нашої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культури”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1962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Т.І , 1966 Т ІІ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“Книга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спостережень”-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цикли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есеїв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про творчість  Т.Шевченка,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      І.Франка, Лесі Українки, М.Хвильового, П. Куліша, М. Гоголя,цикли нарисів  про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      радянських письменників, про історіософію, про проблеми творчості, про  </a:t>
            </a: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      проблеми біографії, цикл «Росія».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260648"/>
            <a:ext cx="384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Творча спадщина Євгена Маланюка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30932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Зробіть висновки – підсумок  про роди діяльності Є. Маланюка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3743325" cy="56880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1600" dirty="0" smtClean="0"/>
              <a:t>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uk-UA" sz="1200" b="1" dirty="0" smtClean="0"/>
              <a:t/>
            </a:r>
            <a:br>
              <a:rPr lang="uk-UA" sz="1200" b="1" dirty="0" smtClean="0"/>
            </a:br>
            <a:endParaRPr lang="ru-RU" sz="1200" b="1" dirty="0" smtClean="0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928926" y="285728"/>
            <a:ext cx="295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СУЧАСНИКИ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льський портре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500462" cy="452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станні дні.jpg"/>
          <p:cNvPicPr>
            <a:picLocks noChangeAspect="1"/>
          </p:cNvPicPr>
          <p:nvPr/>
        </p:nvPicPr>
        <p:blipFill>
          <a:blip r:embed="rId3" cstate="print"/>
          <a:srcRect l="3415" b="3040"/>
          <a:stretch>
            <a:fillRect/>
          </a:stretch>
        </p:blipFill>
        <p:spPr bwMode="auto">
          <a:xfrm>
            <a:off x="5000628" y="2000240"/>
            <a:ext cx="3382963" cy="459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5714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Максимові Рильському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Ви — алхімік мудрих слів.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Січень. 1923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По прочитанні "Синьої далечини"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214290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Павлові Тичині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857232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...від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кларнета твого —  пофарбована дудка зосталась.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...в </a:t>
            </a:r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окривавлений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жовтень — ясна обернулась Весна.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Людмилочка\ukr уроки\ukr lit\Маланюк\маланюк є 5.jpg"/>
          <p:cNvPicPr/>
          <p:nvPr/>
        </p:nvPicPr>
        <p:blipFill>
          <a:blip r:embed="rId4" cstate="print"/>
          <a:srcRect t="2142" r="60530" b="81167"/>
          <a:stretch>
            <a:fillRect/>
          </a:stretch>
        </p:blipFill>
        <p:spPr bwMode="auto">
          <a:xfrm>
            <a:off x="4788024" y="4005064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51720" y="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Спостереження за творчістю земляків в УРСР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327650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Вийшла у світ у 1925 році у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Подєбрадах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Це друга з упорядкованих Євгеном Маланюком книг поезій (перша «Гербарій»), проте їй випало стати першою книгою, що побачила світ. </a:t>
            </a:r>
          </a:p>
          <a:p>
            <a:pPr algn="ctr">
              <a:buFont typeface="Arial" charset="0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До збірки увійшли поезії, написані  протягом 1921-1925 років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79" y="3158252"/>
            <a:ext cx="2448273" cy="369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3212976"/>
            <a:ext cx="2384375" cy="35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116632"/>
            <a:ext cx="4802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Збірка «Стилет і </a:t>
            </a:r>
            <a:r>
              <a:rPr lang="uk-UA" sz="3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стилос</a:t>
            </a:r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241448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7" descr="Стилет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852738"/>
            <a:ext cx="3311525" cy="27352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 збірки «Стилет і </a:t>
            </a:r>
            <a:r>
              <a:rPr lang="uk-UA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стилос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609600"/>
            <a:ext cx="50403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Стилет чи 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стилос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?- не збагнув. Двояко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Вагаються трагічні терези.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кинувши углиб надійний 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якор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Пливу й пливу повз береги краси.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дивний ліс зітхає ароматом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весь дзвенить од гімнів п'яних птиць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Співа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трава, ніким ще не зім'ята,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вабить сном солодких таємниць,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зачарують гіпнотичні кобри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 пестощі 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золототілих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дів...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тут - жага набряклий вітром обрій: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Привабить, зрадить і віддасть воді.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тільки тут веселий галас бою -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Розгоном бур і божевіллям хвиль.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Безмежжя! Зачарований тобою -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Пливу в тебе! В твій п'яний синій хміль!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30.08.1924      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14480">
            <a:off x="6126163" y="146050"/>
            <a:ext cx="1671637" cy="3586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611981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Самостійна робота за творчістю Євгена Маланюка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uk-UA" sz="20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Мотиви лірики</a:t>
            </a:r>
            <a:r>
              <a:rPr lang="uk-UA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виписати назви творів і цитати до кожного мотиву </a:t>
            </a:r>
            <a:r>
              <a:rPr lang="uk-UA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 безмежної любові до рідної землі і такої ж безмежної туги за рідним покинутим краєм (Херсонщиною) 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Мотиви гострої полеміки з ворогами української свободи.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 болю через перекручування рідної історії, науки, культури, тобто-через денаціоналізацію.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 болю через продажність, зрадливість, саморуйнування народу і його байдужість до вигнанців.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 уславлення величі часів Київської Русі, лицарів Запорожжя.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 відродження  здобутків Степової Еллади (еллінського гуманізму) в поєднанні з могутньою силою державницької волі.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 тривоги через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технократизацію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суспільства.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 уславлення людей багатогранних і цільних(Т.Шевченка, І.Мазепи...).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 безстрашної боротьби за свої ідеали.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Мотив кохання до Жінки (еротична й інтимна  лірика).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84984"/>
            <a:ext cx="8807450" cy="1143000"/>
          </a:xfrm>
        </p:spPr>
        <p:txBody>
          <a:bodyPr/>
          <a:lstStyle/>
          <a:p>
            <a:pPr algn="l" eaLnBrk="1" hangingPunct="1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Історіософія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(мудрість історії), осмислення історії 	                   нащадками на дійсних фактах, інколи всупереч офіційним джерелам.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0"/>
            <a:ext cx="8208912" cy="1368152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Неокласики ;     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неоромантики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;   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екзил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;</a:t>
            </a:r>
          </a:p>
          <a:p>
            <a:pPr eaLnBrk="1" hangingPunct="1"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історіософія ;     Празька    літературна   школа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547664" y="260648"/>
            <a:ext cx="624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223CA8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Словникова</a:t>
            </a:r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223CA8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робота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39552" y="836712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223CA8"/>
                </a:solidFill>
                <a:latin typeface="Monotype Corsiva" pitchFamily="66" charset="0"/>
              </a:rPr>
              <a:t>Мозковий штурм: </a:t>
            </a:r>
            <a:r>
              <a:rPr lang="uk-UA" sz="3600" b="1" dirty="0" smtClean="0">
                <a:latin typeface="Monotype Corsiva" pitchFamily="66" charset="0"/>
              </a:rPr>
              <a:t>знайомі терміни поясніть, </a:t>
            </a:r>
          </a:p>
          <a:p>
            <a:pPr algn="r"/>
            <a:r>
              <a:rPr lang="uk-UA" sz="3600" b="1" dirty="0" smtClean="0">
                <a:latin typeface="Monotype Corsiva" pitchFamily="66" charset="0"/>
              </a:rPr>
              <a:t>над невідомими поміркуйте</a:t>
            </a:r>
            <a:endParaRPr lang="uk-UA" sz="36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43711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Літературна школа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 саме, що й літературні течії. Цей  термін виявляє  особливості творчості будь-якого великого письменника (ідейно-художні  образи), які стали для інших письменників школою художнього слова.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949280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Екзил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Monotype Corsiva" pitchFamily="66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вигнання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6147" grpId="0" build="p"/>
      <p:bldP spid="30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amiatn"/>
          <p:cNvPicPr>
            <a:picLocks noChangeAspect="1" noChangeArrowheads="1"/>
          </p:cNvPicPr>
          <p:nvPr/>
        </p:nvPicPr>
        <p:blipFill>
          <a:blip r:embed="rId2" cstate="print"/>
          <a:srcRect b="12852"/>
          <a:stretch>
            <a:fillRect/>
          </a:stretch>
        </p:blipFill>
        <p:spPr bwMode="auto">
          <a:xfrm>
            <a:off x="1331640" y="2204864"/>
            <a:ext cx="65278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Прямоугольник 7"/>
          <p:cNvSpPr>
            <a:spLocks noChangeArrowheads="1"/>
          </p:cNvSpPr>
          <p:nvPr/>
        </p:nvSpPr>
        <p:spPr bwMode="auto">
          <a:xfrm>
            <a:off x="179512" y="188640"/>
            <a:ext cx="87849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Позиція Євгена Маланюка – це позиція вільної у своєму виборі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людини,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яка не прислуговує ніяким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партіям. 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колі його зору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постійно був 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літературний процес в Україні від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Павла Тичини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Ліни Костенко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також і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чехи, і поляки, і росіяни, і музика, і малярство, і театр.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48724"/>
            <a:ext cx="2952328" cy="209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ПІДСУМОК УРОКУ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ХВИЛИНКИ РЕЛАКСАЦІЇ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   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Продовжіть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будь ласка, речення: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- з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явилась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“празька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школа”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(де? і чому?)…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- школа налічувала …   поколінь.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“імператором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залізних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строф”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назвався  …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 -  деякі  поети  відмовилися від ідей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“пражан”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. Через кого?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- стильові ознаки творчості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“пражан”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...             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12976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Домашнє завдання: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latin typeface="Monotype Corsiva" pitchFamily="66" charset="0"/>
              </a:rPr>
              <a:t>Підготувати  матеріал до проекту  №31 а  </a:t>
            </a:r>
            <a:r>
              <a:rPr lang="uk-UA" sz="2400" b="1" dirty="0" err="1" smtClean="0">
                <a:latin typeface="Monotype Corsiva" pitchFamily="66" charset="0"/>
              </a:rPr>
              <a:t>“Творчість</a:t>
            </a:r>
            <a:r>
              <a:rPr lang="uk-UA" sz="2400" b="1" dirty="0" smtClean="0">
                <a:latin typeface="Monotype Corsiva" pitchFamily="66" charset="0"/>
              </a:rPr>
              <a:t> Євгена </a:t>
            </a:r>
            <a:r>
              <a:rPr lang="uk-UA" sz="2400" b="1" dirty="0" err="1" smtClean="0">
                <a:latin typeface="Monotype Corsiva" pitchFamily="66" charset="0"/>
              </a:rPr>
              <a:t>Маланюка”</a:t>
            </a:r>
            <a:r>
              <a:rPr lang="uk-UA" sz="2400" b="1" dirty="0" smtClean="0">
                <a:latin typeface="Monotype Corsiva" pitchFamily="66" charset="0"/>
              </a:rPr>
              <a:t>;</a:t>
            </a:r>
          </a:p>
          <a:p>
            <a:pPr marL="342900" indent="-342900"/>
            <a:r>
              <a:rPr lang="uk-UA" sz="2400" b="1" dirty="0" smtClean="0">
                <a:latin typeface="Monotype Corsiva" pitchFamily="66" charset="0"/>
              </a:rPr>
              <a:t>(бюлетень, презентація, </a:t>
            </a:r>
            <a:r>
              <a:rPr lang="uk-UA" sz="2400" b="1" dirty="0" err="1" smtClean="0">
                <a:latin typeface="Monotype Corsiva" pitchFamily="66" charset="0"/>
              </a:rPr>
              <a:t>веб-сайт</a:t>
            </a:r>
            <a:r>
              <a:rPr lang="uk-UA" sz="2400" b="1" dirty="0" smtClean="0">
                <a:latin typeface="Monotype Corsiva" pitchFamily="66" charset="0"/>
              </a:rPr>
              <a:t> – по групах, за вибором)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594" y="3861048"/>
            <a:ext cx="3920886" cy="278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06084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2. </a:t>
            </a:r>
            <a:r>
              <a:rPr lang="ru-RU" sz="1600" dirty="0" err="1" smtClean="0"/>
              <a:t>А.Б.Уліщенко</a:t>
            </a:r>
            <a:r>
              <a:rPr lang="ru-RU" sz="1600" dirty="0" smtClean="0"/>
              <a:t>, </a:t>
            </a:r>
            <a:r>
              <a:rPr lang="ru-RU" sz="1600" dirty="0" err="1" smtClean="0"/>
              <a:t>В.В.Уліщенко</a:t>
            </a:r>
            <a:r>
              <a:rPr lang="ru-RU" sz="1600" dirty="0" smtClean="0"/>
              <a:t>. </a:t>
            </a:r>
            <a:r>
              <a:rPr lang="ru-RU" sz="1600" dirty="0" err="1" smtClean="0"/>
              <a:t>Українська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лїтература</a:t>
            </a:r>
            <a:r>
              <a:rPr lang="ru-RU" sz="1600" dirty="0" smtClean="0"/>
              <a:t>. </a:t>
            </a:r>
            <a:r>
              <a:rPr lang="ru-RU" sz="1600" dirty="0" err="1" smtClean="0"/>
              <a:t>Хрестоматія</a:t>
            </a:r>
            <a:r>
              <a:rPr lang="ru-RU" sz="1600" dirty="0" smtClean="0"/>
              <a:t> 10 - 11 </a:t>
            </a:r>
            <a:r>
              <a:rPr lang="ru-RU" sz="1600" dirty="0" err="1" smtClean="0"/>
              <a:t>кл</a:t>
            </a:r>
            <a:r>
              <a:rPr lang="ru-RU" sz="1600" dirty="0" smtClean="0"/>
              <a:t>., 2001р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356992"/>
            <a:ext cx="487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5. </a:t>
            </a:r>
            <a:r>
              <a:rPr lang="en-US" dirty="0" smtClean="0"/>
              <a:t>http://uk.wikipedia.org/wiki/</a:t>
            </a:r>
            <a:r>
              <a:rPr lang="ru-RU" dirty="0" err="1" smtClean="0"/>
              <a:t>Празька_школа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92494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4. </a:t>
            </a:r>
            <a:r>
              <a:rPr lang="en-US" dirty="0" smtClean="0"/>
              <a:t>http://www.ukrlib.com.ua/encycl/group/printout.php?number=11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249289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3. </a:t>
            </a:r>
            <a:r>
              <a:rPr lang="en-US" dirty="0" smtClean="0"/>
              <a:t>http://www.parta.com.ua/composition/view/571/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19675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1.Паращич В. В.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. 11 </a:t>
            </a:r>
            <a:r>
              <a:rPr lang="ru-RU" dirty="0" err="1" smtClean="0"/>
              <a:t>клас</a:t>
            </a:r>
            <a:r>
              <a:rPr lang="ru-RU" dirty="0" smtClean="0"/>
              <a:t>. </a:t>
            </a:r>
            <a:r>
              <a:rPr lang="ru-RU" dirty="0" err="1" smtClean="0"/>
              <a:t>Рівень</a:t>
            </a:r>
            <a:r>
              <a:rPr lang="ru-RU" dirty="0" smtClean="0"/>
              <a:t> стандарту, </a:t>
            </a:r>
            <a:r>
              <a:rPr lang="ru-RU" dirty="0" err="1" smtClean="0"/>
              <a:t>академічний</a:t>
            </a:r>
            <a:r>
              <a:rPr lang="ru-RU" dirty="0" smtClean="0"/>
              <a:t>  </a:t>
            </a:r>
            <a:r>
              <a:rPr lang="ru-RU" dirty="0" err="1" smtClean="0"/>
              <a:t>рівень</a:t>
            </a:r>
            <a:r>
              <a:rPr lang="ru-RU" dirty="0" smtClean="0"/>
              <a:t>. </a:t>
            </a:r>
            <a:r>
              <a:rPr lang="ru-RU" dirty="0" err="1" smtClean="0"/>
              <a:t>Плани-конспекти</a:t>
            </a:r>
            <a:r>
              <a:rPr lang="ru-RU" dirty="0" smtClean="0"/>
              <a:t>.— Х.: </a:t>
            </a:r>
            <a:r>
              <a:rPr lang="ru-RU" dirty="0" err="1" smtClean="0"/>
              <a:t>Вид-во</a:t>
            </a:r>
            <a:r>
              <a:rPr lang="ru-RU" dirty="0" smtClean="0"/>
              <a:t> «Ранок», 2011.— 368 с.— (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майстер-клас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861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6. </a:t>
            </a:r>
            <a:r>
              <a:rPr lang="ru-RU" dirty="0" err="1" smtClean="0"/>
              <a:t>Презентація</a:t>
            </a:r>
            <a:r>
              <a:rPr lang="ru-RU" dirty="0" smtClean="0"/>
              <a:t> до уроку про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поетів</a:t>
            </a:r>
            <a:r>
              <a:rPr lang="ru-RU" dirty="0" smtClean="0"/>
              <a:t> </a:t>
            </a:r>
            <a:r>
              <a:rPr lang="ru-RU" dirty="0" err="1" smtClean="0"/>
              <a:t>празької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endParaRPr lang="ru-RU" dirty="0" smtClean="0"/>
          </a:p>
          <a:p>
            <a:r>
              <a:rPr lang="ru-RU" dirty="0" smtClean="0"/>
              <a:t>Автор: Волох А.С. </a:t>
            </a:r>
            <a:r>
              <a:rPr lang="ru-RU" dirty="0" err="1" smtClean="0"/>
              <a:t>Волинський</a:t>
            </a:r>
            <a:r>
              <a:rPr lang="ru-RU" dirty="0" smtClean="0"/>
              <a:t> </a:t>
            </a:r>
            <a:r>
              <a:rPr lang="ru-RU" dirty="0" err="1" smtClean="0"/>
              <a:t>обласний</a:t>
            </a:r>
            <a:r>
              <a:rPr lang="ru-RU" dirty="0" smtClean="0"/>
              <a:t> </a:t>
            </a:r>
            <a:r>
              <a:rPr lang="ru-RU" dirty="0" err="1" smtClean="0"/>
              <a:t>ліцей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посиленою</a:t>
            </a:r>
            <a:r>
              <a:rPr lang="ru-RU" dirty="0" smtClean="0"/>
              <a:t> </a:t>
            </a:r>
            <a:r>
              <a:rPr lang="ru-RU" dirty="0" err="1" smtClean="0"/>
              <a:t>військово-фізичною</a:t>
            </a:r>
            <a:r>
              <a:rPr lang="ru-RU" dirty="0" smtClean="0"/>
              <a:t> </a:t>
            </a:r>
            <a:r>
              <a:rPr lang="ru-RU" dirty="0" err="1" smtClean="0"/>
              <a:t>підготовкою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32656"/>
            <a:ext cx="8424936" cy="2585323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- 1914-1920 р. Початок Першої світової війни. Економічна, психологічна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криза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Поразка визвольного  руху   українського народу в 1917-1920 рр. 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Встановлення  в Україні радянської влади –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несприйняття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нових порядків. </a:t>
            </a:r>
          </a:p>
          <a:p>
            <a:pPr algn="just"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Українські емігранти - втікачі з більшовицької України - зайві роти в Європі. </a:t>
            </a:r>
          </a:p>
          <a:p>
            <a:pPr algn="just"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Перебування в Польщі  (м.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Каліш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 у таборах для інтернованих десятків тисяч вояків УНР,  що чекали скорого повернення додому, бажали бачити рідну землю незалежною. Але чи потрібні вони полякам?</a:t>
            </a:r>
          </a:p>
          <a:p>
            <a:pPr>
              <a:buFontTx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01317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Жодна держава не наважувалася надати їм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притулок і громадянство.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395020">
            <a:off x="44619" y="3139547"/>
            <a:ext cx="4268156" cy="1569660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МОМЕНТ СПІВПРИЧЕТНОСТІ: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опишіть почуття людей ,що опинилися в  еміграції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20799982">
            <a:off x="390863" y="3859799"/>
            <a:ext cx="5197185" cy="1815882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МОМЕНТ СПІВПРИЧЕТНОСТІ: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пригадайте з історії, чому Чехія допомогла українцям в </a:t>
            </a:r>
            <a:r>
              <a:rPr lang="uk-UA" sz="2800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екзилі</a:t>
            </a:r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5" descr="Томаш Г. Масар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36912"/>
            <a:ext cx="319953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472" y="642918"/>
            <a:ext cx="5214974" cy="331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Лише Президент </a:t>
            </a:r>
            <a:r>
              <a:rPr kumimoji="0" lang="uk-UA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Чехо-Словаччини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uk-UA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Томаш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Масарик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запропонував українській інтелігенції притулок у</a:t>
            </a:r>
            <a:r>
              <a:rPr kumimoji="0" lang="uk-UA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його державі.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	Чехія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створила умови для здобуття українцями освіти в</a:t>
            </a:r>
            <a:r>
              <a:rPr kumimoji="0" lang="uk-UA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українських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вільних навчальних закладах </a:t>
            </a:r>
            <a:r>
              <a:rPr kumimoji="0" lang="uk-UA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Празі й </a:t>
            </a:r>
            <a:r>
              <a:rPr kumimoji="0" lang="uk-UA" sz="2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Подєбрадах</a:t>
            </a:r>
            <a:r>
              <a:rPr kumimoji="0" lang="uk-UA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985" y="188640"/>
            <a:ext cx="2975015" cy="196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одєбрад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600450"/>
            <a:ext cx="4865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Подєбра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3463"/>
            <a:ext cx="4506944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aga-foto"/>
          <p:cNvPicPr>
            <a:picLocks noChangeAspect="1" noChangeArrowheads="1"/>
          </p:cNvPicPr>
          <p:nvPr/>
        </p:nvPicPr>
        <p:blipFill>
          <a:blip r:embed="rId4" cstate="print"/>
          <a:srcRect l="4500" r="3252" b="6697"/>
          <a:stretch>
            <a:fillRect/>
          </a:stretch>
        </p:blipFill>
        <p:spPr bwMode="auto">
          <a:xfrm>
            <a:off x="4610100" y="188913"/>
            <a:ext cx="44259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:\Презентайія 13.12.2011\ире прага\прага m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88913"/>
            <a:ext cx="478951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8538" y="2636838"/>
            <a:ext cx="5256212" cy="708025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latin typeface="Monotype Corsiva" pitchFamily="66" charset="0"/>
              </a:rPr>
              <a:t>Прага </a:t>
            </a:r>
            <a:r>
              <a:rPr lang="uk-UA" sz="2400" dirty="0">
                <a:solidFill>
                  <a:srgbClr val="FFFF00"/>
                </a:solidFill>
                <a:latin typeface="Monotype Corsiva" pitchFamily="66" charset="0"/>
              </a:rPr>
              <a:t>початку 20 століття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413" y="3573463"/>
            <a:ext cx="525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Подєбради</a:t>
            </a:r>
            <a:r>
              <a:rPr lang="uk-UA" sz="40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початку 20 століття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" name="Содержимое 3" descr="прага карта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4624"/>
            <a:ext cx="8964488" cy="591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04248" y="6488668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Карлов університет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5720" y="0"/>
            <a:ext cx="371348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Міжвоєнна  Прага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перетворилася на один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із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найбільших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осередків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українського наукового, літературного та політичного життя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 еміграції</a:t>
            </a:r>
          </a:p>
          <a:p>
            <a:pPr algn="ctr">
              <a:buFont typeface="Arial" charset="0"/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b="22000"/>
          <a:stretch>
            <a:fillRect/>
          </a:stretch>
        </p:blipFill>
        <p:spPr bwMode="auto">
          <a:xfrm>
            <a:off x="3998063" y="0"/>
            <a:ext cx="514593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785918" y="0"/>
            <a:ext cx="7358082" cy="2714620"/>
          </a:xfrm>
          <a:solidFill>
            <a:schemeClr val="accent6">
              <a:lumMod val="20000"/>
              <a:lumOff val="80000"/>
              <a:alpha val="58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Склалося так,  що наділені поетичним даром українці </a:t>
            </a:r>
          </a:p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стали збиратися у відомого поета Олександра Олеся вдома. Пізніше їх стали називати  поетами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“празької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школи”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Але як школу вони себе  ніде не зареєстрували, не склали  офіційного статуту, тому цей термін існує  тільки серед критиків. «Празька школа» українських  поетів — </a:t>
            </a:r>
          </a:p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феномен, що не має аналогів  у світовій</a:t>
            </a:r>
          </a:p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літературі  XX століття</a:t>
            </a:r>
          </a:p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Picture 6" descr="олесь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1" y="2413881"/>
            <a:ext cx="3357586" cy="417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571472" y="285728"/>
            <a:ext cx="8136904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Художні особливості творчості «пражан»</a:t>
            </a:r>
            <a:endParaRPr lang="uk-UA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148478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78579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стилем поети були </a:t>
            </a:r>
            <a:r>
              <a:rPr lang="uk-UA" sz="2000" b="1" u="sng" dirty="0" err="1" smtClean="0">
                <a:latin typeface="Times New Roman" pitchFamily="18" charset="0"/>
                <a:cs typeface="Times New Roman" pitchFamily="18" charset="0"/>
              </a:rPr>
              <a:t>неоромантиками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але за філософською  заглибленістю і любов’ю до класичних форм  (особливо сонетів) споріднювалися з київськими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неокласиками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навчальний матеріал\блонд\52281889_06_KnightsTreasur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315218" cy="4072429"/>
          </a:xfrm>
          <a:prstGeom prst="rect">
            <a:avLst/>
          </a:prstGeom>
          <a:noFill/>
        </p:spPr>
      </p:pic>
      <p:pic>
        <p:nvPicPr>
          <p:cNvPr id="1029" name="Picture 5" descr="D:\навчальний матеріал\1 курс ХУД КУЛЬТ\античне причорномор я\античн театр причорномор\ант AlmaTadema_Coliseum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2952328" cy="40162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5949280"/>
            <a:ext cx="533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Назвіть ознаки неоромантизму й неокласицизму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1875</Words>
  <Application>Microsoft Office PowerPoint</Application>
  <PresentationFormat>Экран (4:3)</PresentationFormat>
  <Paragraphs>298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Урок № 31 Еміграційна література (оглядово).  “Празька поетична школа ”  української поезії  та її представники  Євген Маланюк. Коротко про митця  </vt:lpstr>
      <vt:lpstr>Мета уроку</vt:lpstr>
      <vt:lpstr> Історіософія − (мудрість історії), осмислення історії                     нащадками на дійсних фактах, інколи всупереч офіційним джерелам.</vt:lpstr>
      <vt:lpstr>Слайд 4</vt:lpstr>
      <vt:lpstr>Слайд 5</vt:lpstr>
      <vt:lpstr>Слайд 6</vt:lpstr>
      <vt:lpstr>Слайд 7</vt:lpstr>
      <vt:lpstr>Слайд 8</vt:lpstr>
      <vt:lpstr>Слайд 9</vt:lpstr>
      <vt:lpstr>Представники празької школи 1-ше найстарше покоління</vt:lpstr>
      <vt:lpstr>Слайд 11</vt:lpstr>
      <vt:lpstr>2-ге старше покоління</vt:lpstr>
      <vt:lpstr>Слайд 13</vt:lpstr>
      <vt:lpstr>Слайд 14</vt:lpstr>
      <vt:lpstr>Слайд 15</vt:lpstr>
      <vt:lpstr>3-тє молодше покоління</vt:lpstr>
      <vt:lpstr>3-тє молодше покоління</vt:lpstr>
      <vt:lpstr>3-тє молодше покоління</vt:lpstr>
      <vt:lpstr>4-тє наймолодше покоління</vt:lpstr>
      <vt:lpstr>4-тє наймолодше покоління</vt:lpstr>
      <vt:lpstr>Літопис життя Євгена Маланюка 1897 - 1968</vt:lpstr>
      <vt:lpstr>Слайд 22</vt:lpstr>
      <vt:lpstr>Слайд 23</vt:lpstr>
      <vt:lpstr>Слайд 24</vt:lpstr>
      <vt:lpstr>Слайд 25</vt:lpstr>
      <vt:lpstr>Слайд 26</vt:lpstr>
      <vt:lpstr>Слайд 27</vt:lpstr>
      <vt:lpstr>Із збірки «Стилет і стилос»</vt:lpstr>
      <vt:lpstr>Слайд 29</vt:lpstr>
      <vt:lpstr>Слайд 30</vt:lpstr>
      <vt:lpstr>ПІДСУМОК УРОКУ</vt:lpstr>
      <vt:lpstr>Використані джерела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bukhanova_a</cp:lastModifiedBy>
  <cp:revision>186</cp:revision>
  <dcterms:created xsi:type="dcterms:W3CDTF">2011-11-29T13:00:12Z</dcterms:created>
  <dcterms:modified xsi:type="dcterms:W3CDTF">2014-10-29T13:25:10Z</dcterms:modified>
</cp:coreProperties>
</file>