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82" r:id="rId4"/>
    <p:sldId id="283" r:id="rId5"/>
    <p:sldId id="297" r:id="rId6"/>
    <p:sldId id="284" r:id="rId7"/>
    <p:sldId id="293" r:id="rId8"/>
    <p:sldId id="286" r:id="rId9"/>
    <p:sldId id="292" r:id="rId10"/>
    <p:sldId id="295" r:id="rId11"/>
    <p:sldId id="288" r:id="rId12"/>
    <p:sldId id="289" r:id="rId13"/>
    <p:sldId id="294" r:id="rId14"/>
    <p:sldId id="290" r:id="rId15"/>
    <p:sldId id="291" r:id="rId16"/>
    <p:sldId id="296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34234E-FE9B-41A6-8098-A68EB0E1A075}">
          <p14:sldIdLst>
            <p14:sldId id="256"/>
            <p14:sldId id="279"/>
            <p14:sldId id="282"/>
            <p14:sldId id="283"/>
            <p14:sldId id="297"/>
            <p14:sldId id="284"/>
            <p14:sldId id="293"/>
            <p14:sldId id="286"/>
            <p14:sldId id="292"/>
            <p14:sldId id="295"/>
            <p14:sldId id="288"/>
            <p14:sldId id="289"/>
            <p14:sldId id="294"/>
          </p14:sldIdLst>
        </p14:section>
        <p14:section name="Раздел без заголовка" id="{BCB4B0E9-643E-41B2-BF1F-84AEE8576984}">
          <p14:sldIdLst>
            <p14:sldId id="290"/>
            <p14:sldId id="291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10" autoAdjust="0"/>
    <p:restoredTop sz="98305" autoAdjust="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C0E6A6-7F7D-4022-AE4F-40070F7D1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31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2D015-5A11-4487-99FB-49809C15B99A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F5031-B0FC-48F0-8CB4-A0EED81B4859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F5031-B0FC-48F0-8CB4-A0EED81B4859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F5031-B0FC-48F0-8CB4-A0EED81B4859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F5031-B0FC-48F0-8CB4-A0EED81B4859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F5031-B0FC-48F0-8CB4-A0EED81B4859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F5031-B0FC-48F0-8CB4-A0EED81B4859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F5031-B0FC-48F0-8CB4-A0EED81B4859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F5031-B0FC-48F0-8CB4-A0EED81B4859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F5031-B0FC-48F0-8CB4-A0EED81B4859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9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2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3388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6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7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9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31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820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899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60648"/>
            <a:ext cx="9144000" cy="2160240"/>
          </a:xfrm>
        </p:spPr>
        <p:txBody>
          <a:bodyPr/>
          <a:lstStyle/>
          <a:p>
            <a:pPr algn="ctr"/>
            <a:r>
              <a:rPr lang="uk-UA" sz="5400" b="1" i="1" dirty="0" smtClean="0">
                <a:solidFill>
                  <a:srgbClr val="FF0000"/>
                </a:solidFill>
                <a:latin typeface="Bookman Old Style" pitchFamily="18" charset="0"/>
              </a:rPr>
              <a:t>Презентація на тему:</a:t>
            </a:r>
            <a:br>
              <a:rPr lang="uk-UA" sz="5400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uk-UA" sz="5400" b="1" i="1" dirty="0" smtClean="0">
                <a:solidFill>
                  <a:srgbClr val="FF0000"/>
                </a:solidFill>
                <a:latin typeface="Bookman Old Style" pitchFamily="18" charset="0"/>
              </a:rPr>
              <a:t>«Гоголь і Україна»</a:t>
            </a:r>
            <a:endParaRPr lang="ru-RU" sz="5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-21570" y="5805264"/>
            <a:ext cx="6249754" cy="99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r>
              <a:rPr lang="uk-UA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Підготував учень 9 класу</a:t>
            </a:r>
            <a:br>
              <a:rPr lang="uk-UA" sz="2800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uk-UA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Антонюк Віктор</a:t>
            </a:r>
            <a:endParaRPr lang="ru-RU" sz="28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title"/>
          </p:nvPr>
        </p:nvSpPr>
        <p:spPr>
          <a:xfrm>
            <a:off x="251520" y="4406900"/>
            <a:ext cx="8496944" cy="2334468"/>
          </a:xfrm>
        </p:spPr>
        <p:txBody>
          <a:bodyPr/>
          <a:lstStyle/>
          <a:p>
            <a:pPr algn="ctr"/>
            <a:r>
              <a:rPr lang="ru-RU" sz="3600" i="1" dirty="0" err="1">
                <a:solidFill>
                  <a:srgbClr val="FF0000"/>
                </a:solidFill>
                <a:latin typeface="Bookman Old Style" pitchFamily="18" charset="0"/>
              </a:rPr>
              <a:t>Ніжин</a:t>
            </a:r>
            <a:r>
              <a:rPr lang="ru-RU" sz="3600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600" i="1" dirty="0" err="1">
                <a:solidFill>
                  <a:srgbClr val="FF0000"/>
                </a:solidFill>
                <a:latin typeface="Bookman Old Style" pitchFamily="18" charset="0"/>
              </a:rPr>
              <a:t>може</a:t>
            </a:r>
            <a:r>
              <a:rPr lang="ru-RU" sz="3600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600" i="1" dirty="0" err="1">
                <a:solidFill>
                  <a:srgbClr val="FF0000"/>
                </a:solidFill>
                <a:latin typeface="Bookman Old Style" pitchFamily="18" charset="0"/>
              </a:rPr>
              <a:t>похвалитися</a:t>
            </a:r>
            <a:r>
              <a:rPr lang="ru-RU" sz="3600" i="1" dirty="0">
                <a:solidFill>
                  <a:srgbClr val="FF0000"/>
                </a:solidFill>
                <a:latin typeface="Bookman Old Style" pitchFamily="18" charset="0"/>
              </a:rPr>
              <a:t> першим у  </a:t>
            </a:r>
            <a:r>
              <a:rPr lang="ru-RU" sz="3600" i="1" dirty="0" err="1">
                <a:solidFill>
                  <a:srgbClr val="FF0000"/>
                </a:solidFill>
                <a:latin typeface="Bookman Old Style" pitchFamily="18" charset="0"/>
              </a:rPr>
              <a:t>світі</a:t>
            </a:r>
            <a:r>
              <a:rPr lang="ru-RU" sz="3600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600" i="1" dirty="0" err="1">
                <a:solidFill>
                  <a:srgbClr val="FF0000"/>
                </a:solidFill>
                <a:latin typeface="Bookman Old Style" pitchFamily="18" charset="0"/>
              </a:rPr>
              <a:t>пам'ятником</a:t>
            </a:r>
            <a:r>
              <a:rPr lang="ru-RU" sz="3600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600" i="1" dirty="0" err="1">
                <a:solidFill>
                  <a:srgbClr val="FF0000"/>
                </a:solidFill>
                <a:latin typeface="Bookman Old Style" pitchFamily="18" charset="0"/>
              </a:rPr>
              <a:t>Миколі</a:t>
            </a:r>
            <a:r>
              <a:rPr lang="ru-RU" sz="3600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600" i="1" dirty="0" err="1">
                <a:solidFill>
                  <a:srgbClr val="FF0000"/>
                </a:solidFill>
                <a:latin typeface="Bookman Old Style" pitchFamily="18" charset="0"/>
              </a:rPr>
              <a:t>Васильовичу</a:t>
            </a:r>
            <a:r>
              <a:rPr lang="ru-RU" sz="3600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US" sz="3600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n-US" sz="36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Bookman Old Style" pitchFamily="18" charset="0"/>
              </a:rPr>
              <a:t>Гоголю </a:t>
            </a:r>
            <a:r>
              <a:rPr lang="ru-RU" sz="3600" i="1" dirty="0">
                <a:solidFill>
                  <a:srgbClr val="FF0000"/>
                </a:solidFill>
                <a:latin typeface="Bookman Old Style" pitchFamily="18" charset="0"/>
              </a:rPr>
              <a:t>(1881р.) 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9"/>
            <a:ext cx="3706813" cy="4511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624"/>
            <a:ext cx="3571875" cy="4511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18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3816" y="4199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Київ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2051720" y="692696"/>
            <a:ext cx="676875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 bwMode="auto">
          <a:xfrm>
            <a:off x="1979712" y="806462"/>
            <a:ext cx="6912768" cy="52868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М. Гоголь у </a:t>
            </a:r>
            <a:r>
              <a:rPr lang="ru-RU" dirty="0" err="1">
                <a:solidFill>
                  <a:srgbClr val="FF0000"/>
                </a:solidFill>
              </a:rPr>
              <a:t>Києві</a:t>
            </a:r>
            <a:r>
              <a:rPr lang="ru-RU" dirty="0">
                <a:solidFill>
                  <a:srgbClr val="FF0000"/>
                </a:solidFill>
              </a:rPr>
              <a:t>. (</a:t>
            </a:r>
            <a:r>
              <a:rPr lang="ru-RU" dirty="0" err="1">
                <a:solidFill>
                  <a:srgbClr val="FF0000"/>
                </a:solidFill>
              </a:rPr>
              <a:t>По-справжньому</a:t>
            </a:r>
            <a:r>
              <a:rPr lang="ru-RU" dirty="0">
                <a:solidFill>
                  <a:srgbClr val="FF0000"/>
                </a:solidFill>
              </a:rPr>
              <a:t> М. Гоголь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пізнав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Київ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після</a:t>
            </a:r>
            <a:r>
              <a:rPr lang="ru-RU" dirty="0">
                <a:solidFill>
                  <a:srgbClr val="FF0000"/>
                </a:solidFill>
              </a:rPr>
              <a:t> Петербурга й </a:t>
            </a:r>
            <a:r>
              <a:rPr lang="ru-RU" dirty="0" err="1">
                <a:solidFill>
                  <a:srgbClr val="FF0000"/>
                </a:solidFill>
              </a:rPr>
              <a:t>Москви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хоч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бував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цьому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ще</a:t>
            </a:r>
            <a:r>
              <a:rPr lang="ru-RU" dirty="0">
                <a:solidFill>
                  <a:srgbClr val="FF0000"/>
                </a:solidFill>
              </a:rPr>
              <a:t> 1827 року. Коли в </a:t>
            </a:r>
            <a:r>
              <a:rPr lang="ru-RU" dirty="0" err="1">
                <a:solidFill>
                  <a:srgbClr val="FF0000"/>
                </a:solidFill>
              </a:rPr>
              <a:t>Києві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 </a:t>
            </a:r>
            <a:r>
              <a:rPr lang="ru-RU" dirty="0">
                <a:solidFill>
                  <a:srgbClr val="FF0000"/>
                </a:solidFill>
              </a:rPr>
              <a:t>30-ті роки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ru-RU" dirty="0">
                <a:solidFill>
                  <a:srgbClr val="FF0000"/>
                </a:solidFill>
              </a:rPr>
              <a:t>І</a:t>
            </a:r>
            <a:r>
              <a:rPr lang="en-US" dirty="0">
                <a:solidFill>
                  <a:srgbClr val="FF0000"/>
                </a:solidFill>
              </a:rPr>
              <a:t>X </a:t>
            </a:r>
            <a:r>
              <a:rPr lang="ru-RU" dirty="0" err="1">
                <a:solidFill>
                  <a:srgbClr val="FF0000"/>
                </a:solidFill>
              </a:rPr>
              <a:t>століття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відкривається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університет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завдяки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зусиллям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Пушкіна</a:t>
            </a:r>
            <a:r>
              <a:rPr lang="ru-RU" dirty="0">
                <a:solidFill>
                  <a:srgbClr val="FF0000"/>
                </a:solidFill>
              </a:rPr>
              <a:t> й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Жуковського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призначають</a:t>
            </a:r>
            <a:r>
              <a:rPr lang="ru-RU" dirty="0">
                <a:solidFill>
                  <a:srgbClr val="FF0000"/>
                </a:solidFill>
              </a:rPr>
              <a:t> ректором </a:t>
            </a:r>
            <a:r>
              <a:rPr lang="ru-RU" dirty="0" err="1">
                <a:solidFill>
                  <a:srgbClr val="FF0000"/>
                </a:solidFill>
              </a:rPr>
              <a:t>українця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</a:t>
            </a:r>
            <a:r>
              <a:rPr lang="ru-RU" dirty="0">
                <a:solidFill>
                  <a:srgbClr val="FF0000"/>
                </a:solidFill>
              </a:rPr>
              <a:t>. Максимовича, друга Гоголя, </a:t>
            </a:r>
            <a:r>
              <a:rPr lang="ru-RU" dirty="0" err="1">
                <a:solidFill>
                  <a:srgbClr val="FF0000"/>
                </a:solidFill>
              </a:rPr>
              <a:t>ботаніка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фольклориста</a:t>
            </a:r>
            <a:r>
              <a:rPr lang="ru-RU" dirty="0">
                <a:solidFill>
                  <a:srgbClr val="FF0000"/>
                </a:solidFill>
              </a:rPr>
              <a:t>. На </a:t>
            </a:r>
            <a:r>
              <a:rPr lang="ru-RU" dirty="0" err="1">
                <a:solidFill>
                  <a:srgbClr val="FF0000"/>
                </a:solidFill>
              </a:rPr>
              <a:t>прохання</a:t>
            </a:r>
            <a:r>
              <a:rPr lang="ru-RU" dirty="0">
                <a:solidFill>
                  <a:srgbClr val="FF0000"/>
                </a:solidFill>
              </a:rPr>
              <a:t> автора "</a:t>
            </a:r>
            <a:r>
              <a:rPr lang="ru-RU" dirty="0" err="1">
                <a:solidFill>
                  <a:srgbClr val="FF0000"/>
                </a:solidFill>
              </a:rPr>
              <a:t>Вечорів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хуторі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біля</a:t>
            </a:r>
            <a:r>
              <a:rPr lang="ru-RU" dirty="0">
                <a:solidFill>
                  <a:srgbClr val="FF0000"/>
                </a:solidFill>
              </a:rPr>
              <a:t> Диканьки" </a:t>
            </a:r>
            <a:r>
              <a:rPr lang="ru-RU" dirty="0" err="1">
                <a:solidFill>
                  <a:srgbClr val="FF0000"/>
                </a:solidFill>
              </a:rPr>
              <a:t>Пушкін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клопочеться</a:t>
            </a:r>
            <a:r>
              <a:rPr lang="ru-RU" dirty="0">
                <a:solidFill>
                  <a:srgbClr val="FF0000"/>
                </a:solidFill>
              </a:rPr>
              <a:t> про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надання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Гоголю </a:t>
            </a:r>
            <a:r>
              <a:rPr lang="ru-RU" dirty="0" err="1">
                <a:solidFill>
                  <a:srgbClr val="FF0000"/>
                </a:solidFill>
              </a:rPr>
              <a:t>кафедри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загальної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історії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Сповнений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планів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мрій</a:t>
            </a:r>
            <a:r>
              <a:rPr lang="ru-RU" dirty="0">
                <a:solidFill>
                  <a:srgbClr val="FF0000"/>
                </a:solidFill>
              </a:rPr>
              <a:t>, Гоголь </a:t>
            </a:r>
            <a:r>
              <a:rPr lang="ru-RU" dirty="0" err="1">
                <a:solidFill>
                  <a:srgbClr val="FF0000"/>
                </a:solidFill>
              </a:rPr>
              <a:t>вже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планує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писати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історію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України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натхненно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пише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Максимовичу</a:t>
            </a:r>
            <a:r>
              <a:rPr lang="ru-RU" dirty="0">
                <a:solidFill>
                  <a:srgbClr val="FF0000"/>
                </a:solidFill>
              </a:rPr>
              <a:t>: "</a:t>
            </a:r>
            <a:r>
              <a:rPr lang="ru-RU" dirty="0" err="1">
                <a:solidFill>
                  <a:srgbClr val="FF0000"/>
                </a:solidFill>
              </a:rPr>
              <a:t>Туди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туди</a:t>
            </a:r>
            <a:r>
              <a:rPr lang="ru-RU" dirty="0">
                <a:solidFill>
                  <a:srgbClr val="FF0000"/>
                </a:solidFill>
              </a:rPr>
              <a:t>, у </a:t>
            </a:r>
            <a:r>
              <a:rPr lang="ru-RU" dirty="0" err="1">
                <a:solidFill>
                  <a:srgbClr val="FF0000"/>
                </a:solidFill>
              </a:rPr>
              <a:t>Київ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давній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прекрасний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Київ</a:t>
            </a:r>
            <a:r>
              <a:rPr lang="ru-RU" dirty="0">
                <a:solidFill>
                  <a:srgbClr val="FF0000"/>
                </a:solidFill>
              </a:rPr>
              <a:t>! </a:t>
            </a:r>
            <a:r>
              <a:rPr lang="ru-RU" dirty="0" err="1">
                <a:solidFill>
                  <a:srgbClr val="FF0000"/>
                </a:solidFill>
              </a:rPr>
              <a:t>Він</a:t>
            </a:r>
            <a:r>
              <a:rPr lang="ru-RU" dirty="0">
                <a:solidFill>
                  <a:srgbClr val="FF0000"/>
                </a:solidFill>
              </a:rPr>
              <a:t> наш..."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87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2051720" y="116632"/>
            <a:ext cx="6840760" cy="34563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dirty="0" err="1">
                <a:solidFill>
                  <a:srgbClr val="FF0000"/>
                </a:solidFill>
              </a:rPr>
              <a:t>Проте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питання</a:t>
            </a:r>
            <a:r>
              <a:rPr lang="ru-RU" dirty="0">
                <a:solidFill>
                  <a:srgbClr val="FF0000"/>
                </a:solidFill>
              </a:rPr>
              <a:t> про </a:t>
            </a:r>
            <a:r>
              <a:rPr lang="ru-RU" dirty="0" err="1">
                <a:solidFill>
                  <a:srgbClr val="FF0000"/>
                </a:solidFill>
              </a:rPr>
              <a:t>призначення</a:t>
            </a:r>
            <a:r>
              <a:rPr lang="ru-RU" dirty="0">
                <a:solidFill>
                  <a:srgbClr val="FF0000"/>
                </a:solidFill>
              </a:rPr>
              <a:t> Гоголя у </a:t>
            </a:r>
            <a:r>
              <a:rPr lang="ru-RU" dirty="0" err="1">
                <a:solidFill>
                  <a:srgbClr val="FF0000"/>
                </a:solidFill>
              </a:rPr>
              <a:t>Київ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так </a:t>
            </a:r>
            <a:r>
              <a:rPr lang="ru-RU" dirty="0">
                <a:solidFill>
                  <a:srgbClr val="FF0000"/>
                </a:solidFill>
              </a:rPr>
              <a:t>і не </a:t>
            </a:r>
            <a:r>
              <a:rPr lang="ru-RU" dirty="0" err="1">
                <a:solidFill>
                  <a:srgbClr val="FF0000"/>
                </a:solidFill>
              </a:rPr>
              <a:t>було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вирішене</a:t>
            </a:r>
            <a:r>
              <a:rPr lang="ru-RU" dirty="0">
                <a:solidFill>
                  <a:srgbClr val="FF0000"/>
                </a:solidFill>
              </a:rPr>
              <a:t>. Та </a:t>
            </a:r>
            <a:r>
              <a:rPr lang="ru-RU" dirty="0" err="1">
                <a:solidFill>
                  <a:srgbClr val="FF0000"/>
                </a:solidFill>
              </a:rPr>
              <a:t>Микола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Васильович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бував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у </a:t>
            </a:r>
            <a:r>
              <a:rPr lang="ru-RU" dirty="0" err="1">
                <a:solidFill>
                  <a:srgbClr val="FF0000"/>
                </a:solidFill>
              </a:rPr>
              <a:t>Києві</a:t>
            </a:r>
            <a:r>
              <a:rPr lang="ru-RU" dirty="0">
                <a:solidFill>
                  <a:srgbClr val="FF0000"/>
                </a:solidFill>
              </a:rPr>
              <a:t>, любив </a:t>
            </a:r>
            <a:r>
              <a:rPr lang="ru-RU" dirty="0" err="1">
                <a:solidFill>
                  <a:srgbClr val="FF0000"/>
                </a:solidFill>
              </a:rPr>
              <a:t>гуляти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його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вулицями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часто </a:t>
            </a:r>
            <a:r>
              <a:rPr lang="ru-RU" dirty="0" err="1">
                <a:solidFill>
                  <a:srgbClr val="FF0000"/>
                </a:solidFill>
              </a:rPr>
              <a:t>бував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біля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Андріївської</a:t>
            </a:r>
            <a:r>
              <a:rPr lang="ru-RU" dirty="0">
                <a:solidFill>
                  <a:srgbClr val="FF0000"/>
                </a:solidFill>
              </a:rPr>
              <a:t> церкви та у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Печерській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лаврі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Після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перебування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Києві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Гоголь </a:t>
            </a:r>
            <a:r>
              <a:rPr lang="ru-RU" dirty="0" err="1">
                <a:solidFill>
                  <a:srgbClr val="FF0000"/>
                </a:solidFill>
              </a:rPr>
              <a:t>переробив</a:t>
            </a:r>
            <a:r>
              <a:rPr lang="ru-RU" dirty="0">
                <a:solidFill>
                  <a:srgbClr val="FF0000"/>
                </a:solidFill>
              </a:rPr>
              <a:t> "Тараса Бульбу". З </a:t>
            </a:r>
            <a:r>
              <a:rPr lang="ru-RU" dirty="0" err="1">
                <a:solidFill>
                  <a:srgbClr val="FF0000"/>
                </a:solidFill>
              </a:rPr>
              <a:t>містом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пов'язана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і друга </a:t>
            </a:r>
            <a:r>
              <a:rPr lang="ru-RU" dirty="0" err="1">
                <a:solidFill>
                  <a:srgbClr val="FF0000"/>
                </a:solidFill>
              </a:rPr>
              <a:t>перлина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гоголівської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прози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>
                <a:solidFill>
                  <a:srgbClr val="FF0000"/>
                </a:solidFill>
              </a:rPr>
              <a:t>"Страшна </a:t>
            </a:r>
            <a:r>
              <a:rPr lang="ru-RU" dirty="0" err="1">
                <a:solidFill>
                  <a:srgbClr val="FF0000"/>
                </a:solidFill>
              </a:rPr>
              <a:t>помста</a:t>
            </a:r>
            <a:r>
              <a:rPr lang="ru-RU" dirty="0">
                <a:solidFill>
                  <a:srgbClr val="FF0000"/>
                </a:solidFill>
              </a:rPr>
              <a:t>". </a:t>
            </a:r>
            <a:r>
              <a:rPr lang="ru-RU" dirty="0" err="1">
                <a:solidFill>
                  <a:srgbClr val="FF0000"/>
                </a:solidFill>
              </a:rPr>
              <a:t>Останній</a:t>
            </a:r>
            <a:r>
              <a:rPr lang="ru-RU" dirty="0">
                <a:solidFill>
                  <a:srgbClr val="FF0000"/>
                </a:solidFill>
              </a:rPr>
              <a:t> раз </a:t>
            </a:r>
            <a:r>
              <a:rPr lang="ru-RU" dirty="0" err="1">
                <a:solidFill>
                  <a:srgbClr val="FF0000"/>
                </a:solidFill>
              </a:rPr>
              <a:t>він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був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Києві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1848 року.)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11" y="3920547"/>
            <a:ext cx="3548289" cy="2534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20547"/>
            <a:ext cx="3379322" cy="2534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3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i="1" dirty="0">
                <a:solidFill>
                  <a:srgbClr val="FF0000"/>
                </a:solidFill>
                <a:latin typeface="Bookman Old Style" pitchFamily="18" charset="0"/>
              </a:rPr>
              <a:t>Переправа Гоголя через Дніпро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88640"/>
            <a:ext cx="5432425" cy="4151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6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3816" y="4199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Одесса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2051720" y="692696"/>
            <a:ext cx="676875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 bwMode="auto">
          <a:xfrm>
            <a:off x="1979712" y="806462"/>
            <a:ext cx="6912768" cy="58628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М. Гоголь в </a:t>
            </a:r>
            <a:r>
              <a:rPr lang="ru-RU" dirty="0" err="1">
                <a:solidFill>
                  <a:srgbClr val="FF0000"/>
                </a:solidFill>
              </a:rPr>
              <a:t>Одесі</a:t>
            </a:r>
            <a:r>
              <a:rPr lang="ru-RU" dirty="0">
                <a:solidFill>
                  <a:srgbClr val="FF0000"/>
                </a:solidFill>
              </a:rPr>
              <a:t>. (</a:t>
            </a:r>
            <a:r>
              <a:rPr lang="ru-RU" dirty="0" err="1">
                <a:solidFill>
                  <a:srgbClr val="FF0000"/>
                </a:solidFill>
              </a:rPr>
              <a:t>Уперше</a:t>
            </a:r>
            <a:r>
              <a:rPr lang="ru-RU" dirty="0">
                <a:solidFill>
                  <a:srgbClr val="FF0000"/>
                </a:solidFill>
              </a:rPr>
              <a:t> М. Гоголь </a:t>
            </a:r>
            <a:r>
              <a:rPr lang="ru-RU" dirty="0" err="1">
                <a:solidFill>
                  <a:srgbClr val="FF0000"/>
                </a:solidFill>
              </a:rPr>
              <a:t>побував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 err="1">
                <a:solidFill>
                  <a:srgbClr val="FF0000"/>
                </a:solidFill>
              </a:rPr>
              <a:t>Одесі</a:t>
            </a:r>
            <a:r>
              <a:rPr lang="ru-RU" dirty="0">
                <a:solidFill>
                  <a:srgbClr val="FF0000"/>
                </a:solidFill>
              </a:rPr>
              <a:t> перед </a:t>
            </a:r>
            <a:r>
              <a:rPr lang="ru-RU" dirty="0" err="1">
                <a:solidFill>
                  <a:srgbClr val="FF0000"/>
                </a:solidFill>
              </a:rPr>
              <a:t>останнім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приїздом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Києва</a:t>
            </a:r>
            <a:r>
              <a:rPr lang="ru-RU" dirty="0">
                <a:solidFill>
                  <a:srgbClr val="FF0000"/>
                </a:solidFill>
              </a:rPr>
              <a:t> 1848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року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Він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повертався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Єрусалима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Батьківщину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морем разом з </a:t>
            </a:r>
            <a:r>
              <a:rPr lang="ru-RU" dirty="0" err="1">
                <a:solidFill>
                  <a:srgbClr val="FF0000"/>
                </a:solidFill>
              </a:rPr>
              <a:t>російським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консулом </a:t>
            </a:r>
            <a:r>
              <a:rPr lang="ru-RU" dirty="0">
                <a:solidFill>
                  <a:srgbClr val="FF0000"/>
                </a:solidFill>
              </a:rPr>
              <a:t>в </a:t>
            </a:r>
            <a:r>
              <a:rPr lang="ru-RU" dirty="0" err="1">
                <a:solidFill>
                  <a:srgbClr val="FF0000"/>
                </a:solidFill>
              </a:rPr>
              <a:t>Сирії</a:t>
            </a:r>
            <a:r>
              <a:rPr lang="ru-RU" dirty="0">
                <a:solidFill>
                  <a:srgbClr val="FF0000"/>
                </a:solidFill>
              </a:rPr>
              <a:t> К. М. </a:t>
            </a:r>
            <a:r>
              <a:rPr lang="ru-RU" dirty="0" err="1">
                <a:solidFill>
                  <a:srgbClr val="FF0000"/>
                </a:solidFill>
              </a:rPr>
              <a:t>Базілі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своїм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ліцейським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приятелем. </a:t>
            </a:r>
            <a:r>
              <a:rPr lang="ru-RU" dirty="0" err="1">
                <a:solidFill>
                  <a:srgbClr val="FF0000"/>
                </a:solidFill>
              </a:rPr>
              <a:t>Костянтин</a:t>
            </a:r>
            <a:r>
              <a:rPr lang="ru-RU" dirty="0">
                <a:solidFill>
                  <a:srgbClr val="FF0000"/>
                </a:solidFill>
              </a:rPr>
              <a:t> Михайлович </a:t>
            </a:r>
            <a:r>
              <a:rPr lang="ru-RU" dirty="0" err="1">
                <a:solidFill>
                  <a:srgbClr val="FF0000"/>
                </a:solidFill>
              </a:rPr>
              <a:t>Базілі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–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один </a:t>
            </a:r>
            <a:r>
              <a:rPr lang="ru-RU" dirty="0" err="1">
                <a:solidFill>
                  <a:srgbClr val="FF0000"/>
                </a:solidFill>
              </a:rPr>
              <a:t>із</a:t>
            </a:r>
            <a:r>
              <a:rPr lang="ru-RU" dirty="0">
                <a:solidFill>
                  <a:srgbClr val="FF0000"/>
                </a:solidFill>
              </a:rPr>
              <a:t> тих </a:t>
            </a:r>
            <a:r>
              <a:rPr lang="ru-RU" dirty="0" err="1">
                <a:solidFill>
                  <a:srgbClr val="FF0000"/>
                </a:solidFill>
              </a:rPr>
              <a:t>випусників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Ніжинського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ліцею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які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разом </a:t>
            </a:r>
            <a:r>
              <a:rPr lang="ru-RU" dirty="0" err="1">
                <a:solidFill>
                  <a:srgbClr val="FF0000"/>
                </a:solidFill>
              </a:rPr>
              <a:t>із</a:t>
            </a:r>
            <a:r>
              <a:rPr lang="ru-RU" dirty="0">
                <a:solidFill>
                  <a:srgbClr val="FF0000"/>
                </a:solidFill>
              </a:rPr>
              <a:t> Гоголем становили </a:t>
            </a:r>
            <a:r>
              <a:rPr lang="ru-RU" dirty="0" err="1">
                <a:solidFill>
                  <a:srgbClr val="FF0000"/>
                </a:solidFill>
              </a:rPr>
              <a:t>його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гордість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Син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грецького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патріота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який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загрозою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страти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втік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Одеси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Базілі</a:t>
            </a:r>
            <a:r>
              <a:rPr lang="ru-RU" dirty="0">
                <a:solidFill>
                  <a:srgbClr val="FF0000"/>
                </a:solidFill>
              </a:rPr>
              <a:t> став не </a:t>
            </a:r>
            <a:r>
              <a:rPr lang="ru-RU" dirty="0" err="1">
                <a:solidFill>
                  <a:srgbClr val="FF0000"/>
                </a:solidFill>
              </a:rPr>
              <a:t>тільки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видатним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російським</a:t>
            </a:r>
            <a:r>
              <a:rPr lang="ru-RU" dirty="0">
                <a:solidFill>
                  <a:srgbClr val="FF0000"/>
                </a:solidFill>
              </a:rPr>
              <a:t> дипломатом, але й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ученим-поліглотом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спеціалістом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Близького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Сходу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людиною</a:t>
            </a:r>
            <a:r>
              <a:rPr lang="ru-RU" dirty="0">
                <a:solidFill>
                  <a:srgbClr val="FF0000"/>
                </a:solidFill>
              </a:rPr>
              <a:t> широкого </a:t>
            </a:r>
            <a:r>
              <a:rPr lang="ru-RU" dirty="0" err="1">
                <a:solidFill>
                  <a:srgbClr val="FF0000"/>
                </a:solidFill>
              </a:rPr>
              <a:t>мислення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Спілкуванням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із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цією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людиною</a:t>
            </a:r>
            <a:r>
              <a:rPr lang="ru-RU" dirty="0">
                <a:solidFill>
                  <a:srgbClr val="FF0000"/>
                </a:solidFill>
              </a:rPr>
              <a:t> М. Гоголь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err="1">
                <a:solidFill>
                  <a:srgbClr val="FF0000"/>
                </a:solidFill>
              </a:rPr>
              <a:t>завжди</a:t>
            </a:r>
            <a:r>
              <a:rPr lang="ru-RU" dirty="0">
                <a:solidFill>
                  <a:srgbClr val="FF0000"/>
                </a:solidFill>
              </a:rPr>
              <a:t> дорожив. </a:t>
            </a:r>
            <a:r>
              <a:rPr lang="ru-RU" dirty="0" err="1">
                <a:solidFill>
                  <a:srgbClr val="FF0000"/>
                </a:solidFill>
              </a:rPr>
              <a:t>Удруге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письменник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приїхав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до </a:t>
            </a:r>
            <a:r>
              <a:rPr lang="ru-RU" dirty="0" err="1">
                <a:solidFill>
                  <a:srgbClr val="FF0000"/>
                </a:solidFill>
              </a:rPr>
              <a:t>Одеси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щоб</a:t>
            </a:r>
            <a:r>
              <a:rPr lang="ru-RU" dirty="0">
                <a:solidFill>
                  <a:srgbClr val="FF0000"/>
                </a:solidFill>
              </a:rPr>
              <a:t> провести тут зиму 1851 року.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28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2013744" y="188640"/>
            <a:ext cx="6912768" cy="33123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Тут </a:t>
            </a:r>
            <a:r>
              <a:rPr lang="ru-RU" dirty="0" err="1">
                <a:solidFill>
                  <a:srgbClr val="FF0000"/>
                </a:solidFill>
              </a:rPr>
              <a:t>він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здружився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акторами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місцевого</a:t>
            </a:r>
            <a:r>
              <a:rPr lang="ru-RU" dirty="0">
                <a:solidFill>
                  <a:srgbClr val="FF0000"/>
                </a:solidFill>
              </a:rPr>
              <a:t> театру.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Тепло </a:t>
            </a:r>
            <a:r>
              <a:rPr lang="ru-RU" dirty="0" err="1">
                <a:solidFill>
                  <a:srgbClr val="FF0000"/>
                </a:solidFill>
              </a:rPr>
              <a:t>Одеси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зігріло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його</a:t>
            </a:r>
            <a:r>
              <a:rPr lang="ru-RU" dirty="0">
                <a:solidFill>
                  <a:srgbClr val="FF0000"/>
                </a:solidFill>
              </a:rPr>
              <a:t>, вселило </a:t>
            </a:r>
            <a:r>
              <a:rPr lang="ru-RU" dirty="0" err="1">
                <a:solidFill>
                  <a:srgbClr val="FF0000"/>
                </a:solidFill>
              </a:rPr>
              <a:t>надії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на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завершення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роботи</a:t>
            </a:r>
            <a:r>
              <a:rPr lang="ru-RU" dirty="0">
                <a:solidFill>
                  <a:srgbClr val="FF0000"/>
                </a:solidFill>
              </a:rPr>
              <a:t> над другим томом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"</a:t>
            </a:r>
            <a:r>
              <a:rPr lang="ru-RU" dirty="0" err="1">
                <a:solidFill>
                  <a:srgbClr val="FF0000"/>
                </a:solidFill>
              </a:rPr>
              <a:t>Мертвих</a:t>
            </a:r>
            <a:r>
              <a:rPr lang="ru-RU" dirty="0">
                <a:solidFill>
                  <a:srgbClr val="FF0000"/>
                </a:solidFill>
              </a:rPr>
              <a:t> душ". І Гоголь весь </a:t>
            </a:r>
            <a:r>
              <a:rPr lang="ru-RU" dirty="0" err="1">
                <a:solidFill>
                  <a:srgbClr val="FF0000"/>
                </a:solidFill>
              </a:rPr>
              <a:t>поринув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цю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роботу</a:t>
            </a:r>
            <a:r>
              <a:rPr lang="ru-RU" dirty="0">
                <a:solidFill>
                  <a:srgbClr val="FF0000"/>
                </a:solidFill>
              </a:rPr>
              <a:t>. В </a:t>
            </a:r>
            <a:r>
              <a:rPr lang="ru-RU" dirty="0" err="1">
                <a:solidFill>
                  <a:srgbClr val="FF0000"/>
                </a:solidFill>
              </a:rPr>
              <a:t>Одесі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досі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збереглися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будинки</a:t>
            </a:r>
            <a:r>
              <a:rPr lang="ru-RU" dirty="0">
                <a:solidFill>
                  <a:srgbClr val="FF0000"/>
                </a:solidFill>
              </a:rPr>
              <a:t>, де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перебував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Гоголь. </a:t>
            </a:r>
            <a:r>
              <a:rPr lang="ru-RU" dirty="0" err="1">
                <a:solidFill>
                  <a:srgbClr val="FF0000"/>
                </a:solidFill>
              </a:rPr>
              <a:t>Отже</a:t>
            </a:r>
            <a:r>
              <a:rPr lang="ru-RU" dirty="0">
                <a:solidFill>
                  <a:srgbClr val="FF0000"/>
                </a:solidFill>
              </a:rPr>
              <a:t>, з </a:t>
            </a:r>
            <a:r>
              <a:rPr lang="ru-RU" dirty="0" err="1">
                <a:solidFill>
                  <a:srgbClr val="FF0000"/>
                </a:solidFill>
              </a:rPr>
              <a:t>Україною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пов'язане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не </a:t>
            </a:r>
            <a:r>
              <a:rPr lang="ru-RU" dirty="0" err="1">
                <a:solidFill>
                  <a:srgbClr val="FF0000"/>
                </a:solidFill>
              </a:rPr>
              <a:t>тільки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дитинство</a:t>
            </a:r>
            <a:r>
              <a:rPr lang="ru-RU" dirty="0">
                <a:solidFill>
                  <a:srgbClr val="FF0000"/>
                </a:solidFill>
              </a:rPr>
              <a:t> Гоголя, </a:t>
            </a:r>
            <a:r>
              <a:rPr lang="ru-RU" dirty="0" err="1">
                <a:solidFill>
                  <a:srgbClr val="FF0000"/>
                </a:solidFill>
              </a:rPr>
              <a:t>його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юність</a:t>
            </a:r>
            <a:r>
              <a:rPr lang="ru-RU" dirty="0">
                <a:solidFill>
                  <a:srgbClr val="FF0000"/>
                </a:solidFill>
              </a:rPr>
              <a:t>, але </a:t>
            </a:r>
            <a:r>
              <a:rPr lang="ru-RU" dirty="0" smtClean="0">
                <a:solidFill>
                  <a:srgbClr val="FF0000"/>
                </a:solidFill>
              </a:rPr>
              <a:t>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роки </a:t>
            </a:r>
            <a:r>
              <a:rPr lang="ru-RU" dirty="0" err="1">
                <a:solidFill>
                  <a:srgbClr val="FF0000"/>
                </a:solidFill>
              </a:rPr>
              <a:t>зрілості</a:t>
            </a:r>
            <a:r>
              <a:rPr lang="ru-RU" dirty="0">
                <a:solidFill>
                  <a:srgbClr val="FF0000"/>
                </a:solidFill>
              </a:rPr>
              <a:t>. З </a:t>
            </a:r>
            <a:r>
              <a:rPr lang="ru-RU" dirty="0" err="1">
                <a:solidFill>
                  <a:srgbClr val="FF0000"/>
                </a:solidFill>
              </a:rPr>
              <a:t>Україною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пов'язана</a:t>
            </a:r>
            <a:r>
              <a:rPr lang="ru-RU" dirty="0">
                <a:solidFill>
                  <a:srgbClr val="FF0000"/>
                </a:solidFill>
              </a:rPr>
              <a:t> практично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вся </a:t>
            </a:r>
            <a:r>
              <a:rPr lang="ru-RU" dirty="0" err="1">
                <a:solidFill>
                  <a:srgbClr val="FF0000"/>
                </a:solidFill>
              </a:rPr>
              <a:t>творчість</a:t>
            </a:r>
            <a:r>
              <a:rPr lang="ru-RU" dirty="0">
                <a:solidFill>
                  <a:srgbClr val="FF0000"/>
                </a:solidFill>
              </a:rPr>
              <a:t> М. Гоголя.)</a:t>
            </a:r>
            <a:r>
              <a:rPr lang="ru-RU" dirty="0"/>
              <a:t/>
            </a:r>
            <a:br>
              <a:rPr lang="ru-RU" dirty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3810000" cy="249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3130376" cy="235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5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41786">
            <a:off x="755576" y="2348880"/>
            <a:ext cx="7772400" cy="1362075"/>
          </a:xfrm>
        </p:spPr>
        <p:txBody>
          <a:bodyPr/>
          <a:lstStyle/>
          <a:p>
            <a:pPr algn="ctr"/>
            <a:r>
              <a:rPr lang="en-US" sz="9600" i="1" dirty="0" smtClean="0">
                <a:solidFill>
                  <a:srgbClr val="FF0000"/>
                </a:solidFill>
              </a:rPr>
              <a:t>The end</a:t>
            </a:r>
            <a:endParaRPr lang="ru-RU" sz="9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3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3326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Зміст</a:t>
            </a:r>
            <a:endParaRPr lang="ru-RU" sz="32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2051720" y="1052736"/>
            <a:ext cx="676875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 bwMode="auto">
          <a:xfrm>
            <a:off x="2051720" y="1484784"/>
            <a:ext cx="6768752" cy="45365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uk-UA" dirty="0" smtClean="0">
                <a:solidFill>
                  <a:srgbClr val="FF0000"/>
                </a:solidFill>
                <a:latin typeface="Arial" charset="0"/>
              </a:rPr>
              <a:t>1.Коротка біографія Миколи </a:t>
            </a:r>
            <a:r>
              <a:rPr lang="uk-UA" dirty="0">
                <a:solidFill>
                  <a:srgbClr val="FF0000"/>
                </a:solidFill>
                <a:latin typeface="Arial" charset="0"/>
              </a:rPr>
              <a:t>В</a:t>
            </a:r>
            <a:r>
              <a:rPr lang="uk-UA" dirty="0" smtClean="0">
                <a:solidFill>
                  <a:srgbClr val="FF0000"/>
                </a:solidFill>
                <a:latin typeface="Arial" charset="0"/>
              </a:rPr>
              <a:t>асильовича </a:t>
            </a:r>
            <a:br>
              <a:rPr lang="uk-UA" dirty="0" smtClean="0">
                <a:solidFill>
                  <a:srgbClr val="FF0000"/>
                </a:solidFill>
                <a:latin typeface="Arial" charset="0"/>
              </a:rPr>
            </a:br>
            <a:r>
              <a:rPr lang="uk-UA" dirty="0" smtClean="0">
                <a:solidFill>
                  <a:srgbClr val="FF0000"/>
                </a:solidFill>
                <a:latin typeface="Arial" charset="0"/>
              </a:rPr>
              <a:t>Гоголя.</a:t>
            </a:r>
            <a:br>
              <a:rPr lang="uk-UA" dirty="0" smtClean="0">
                <a:solidFill>
                  <a:srgbClr val="FF0000"/>
                </a:solidFill>
                <a:latin typeface="Arial" charset="0"/>
              </a:rPr>
            </a:br>
            <a:r>
              <a:rPr lang="uk-UA" dirty="0" smtClean="0">
                <a:solidFill>
                  <a:srgbClr val="FF0000"/>
                </a:solidFill>
                <a:latin typeface="Arial" charset="0"/>
              </a:rPr>
              <a:t>2.Великі сорочинці і Гоголь.</a:t>
            </a:r>
            <a:br>
              <a:rPr lang="uk-UA" dirty="0" smtClean="0">
                <a:solidFill>
                  <a:srgbClr val="FF0000"/>
                </a:solidFill>
                <a:latin typeface="Arial" charset="0"/>
              </a:rPr>
            </a:br>
            <a:r>
              <a:rPr lang="uk-UA" dirty="0" smtClean="0">
                <a:solidFill>
                  <a:srgbClr val="FF0000"/>
                </a:solidFill>
                <a:latin typeface="Arial" charset="0"/>
              </a:rPr>
              <a:t>3.Село </a:t>
            </a:r>
            <a:r>
              <a:rPr lang="uk-UA" dirty="0" err="1" smtClean="0">
                <a:solidFill>
                  <a:srgbClr val="FF0000"/>
                </a:solidFill>
                <a:latin typeface="Arial" charset="0"/>
              </a:rPr>
              <a:t>Василівка</a:t>
            </a:r>
            <a:r>
              <a:rPr lang="uk-UA" dirty="0" smtClean="0">
                <a:solidFill>
                  <a:srgbClr val="FF0000"/>
                </a:solidFill>
                <a:latin typeface="Arial" charset="0"/>
              </a:rPr>
              <a:t> і Гоголь.</a:t>
            </a:r>
            <a:br>
              <a:rPr lang="uk-UA" dirty="0" smtClean="0">
                <a:solidFill>
                  <a:srgbClr val="FF0000"/>
                </a:solidFill>
                <a:latin typeface="Arial" charset="0"/>
              </a:rPr>
            </a:br>
            <a:r>
              <a:rPr lang="uk-UA" dirty="0" smtClean="0">
                <a:solidFill>
                  <a:srgbClr val="FF0000"/>
                </a:solidFill>
                <a:latin typeface="Arial" charset="0"/>
              </a:rPr>
              <a:t>4.Ніжин </a:t>
            </a:r>
            <a:r>
              <a:rPr lang="uk-UA" dirty="0">
                <a:solidFill>
                  <a:srgbClr val="FF0000"/>
                </a:solidFill>
                <a:latin typeface="Arial" charset="0"/>
              </a:rPr>
              <a:t>і Гоголь.</a:t>
            </a:r>
            <a:r>
              <a:rPr lang="uk-UA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Arial" charset="0"/>
              </a:rPr>
            </a:br>
            <a:r>
              <a:rPr lang="uk-UA" dirty="0" smtClean="0">
                <a:solidFill>
                  <a:srgbClr val="FF0000"/>
                </a:solidFill>
                <a:latin typeface="Arial" charset="0"/>
              </a:rPr>
              <a:t>5.Київ </a:t>
            </a:r>
            <a:r>
              <a:rPr lang="uk-UA" dirty="0">
                <a:solidFill>
                  <a:srgbClr val="FF0000"/>
                </a:solidFill>
                <a:latin typeface="Arial" charset="0"/>
              </a:rPr>
              <a:t>і Гоголь.</a:t>
            </a:r>
            <a:r>
              <a:rPr lang="uk-UA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Arial" charset="0"/>
              </a:rPr>
            </a:br>
            <a:r>
              <a:rPr lang="uk-UA" dirty="0" smtClean="0">
                <a:solidFill>
                  <a:srgbClr val="FF0000"/>
                </a:solidFill>
                <a:latin typeface="Arial" charset="0"/>
              </a:rPr>
              <a:t>6.Одесса </a:t>
            </a:r>
            <a:r>
              <a:rPr lang="uk-UA" dirty="0">
                <a:solidFill>
                  <a:srgbClr val="FF0000"/>
                </a:solidFill>
                <a:latin typeface="Arial" charset="0"/>
              </a:rPr>
              <a:t>і Гоголь.</a:t>
            </a:r>
            <a:r>
              <a:rPr lang="uk-UA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Arial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33265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Коротка біографія Гоголя</a:t>
            </a:r>
            <a:endParaRPr lang="ru-RU" sz="32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2051720" y="1052736"/>
            <a:ext cx="676875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 bwMode="auto">
          <a:xfrm>
            <a:off x="2051720" y="1124744"/>
            <a:ext cx="6912768" cy="56166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  <a:latin typeface="Arial" charset="0"/>
                <a:cs typeface="Aharoni" pitchFamily="2" charset="-79"/>
              </a:rPr>
              <a:t>ІМ</a:t>
            </a:r>
            <a:r>
              <a:rPr lang="en-US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’</a:t>
            </a:r>
            <a:r>
              <a:rPr lang="ru-RU" b="1" dirty="0" smtClean="0">
                <a:solidFill>
                  <a:srgbClr val="0070C0"/>
                </a:solidFill>
                <a:latin typeface="Arial" charset="0"/>
                <a:cs typeface="Aharoni" pitchFamily="2" charset="-79"/>
              </a:rPr>
              <a:t>Я </a:t>
            </a:r>
            <a:r>
              <a:rPr lang="ru-RU" b="1" dirty="0">
                <a:solidFill>
                  <a:srgbClr val="0070C0"/>
                </a:solidFill>
                <a:latin typeface="Arial" charset="0"/>
                <a:cs typeface="Aharoni" pitchFamily="2" charset="-79"/>
              </a:rPr>
              <a:t>ПРИ НАРОДЖЕННІ: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Микола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Васильович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Гоголь-</a:t>
            </a: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Яновський</a:t>
            </a:r>
            <a:endParaRPr lang="ru-RU" dirty="0">
              <a:solidFill>
                <a:srgbClr val="FF0000"/>
              </a:solidFill>
              <a:latin typeface="Arial" charset="0"/>
              <a:cs typeface="Aharoni" pitchFamily="2" charset="-79"/>
            </a:endParaRPr>
          </a:p>
          <a:p>
            <a:pPr algn="l"/>
            <a:r>
              <a:rPr lang="ru-RU" b="1" dirty="0">
                <a:solidFill>
                  <a:srgbClr val="0070C0"/>
                </a:solidFill>
                <a:latin typeface="Arial" charset="0"/>
                <a:cs typeface="Aharoni" pitchFamily="2" charset="-79"/>
              </a:rPr>
              <a:t>ДАТА НАРОДЖЕННЯ: 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20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березня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(1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квітня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)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1809  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року</a:t>
            </a:r>
          </a:p>
          <a:p>
            <a:pPr algn="l"/>
            <a:r>
              <a:rPr lang="ru-RU" b="1" dirty="0">
                <a:solidFill>
                  <a:srgbClr val="0070C0"/>
                </a:solidFill>
                <a:latin typeface="Arial" charset="0"/>
                <a:cs typeface="Aharoni" pitchFamily="2" charset="-79"/>
              </a:rPr>
              <a:t>МІСЦЕ НАРОДЖЕННЯ: 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с.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Великі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Сорочинці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на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Полтавщині</a:t>
            </a:r>
            <a:endParaRPr lang="ru-RU" dirty="0">
              <a:solidFill>
                <a:srgbClr val="FF0000"/>
              </a:solidFill>
              <a:latin typeface="Arial" charset="0"/>
              <a:cs typeface="Aharoni" pitchFamily="2" charset="-79"/>
            </a:endParaRPr>
          </a:p>
          <a:p>
            <a:pPr algn="l"/>
            <a:r>
              <a:rPr lang="ru-RU" b="1" dirty="0">
                <a:solidFill>
                  <a:srgbClr val="0070C0"/>
                </a:solidFill>
                <a:latin typeface="Arial" charset="0"/>
                <a:cs typeface="Aharoni" pitchFamily="2" charset="-79"/>
              </a:rPr>
              <a:t>ДАТА СМЕРТІ: 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21 лютого 1852 р.</a:t>
            </a:r>
          </a:p>
          <a:p>
            <a:pPr algn="l"/>
            <a:r>
              <a:rPr lang="ru-RU" b="1" dirty="0">
                <a:solidFill>
                  <a:srgbClr val="0070C0"/>
                </a:solidFill>
                <a:latin typeface="Arial" charset="0"/>
                <a:cs typeface="Aharoni" pitchFamily="2" charset="-79"/>
              </a:rPr>
              <a:t>МІСЦЕ СМЕРТІ: 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Москва</a:t>
            </a:r>
          </a:p>
          <a:p>
            <a:pPr algn="l"/>
            <a:r>
              <a:rPr lang="ru-RU" b="1" dirty="0">
                <a:solidFill>
                  <a:srgbClr val="0070C0"/>
                </a:solidFill>
                <a:latin typeface="Arial" charset="0"/>
                <a:cs typeface="Aharoni" pitchFamily="2" charset="-79"/>
              </a:rPr>
              <a:t>ПОХОДЖЕННЯ: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Перший у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родині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Гоголів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хто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народився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в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званні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“потомственного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російського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дворянина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”</a:t>
            </a:r>
          </a:p>
          <a:p>
            <a:pPr algn="l"/>
            <a:r>
              <a:rPr lang="ru-RU" b="1" dirty="0">
                <a:solidFill>
                  <a:srgbClr val="0070C0"/>
                </a:solidFill>
                <a:latin typeface="Arial" charset="0"/>
                <a:cs typeface="Aharoni" pitchFamily="2" charset="-79"/>
              </a:rPr>
              <a:t>ОСВІТА: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Полтавське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повітове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училище (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1818-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br>
              <a:rPr lang="en-US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1819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),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гімназія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вищих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наук у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Ніжині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(1821-1828)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cs typeface="Aharoni" pitchFamily="2" charset="-79"/>
              </a:rPr>
              <a:t/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cs typeface="Aharoni" pitchFamily="2" charset="-79"/>
              </a:rPr>
            </a:br>
            <a:r>
              <a:rPr lang="ru-RU" b="1" dirty="0" smtClean="0">
                <a:solidFill>
                  <a:srgbClr val="0070C0"/>
                </a:solidFill>
                <a:latin typeface="Arial" charset="0"/>
                <a:cs typeface="Aharoni" pitchFamily="2" charset="-79"/>
              </a:rPr>
              <a:t>РІД </a:t>
            </a:r>
            <a:r>
              <a:rPr lang="ru-RU" b="1" dirty="0">
                <a:solidFill>
                  <a:srgbClr val="0070C0"/>
                </a:solidFill>
                <a:latin typeface="Arial" charset="0"/>
                <a:cs typeface="Aharoni" pitchFamily="2" charset="-79"/>
              </a:rPr>
              <a:t>ДІЯЛЬНОСТІ: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charset="0"/>
                <a:cs typeface="Aharoni" pitchFamily="2" charset="-79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П</a:t>
            </a: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исьменник</a:t>
            </a:r>
            <a:endParaRPr lang="ru-RU" dirty="0">
              <a:solidFill>
                <a:srgbClr val="FF0000"/>
              </a:solidFill>
              <a:latin typeface="Arial" charset="0"/>
              <a:cs typeface="Aharoni" pitchFamily="2" charset="-79"/>
            </a:endParaRPr>
          </a:p>
          <a:p>
            <a:pPr algn="l"/>
            <a:r>
              <a:rPr lang="ru-RU" b="1" dirty="0">
                <a:solidFill>
                  <a:srgbClr val="0070C0"/>
                </a:solidFill>
                <a:latin typeface="Arial" charset="0"/>
                <a:cs typeface="Aharoni" pitchFamily="2" charset="-79"/>
              </a:rPr>
              <a:t>ЖАНРИ: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Оповідання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повісті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комедії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1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2051720" y="748143"/>
            <a:ext cx="6768752" cy="38164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Великі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Сорочинці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-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місце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народження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М.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Гоголя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. (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Великі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Сорочинці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,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розташовані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неподалік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Миргорода на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Полтавщині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,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увійшли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в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історію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як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місце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народження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М. Гоголя,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бо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саме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тут, у скромному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будиночку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повітового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лікаря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М.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Трохимовського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, 20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березня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(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1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квітня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) 1809 року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народився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майбутній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письменник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. 1911 року скульптором І.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Гінцбургом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тут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споруджено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пам'ятник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М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.</a:t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Гоголю, а з 1929 року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відкрито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музей.)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15" y="4590904"/>
            <a:ext cx="3645396" cy="2234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05" y="4564567"/>
            <a:ext cx="3013367" cy="2261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77" y="625906"/>
            <a:ext cx="68532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9476" y="60750"/>
            <a:ext cx="6810996" cy="565156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</a:rPr>
              <a:t>Великі Сорочинці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6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61048"/>
            <a:ext cx="9144000" cy="2996952"/>
          </a:xfrm>
        </p:spPr>
        <p:txBody>
          <a:bodyPr/>
          <a:lstStyle/>
          <a:p>
            <a:pPr algn="ctr"/>
            <a:r>
              <a:rPr lang="uk-UA" i="1" dirty="0">
                <a:solidFill>
                  <a:srgbClr val="FF0000"/>
                </a:solidFill>
                <a:latin typeface="Bookman Old Style" pitchFamily="18" charset="0"/>
              </a:rPr>
              <a:t>28 серпня 1911 року відбулося відкриття пам'ятника М.В.Гоголю у Великих </a:t>
            </a:r>
            <a:r>
              <a:rPr lang="uk-UA" i="1" dirty="0" err="1">
                <a:solidFill>
                  <a:srgbClr val="FF0000"/>
                </a:solidFill>
                <a:latin typeface="Bookman Old Style" pitchFamily="18" charset="0"/>
              </a:rPr>
              <a:t>Сорочинцях</a:t>
            </a:r>
            <a:r>
              <a:rPr lang="uk-UA" i="1" dirty="0">
                <a:solidFill>
                  <a:srgbClr val="FF0000"/>
                </a:solidFill>
                <a:latin typeface="Bookman Old Style" pitchFamily="18" charset="0"/>
              </a:rPr>
              <a:t> скульптора І.Я.</a:t>
            </a:r>
            <a:r>
              <a:rPr lang="uk-UA" i="1" dirty="0" err="1">
                <a:solidFill>
                  <a:srgbClr val="FF0000"/>
                </a:solidFill>
                <a:latin typeface="Bookman Old Style" pitchFamily="18" charset="0"/>
              </a:rPr>
              <a:t>Гінцбурга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3816" y="4199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Село </a:t>
            </a:r>
            <a:r>
              <a:rPr lang="uk-UA" sz="40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Василівка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2051720" y="692696"/>
            <a:ext cx="676875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 bwMode="auto">
          <a:xfrm>
            <a:off x="2073816" y="806462"/>
            <a:ext cx="6818664" cy="51428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Родовий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маєток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- село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Василівка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. (У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далекому</a:t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минулому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Василівка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-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родовий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маєток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Лизогубів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.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Тетяна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Семенівна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Лизогуб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, взявши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шлюб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з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Опанасом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Дем'яновичем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Гоголем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– </a:t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дідом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Миколи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Васильовича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Гоголя, 1781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року</a:t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отримала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від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батька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хутір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Купчинський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який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згодом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перейменували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у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Василівку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на честь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батька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майбутнього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письменника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. Тут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він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провів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перші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десять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років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життя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успадкувавши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від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батька, Василя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Опанасовича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почуття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гумору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хист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оповідача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любов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до театру.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Мати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Марія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Іванівна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палко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вірила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в талант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сина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Десяти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років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Миколу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Гоголя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відправили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до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Полтавського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charset="0"/>
                <a:cs typeface="Aharoni" pitchFamily="2" charset="-79"/>
              </a:rPr>
              <a:t>повітового</a:t>
            </a:r>
            <a:r>
              <a:rPr lang="ru-RU" dirty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 училища.)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08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err="1">
                <a:solidFill>
                  <a:srgbClr val="FF0000"/>
                </a:solidFill>
                <a:latin typeface="Bookman Old Style" pitchFamily="18" charset="0"/>
              </a:rPr>
              <a:t>Батьківський</a:t>
            </a:r>
            <a:r>
              <a:rPr lang="ru-RU" sz="3600" i="1" dirty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ru-RU" sz="3600" i="1" dirty="0" err="1">
                <a:solidFill>
                  <a:srgbClr val="FF0000"/>
                </a:solidFill>
                <a:latin typeface="Bookman Old Style" pitchFamily="18" charset="0"/>
              </a:rPr>
              <a:t>дім</a:t>
            </a:r>
            <a:r>
              <a:rPr lang="ru-RU" sz="3600" i="1" dirty="0">
                <a:solidFill>
                  <a:srgbClr val="FF0000"/>
                </a:solidFill>
                <a:latin typeface="Bookman Old Style" pitchFamily="18" charset="0"/>
              </a:rPr>
              <a:t> у </a:t>
            </a:r>
            <a:r>
              <a:rPr lang="ru-RU" sz="3600" i="1" dirty="0" err="1" smtClean="0">
                <a:solidFill>
                  <a:srgbClr val="FF0000"/>
                </a:solidFill>
                <a:latin typeface="Bookman Old Style" pitchFamily="18" charset="0"/>
              </a:rPr>
              <a:t>Василівці</a:t>
            </a:r>
            <a:r>
              <a:rPr lang="en-US" sz="3600" i="1" dirty="0" smtClean="0">
                <a:solidFill>
                  <a:srgbClr val="FF0000"/>
                </a:solidFill>
                <a:latin typeface="Bookman Old Style" pitchFamily="18" charset="0"/>
              </a:rPr>
              <a:t> (</a:t>
            </a:r>
            <a:r>
              <a:rPr lang="uk-UA" sz="3600" i="1" dirty="0" err="1">
                <a:solidFill>
                  <a:srgbClr val="FF0000"/>
                </a:solidFill>
                <a:latin typeface="Bookman Old Style" pitchFamily="18" charset="0"/>
              </a:rPr>
              <a:t>Яновщині</a:t>
            </a:r>
            <a:r>
              <a:rPr lang="en-US" sz="3600" i="1" dirty="0">
                <a:solidFill>
                  <a:srgbClr val="FF0000"/>
                </a:solidFill>
                <a:latin typeface="Bookman Old Style" pitchFamily="18" charset="0"/>
              </a:rPr>
              <a:t>)</a:t>
            </a:r>
            <a:r>
              <a:rPr lang="ru-RU" sz="3600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260648"/>
            <a:ext cx="6048375" cy="4249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2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3816" y="4199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Ніжин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2051720" y="692696"/>
            <a:ext cx="676875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 bwMode="auto">
          <a:xfrm>
            <a:off x="1907704" y="806462"/>
            <a:ext cx="7128792" cy="593490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Ніжин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у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житті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М. Гоголя. (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Дванадцяти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років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Гоголя 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привезли в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Ніжин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до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гімназії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вищих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наук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,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яку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ще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називали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ліцеєм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. Разом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із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Гоголем </a:t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навчалися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Нестор Кукольник, </a:t>
            </a: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Євген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Гребінка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– </a:t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майбутні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поети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. Тут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здружився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він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з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Олександром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Дашлевським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,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майбутнім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письменником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, та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іншими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.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Україна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стала для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нього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початком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життя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і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творчості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. Тут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уперше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він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вийшов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на сцену,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зігравши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роль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дуже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старого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діда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, написавши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п'єсу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з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українського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життя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.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Ніжин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став духовною і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творчою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колискою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письменників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. Не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випадково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,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мабуть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, тут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встановлено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перший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пам'ятник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Гоголю,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створений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ще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1881 року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талановитим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br>
              <a:rPr lang="ru-RU" dirty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українським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скульптором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Парменом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Aharoni" pitchFamily="2" charset="-79"/>
              </a:rPr>
              <a:t>Забілою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,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відкрито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перший музей 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Гоголя</a:t>
            </a:r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.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74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5085185"/>
            <a:ext cx="7772400" cy="720080"/>
          </a:xfrm>
        </p:spPr>
        <p:txBody>
          <a:bodyPr/>
          <a:lstStyle/>
          <a:p>
            <a:r>
              <a:rPr lang="ru-RU" sz="3600" b="1" i="1" dirty="0" err="1">
                <a:solidFill>
                  <a:srgbClr val="FF0000"/>
                </a:solidFill>
                <a:latin typeface="Bookman Old Style" pitchFamily="18" charset="0"/>
              </a:rPr>
              <a:t>Ніжин</a:t>
            </a:r>
            <a:r>
              <a:rPr lang="ru-RU" sz="3600" b="1" i="1" dirty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ru-RU" sz="3600" b="1" i="1" dirty="0" err="1">
                <a:solidFill>
                  <a:srgbClr val="FF0000"/>
                </a:solidFill>
                <a:latin typeface="Bookman Old Style" pitchFamily="18" charset="0"/>
              </a:rPr>
              <a:t>Гімназія</a:t>
            </a:r>
            <a:r>
              <a:rPr lang="ru-RU" sz="3600" b="1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Bookman Old Style" pitchFamily="18" charset="0"/>
              </a:rPr>
              <a:t>вищих</a:t>
            </a:r>
            <a:r>
              <a:rPr lang="ru-RU" sz="3600" b="1" i="1" dirty="0">
                <a:solidFill>
                  <a:srgbClr val="FF0000"/>
                </a:solidFill>
                <a:latin typeface="Bookman Old Style" pitchFamily="18" charset="0"/>
              </a:rPr>
              <a:t> наук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883"/>
            <a:ext cx="6242159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5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77</TotalTime>
  <Words>137</Words>
  <Application>Microsoft Office PowerPoint</Application>
  <PresentationFormat>Экран (4:3)</PresentationFormat>
  <Paragraphs>41</Paragraphs>
  <Slides>16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powerpoint-template</vt:lpstr>
      <vt:lpstr>Презентація на тему: «Гоголь і Україна»</vt:lpstr>
      <vt:lpstr>Презентация PowerPoint</vt:lpstr>
      <vt:lpstr>Презентация PowerPoint</vt:lpstr>
      <vt:lpstr>Великі Сорочинці</vt:lpstr>
      <vt:lpstr>28 серпня 1911 року відбулося відкриття пам'ятника М.В.Гоголю у Великих Сорочинцях скульптора І.Я.Гінцбурга</vt:lpstr>
      <vt:lpstr>Презентация PowerPoint</vt:lpstr>
      <vt:lpstr>Батьківський  дім у Василівці (Яновщині) </vt:lpstr>
      <vt:lpstr>Презентация PowerPoint</vt:lpstr>
      <vt:lpstr>Презентация PowerPoint</vt:lpstr>
      <vt:lpstr>Ніжин може похвалитися першим у  світі пам'ятником Миколі Васильовичу  Гоголю (1881р.) . </vt:lpstr>
      <vt:lpstr>Презентация PowerPoint</vt:lpstr>
      <vt:lpstr>Презентация PowerPoint</vt:lpstr>
      <vt:lpstr>Переправа Гоголя через Дніпро </vt:lpstr>
      <vt:lpstr>Презентация PowerPoint</vt:lpstr>
      <vt:lpstr>Презентация PowerPoint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Олег</dc:creator>
  <cp:lastModifiedBy>Пользователь Windows</cp:lastModifiedBy>
  <cp:revision>11</cp:revision>
  <dcterms:created xsi:type="dcterms:W3CDTF">2012-08-03T05:35:41Z</dcterms:created>
  <dcterms:modified xsi:type="dcterms:W3CDTF">2014-05-12T17:33:59Z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183641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