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8" r:id="rId13"/>
    <p:sldId id="269" r:id="rId14"/>
    <p:sldId id="267" r:id="rId15"/>
    <p:sldId id="270" r:id="rId16"/>
    <p:sldId id="272" r:id="rId17"/>
    <p:sldId id="271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66"/>
    <a:srgbClr val="00FF00"/>
    <a:srgbClr val="FFFF00"/>
    <a:srgbClr val="FFCC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EFA8F-ACE2-4420-B90C-27ADA2C24F62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0908B-6573-419E-9070-F100BD971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80EBB-339B-4F94-95DE-D57031FE761C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4E9B-685E-4293-A47C-4D222546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BB11-34D9-420E-9212-CC28CBCCEE56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7FBC-92B4-4538-837B-9C28705D5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39FAE-4D82-4884-931C-25CD1705D62B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DDFC-B57C-4909-84B5-36F8D3FE8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9DCA2-A25D-4AA4-AE61-A3CA8CEF39F8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022B2-B2B5-43B3-877C-DF033E37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8D50-3308-4EA8-A876-37D5BD9CA696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5F25-E657-44A2-9954-BE66E8586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E0D6-DCB6-49A6-92F0-6A8085B5F443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D7FE-E354-4E72-A9B0-875FA1C4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71681-3993-4058-B94C-7AF3CA83745E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A825A-D561-4AA8-A0F6-DEDA55EFE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7A1D2-6EC6-4B6F-9EF3-3B10E57D1433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45640-B340-414D-BF24-ECD36B5C0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AAB4-703A-4450-BE86-A7DB6456BF4F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7EA4D-66CE-4604-B4E2-192B2B042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9032C-E5A3-416A-A763-53D052A581A6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2A66-5E89-4F24-8BB0-17F40AD0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03C2C7-E952-4150-A0F9-90E5BE29ACE0}" type="datetimeFigureOut">
              <a:rPr lang="en-US"/>
              <a:pPr>
                <a:defRPr/>
              </a:pPr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B67630-9DB1-409B-A9AA-750B05A6F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uk.wikipedia.org/wiki/%D0%A3%D1%81%D0%BD%D0%B0_%D0%BD%D0%B0%D1%80%D0%BE%D0%B4%D0%BD%D0%B0_%D1%82%D0%B2%D0%BE%D1%80%D1%87%D1%96%D1%81%D1%82%D1%8C" TargetMode="External"/><Relationship Id="rId7" Type="http://schemas.openxmlformats.org/officeDocument/2006/relationships/hyperlink" Target="http://uk.wikipedia.org/wiki/%D0%A1%D0%B0%D0%BD%D0%BA%D1%82-%D0%9F%D0%B5%D1%82%D0%B5%D1%80%D0%B1%D1%83%D1%80%D0%B3" TargetMode="External"/><Relationship Id="rId2" Type="http://schemas.openxmlformats.org/officeDocument/2006/relationships/hyperlink" Target="http://uk.wikipedia.org/wiki/%D0%86%D1%81%D1%82%D0%BE%D1%80%D1%96%D1%8F_%D0%A3%D0%BA%D1%80%D0%B0%D1%97%D0%BD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28" TargetMode="External"/><Relationship Id="rId5" Type="http://schemas.openxmlformats.org/officeDocument/2006/relationships/hyperlink" Target="http://uk.wikipedia.org/wiki/%D0%9C%D0%B0%D0%B3%D0%B5%D1%80%D0%BA%D0%B8" TargetMode="External"/><Relationship Id="rId4" Type="http://schemas.openxmlformats.org/officeDocument/2006/relationships/hyperlink" Target="http://uk.wikipedia.org/wiki/%D0%A0%D0%B8%D0%BD%D0%BE%D0%B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ru.wikipedia.org/wiki/%D0%A5%D0%B0%D1%80%D1%8C%D0%BA%D0%BE%D0%B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uk.wikipedia.org/wiki/182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805" TargetMode="External"/><Relationship Id="rId5" Type="http://schemas.openxmlformats.org/officeDocument/2006/relationships/hyperlink" Target="http://uk.wikipedia.org/wiki/2008" TargetMode="External"/><Relationship Id="rId4" Type="http://schemas.openxmlformats.org/officeDocument/2006/relationships/hyperlink" Target="http://uk.wikipedia.org/wiki/%D0%9D%D1%96%D0%B6%D0%B8%D0%B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714375" y="214313"/>
            <a:ext cx="7772400" cy="1470025"/>
          </a:xfrm>
          <a:gradFill>
            <a:lin/>
          </a:gradFill>
        </p:spPr>
        <p:txBody>
          <a:bodyPr/>
          <a:lstStyle/>
          <a:p>
            <a:pPr eaLnBrk="1" hangingPunct="1"/>
            <a:r>
              <a:rPr lang="uk-UA" b="1" i="1" dirty="0" smtClean="0"/>
              <a:t>Гоголь і Україна</a:t>
            </a:r>
            <a:endParaRPr lang="ru-RU" b="1" i="1" dirty="0" smtClean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428750" y="1785938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b="1" i="1" smtClean="0">
                <a:solidFill>
                  <a:srgbClr val="FFCC99"/>
                </a:solidFill>
              </a:rPr>
              <a:t>"… Мое сердце всегда останется привязанным к священным местам родины".</a:t>
            </a:r>
          </a:p>
          <a:p>
            <a:pPr>
              <a:lnSpc>
                <a:spcPct val="90000"/>
              </a:lnSpc>
            </a:pPr>
            <a:r>
              <a:rPr lang="uk-UA" sz="2800" b="1" i="1" smtClean="0">
                <a:solidFill>
                  <a:srgbClr val="FFCC99"/>
                </a:solidFill>
              </a:rPr>
              <a:t>Н.В. Гоголь</a:t>
            </a:r>
            <a:endParaRPr lang="ru-RU" sz="2800" b="1" i="1" smtClean="0">
              <a:solidFill>
                <a:srgbClr val="FFCC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3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i="1" smtClean="0"/>
              <a:t>У гімназії Гоголь особливо охоче вивчав давню </a:t>
            </a:r>
            <a:r>
              <a:rPr lang="ru-RU" sz="2000" i="1" smtClean="0">
                <a:hlinkClick r:id="rId2" tooltip="Історія України"/>
              </a:rPr>
              <a:t>українську історію</a:t>
            </a:r>
            <a:r>
              <a:rPr lang="ru-RU" sz="2000" i="1" smtClean="0"/>
              <a:t>, народні звичаї та </a:t>
            </a:r>
            <a:r>
              <a:rPr lang="uk-UA" sz="2000" i="1" smtClean="0"/>
              <a:t>усну</a:t>
            </a:r>
            <a:r>
              <a:rPr lang="ru-RU" sz="2000" i="1" smtClean="0">
                <a:hlinkClick r:id="rId3" tooltip="Усна народна творчість"/>
              </a:rPr>
              <a:t> народну творчість</a:t>
            </a:r>
            <a:r>
              <a:rPr lang="ru-RU" sz="2000" i="1" smtClean="0"/>
              <a:t>, з якими знайомився не лише з друкованих джерел, а й на ніжинських </a:t>
            </a:r>
            <a:r>
              <a:rPr lang="ru-RU" sz="2000" i="1" smtClean="0">
                <a:hlinkClick r:id="rId4" tooltip="Ринок"/>
              </a:rPr>
              <a:t>базарах</a:t>
            </a:r>
            <a:r>
              <a:rPr lang="ru-RU" sz="2000" i="1" smtClean="0"/>
              <a:t>, у передмісті </a:t>
            </a:r>
            <a:r>
              <a:rPr lang="ru-RU" sz="2000" i="1" smtClean="0">
                <a:hlinkClick r:id="rId5" tooltip="Магерки"/>
              </a:rPr>
              <a:t>Магерки</a:t>
            </a:r>
            <a:r>
              <a:rPr lang="ru-RU" sz="2000" i="1" smtClean="0"/>
              <a:t>, де мав багато знайомих. Пізніше ніжинські типи, окремі сценки увійшли до творів письменника. Ще в студентські роки Гоголь переймається соціальними негараздами і налаштовується на таку діяльність, «щоб бути по-справжньому корисним для людства»:</a:t>
            </a:r>
          </a:p>
          <a:p>
            <a:pPr>
              <a:lnSpc>
                <a:spcPct val="80000"/>
              </a:lnSpc>
            </a:pPr>
            <a:r>
              <a:rPr lang="ru-RU" sz="2000" i="1" smtClean="0"/>
              <a:t>«Я палав незгасним прагненням зробити своє життя потрібним для блага держави, я жадав принести хоча б найменшу користь. Тривожили думки, що я не зможу, що мені перепинять шлях, завдавши мені глибокого суму. Я поклявся жодної хвилини короткого життя свого не втрачати, не зробивши блага»Мріючи про літературну діяльність </a:t>
            </a:r>
            <a:r>
              <a:rPr lang="ru-RU" sz="2000" i="1" smtClean="0">
                <a:hlinkClick r:id="rId6" tooltip="1828"/>
              </a:rPr>
              <a:t>1828</a:t>
            </a:r>
            <a:r>
              <a:rPr lang="ru-RU" sz="2000" i="1" smtClean="0"/>
              <a:t> року Гоголь поїхав до </a:t>
            </a:r>
            <a:r>
              <a:rPr lang="ru-RU" sz="2000" i="1" smtClean="0">
                <a:hlinkClick r:id="rId7" tooltip="Санкт-Петербург"/>
              </a:rPr>
              <a:t>Петербургу</a:t>
            </a:r>
            <a:r>
              <a:rPr lang="ru-RU" sz="2000" i="1" smtClean="0"/>
              <a:t>.</a:t>
            </a: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2590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 rev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7"/>
          <p:cNvSpPr>
            <a:spLocks noGrp="1"/>
          </p:cNvSpPr>
          <p:nvPr>
            <p:ph type="body" idx="1"/>
          </p:nvPr>
        </p:nvSpPr>
        <p:spPr>
          <a:xfrm>
            <a:off x="4859338" y="260350"/>
            <a:ext cx="3817937" cy="6121400"/>
          </a:xfrm>
        </p:spPr>
        <p:txBody>
          <a:bodyPr/>
          <a:lstStyle/>
          <a:p>
            <a:r>
              <a:rPr lang="uk-UA" sz="2000" b="1" i="1" smtClean="0"/>
              <a:t>Тільки ближче ознайомившись з літературним життям Петербурга, начитавшись російських літературних журналів, юний Гоголь зрозумів парадоксальну річ: поки він, корінний українець, писав про Німеччину, якої не знав, росіяни описували «поетичний край» - Україну, якої вони не знали... Звідси й запитання: «Чи знаєте ви українську ніч?» </a:t>
            </a:r>
          </a:p>
          <a:p>
            <a:endParaRPr lang="ru-RU" sz="2000" b="1" i="1" smtClean="0"/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268413"/>
            <a:ext cx="2016125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827088" y="5013325"/>
            <a:ext cx="261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 i="1">
                <a:solidFill>
                  <a:srgbClr val="FFCC99"/>
                </a:solidFill>
              </a:rPr>
              <a:t>Гоголь в Петербурзі</a:t>
            </a:r>
            <a:endParaRPr lang="ru-RU" b="1" i="1">
              <a:solidFill>
                <a:srgbClr val="FFCC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uk-UA" smtClean="0"/>
              <a:t>У листі до матері Гоголь пише, що Петербург цікавиться усім українським. Мати, яка вбачала сенс свого життя в тому, щоб її син прославився, організувала в себе на Полтавщині справжню фольклорну експедицію. Усі бабусі, тітоньки та дворові кріпаки заходилися пригадувати казки й пісні, легенди й забобони. Тепер на будь-яке запитання сина щодо українських звичаїв, фольклору, обрядів мати готова була надати потрібну інформацію.</a:t>
            </a:r>
            <a:endParaRPr lang="ru-RU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427538" y="476250"/>
            <a:ext cx="4259262" cy="5649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b="1" smtClean="0"/>
              <a:t>Наприклад, у листі від ЗО квітня 1829 р. Гоголь просить її написати «декілька слів про русалок». Одержавши докладну відповідь, юний письменник приступає до роботи над повістю «Майська ніч, або Утоплена», де ми й знаходимо знаменитий ліричний пейзаж української ночі.</a:t>
            </a:r>
            <a:r>
              <a:rPr lang="uk-UA" sz="2800" smtClean="0"/>
              <a:t> </a:t>
            </a:r>
            <a:endParaRPr lang="ru-RU" sz="2800" smtClean="0"/>
          </a:p>
        </p:txBody>
      </p:sp>
      <p:pic>
        <p:nvPicPr>
          <p:cNvPr id="25602" name="image" descr="Майська ніч, або утоплена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2232025" cy="345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Rectangle 8"/>
          <p:cNvSpPr>
            <a:spLocks noGrp="1"/>
          </p:cNvSpPr>
          <p:nvPr>
            <p:ph type="body" idx="1"/>
          </p:nvPr>
        </p:nvSpPr>
        <p:spPr>
          <a:xfrm>
            <a:off x="684213" y="188913"/>
            <a:ext cx="8064500" cy="2232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b="1" i="1" smtClean="0"/>
              <a:t>«Як зачароване, дрімає на пагорбі село. Ще біліше, ще краще блищать проти місяця гурти хат; ще сліпучіше вирізуються з темряви низькі їх стіни. Пісні замовкли. Скрізь тихо. Благочестиві люди вже сплять. Де-не-де тільки світяться вузенькі вікна. Перед деякими тільки хатами, біля порога, запізніла сім'я сидить за пізньою вечерею».</a:t>
            </a:r>
            <a:endParaRPr lang="ru-RU" sz="2400" b="1" i="1" smtClean="0"/>
          </a:p>
          <a:p>
            <a:pPr>
              <a:lnSpc>
                <a:spcPct val="80000"/>
              </a:lnSpc>
            </a:pPr>
            <a:endParaRPr lang="uk-UA" sz="2400" b="1" i="1" smtClean="0"/>
          </a:p>
        </p:txBody>
      </p:sp>
      <p:pic>
        <p:nvPicPr>
          <p:cNvPr id="26626" name="Picture 9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781300"/>
            <a:ext cx="65532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539750" y="333375"/>
            <a:ext cx="8229600" cy="15827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smtClean="0"/>
              <a:t>Події, пов'язані з викраденням місяця, який чорт умудрився покласти до кишені, відбуваються на українському хуторі біля Диканьки. Гоголь так і назвав цикл повістей: «Вечора на хуторі біля Диканьки». У цих творах він створив поетичний образ України, овіяний повір'ями і легендами. </a:t>
            </a:r>
            <a:endParaRPr lang="ru-RU" sz="2000" smtClean="0"/>
          </a:p>
        </p:txBody>
      </p:sp>
      <p:pic>
        <p:nvPicPr>
          <p:cNvPr id="27650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133600"/>
            <a:ext cx="3200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2133600"/>
            <a:ext cx="19907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2205038"/>
            <a:ext cx="1905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4005263"/>
            <a:ext cx="1905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 descr="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4868863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4427538" y="476250"/>
            <a:ext cx="4259262" cy="5040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smtClean="0"/>
              <a:t>Гоголь створює не просто народні характери, а саме образ України, своєрідний материк на карті всесвіту, де центром є Диканька. Він відкриває цей материк для усього людства. Як справжній дослідник, знайомить читача з мовою, якою говорять «поблизу Диканьки», навіть подає словничок найбільш уживаних слів. Описує природу, розповідає про людей, їхні звичаї, вірування, їхні радощі і скорботи. І все це пройняте такою великою любов’ю, таким захопленням, таким замилуванням, що неможливо лишитися байдужим</a:t>
            </a:r>
            <a:endParaRPr lang="ru-RU" sz="2000" smtClean="0"/>
          </a:p>
        </p:txBody>
      </p:sp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8913"/>
            <a:ext cx="23050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716338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941888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/>
          </p:cNvSpPr>
          <p:nvPr>
            <p:ph type="body" idx="1"/>
          </p:nvPr>
        </p:nvSpPr>
        <p:spPr>
          <a:xfrm>
            <a:off x="611188" y="404813"/>
            <a:ext cx="3816350" cy="3773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1800" smtClean="0"/>
              <a:t>Київ Гоголь по-справжньому пізнав уже після Петербурга й Москви, хоча бував у цьому місті ще 1827 року. Сповнений планів і мрій, Гоголь вже планував писати історію України і натхненно писав Максимовичу: «Туди, туди, у Київ, давній, прекрасний Київ! Він наш...» Микола Васильович бував у Києві, любив гуляти його вулицями, часто бував біля Андріївської церкви та в Києво-Печерській лаврі. Востаннє письменник був у Києві 1848 року. </a:t>
            </a:r>
            <a:endParaRPr lang="ru-RU" sz="1800" smtClean="0"/>
          </a:p>
        </p:txBody>
      </p:sp>
      <p:pic>
        <p:nvPicPr>
          <p:cNvPr id="2969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60350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8"/>
          <p:cNvSpPr>
            <a:spLocks noChangeArrowheads="1"/>
          </p:cNvSpPr>
          <p:nvPr/>
        </p:nvSpPr>
        <p:spPr bwMode="auto">
          <a:xfrm>
            <a:off x="4859338" y="2852738"/>
            <a:ext cx="346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/>
              <a:t>Києво-Печерській лавра           </a:t>
            </a:r>
          </a:p>
        </p:txBody>
      </p:sp>
      <p:pic>
        <p:nvPicPr>
          <p:cNvPr id="2970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57346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10"/>
          <p:cNvSpPr>
            <a:spLocks noChangeArrowheads="1"/>
          </p:cNvSpPr>
          <p:nvPr/>
        </p:nvSpPr>
        <p:spPr bwMode="auto">
          <a:xfrm>
            <a:off x="4859338" y="5805488"/>
            <a:ext cx="2217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/>
              <a:t>Андріївська церква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539750" y="404813"/>
            <a:ext cx="8229600" cy="17287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smtClean="0"/>
              <a:t>В Одесі Гоголь уперше побував перед останнім приїздом до Києва 1848 року. Удруге письменник приїхав до Одеси, щоб провести тут зиму 1851 року. Тут він здружився з акторами місцевого театру. Тепло Одеси зігріло його, вселило надії на завершення роботи над другим томом поеми «Мертві душі». І Гоголь поринув у цю роботу. В Одесі досі збереглися будинки, де перебував письменник.</a:t>
            </a:r>
            <a:endParaRPr lang="ru-RU" sz="2000" smtClean="0"/>
          </a:p>
        </p:txBody>
      </p:sp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755650" y="2852738"/>
            <a:ext cx="2514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68313" y="5157788"/>
            <a:ext cx="3013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/>
              <a:t>Пам’ятник Гоголю в Одесі</a:t>
            </a:r>
            <a:r>
              <a:rPr lang="ru-RU"/>
              <a:t> </a:t>
            </a:r>
          </a:p>
        </p:txBody>
      </p:sp>
      <p:pic>
        <p:nvPicPr>
          <p:cNvPr id="30724" name="Picture 6" descr="cb8a9f8-1"/>
          <p:cNvPicPr>
            <a:picLocks noChangeAspect="1" noChangeArrowheads="1"/>
          </p:cNvPicPr>
          <p:nvPr/>
        </p:nvPicPr>
        <p:blipFill>
          <a:blip r:embed="rId3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3240088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1187450" y="6381750"/>
            <a:ext cx="782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Одеський будинок, у якому Микола Гоголь писав свій твір "Мертві душі"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68313" y="549275"/>
            <a:ext cx="8229600" cy="5937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i="1" smtClean="0"/>
              <a:t>Образ України у Гоголя романтичний. Україна вражає читача своїми людьми, сильними і пристрасними, своєю природою, яскравою і барвистою. Це край, де можливо все, де боротьба добра і зла одвічна, але люди стають на бік добра і тому перемагають зло. </a:t>
            </a:r>
          </a:p>
          <a:p>
            <a:pPr>
              <a:lnSpc>
                <a:spcPct val="80000"/>
              </a:lnSpc>
            </a:pPr>
            <a:r>
              <a:rPr lang="uk-UA" sz="2800" i="1" smtClean="0"/>
              <a:t>У своїй творчості Микола Гоголь протягом всього життя повертався до теми про Україну. А коли було важко він сам приїздив на свою малу батьківщину. Недаремно, прагнучи стати завкафедрою Київського університету, своєму другу Михайлу Максимовичу він писав: «Туда, туда! в Киев! в древний, в прекрасный Киев! Он наш, он не их, неправда? Там, или вокруг него, деялись дела старины нашей…»</a:t>
            </a:r>
            <a:endParaRPr lang="ru-RU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296987"/>
          </a:xfrm>
          <a:gradFill>
            <a:lin/>
          </a:gradFill>
        </p:spPr>
        <p:txBody>
          <a:bodyPr/>
          <a:lstStyle/>
          <a:p>
            <a:pPr eaLnBrk="1" hangingPunct="1"/>
            <a:r>
              <a:rPr lang="uk-UA" sz="1800" smtClean="0"/>
              <a:t>Микола Гоголь — геніальний російський письменник, але витоки його творчості — в українській культурі. Українець за походженням, він із дитинства добре знав українські казки, пісні, бувальщини. Саме вони насичували його уяву.</a:t>
            </a:r>
            <a:endParaRPr lang="ru-RU" sz="1800" smtClean="0"/>
          </a:p>
        </p:txBody>
      </p:sp>
      <p:pic>
        <p:nvPicPr>
          <p:cNvPr id="1433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844675"/>
            <a:ext cx="3219450" cy="3952875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3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33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1"/>
          </p:nvPr>
        </p:nvSpPr>
        <p:spPr>
          <a:xfrm>
            <a:off x="539750" y="333375"/>
            <a:ext cx="8229600" cy="18716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i="1" smtClean="0"/>
              <a:t>А найбільше зацікавлення у нього викликав феномен козацтва, в його творах прослідковується спроба пояснити природу та специфіку козацької України. Він пише про козаків, як про « … народ воинственный, сильный своим соединением, народ отчаянный, которого вся жизнь была бы повита и взлелеяна войною…» Отже, з Україною пов'язані не лише дитинство та юність Миколи Гоголя, а й роки зрілості та майже вся його творчість.</a:t>
            </a:r>
            <a:endParaRPr lang="ru-RU" sz="2000" i="1" smtClean="0"/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38877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636838"/>
            <a:ext cx="2333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i="1" smtClean="0"/>
              <a:t>Музей М. В. Гоголя у Великих Сорочинцях було відкрито 1929 року в меморіальному будинку, де він народився. Музей створювався місцевими активістами за ідеєю артиста А. Бучми, який перебував тут на зйомках фільму «Сорочинський ярмарок». Це був перший державний музей Гоголя в Україні. </a:t>
            </a:r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773238"/>
            <a:ext cx="65532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5292725" y="549275"/>
            <a:ext cx="3455988" cy="5256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i="1" smtClean="0"/>
              <a:t>У роки Великої Вітчизняної війни, 1943 року фашисти пограбували музей і спалили його. Після війни на місці меморіального будинку було зведено нове приміщення, і 1951 року музей відкрив двері для своїх відвідувачів. Було зібрано велику кількість експонатів, що розмістилися у п’яти тематичних залах.</a:t>
            </a:r>
            <a:br>
              <a:rPr lang="ru-RU" sz="2000" i="1" smtClean="0"/>
            </a:br>
            <a:r>
              <a:rPr lang="ru-RU" sz="2000" i="1" smtClean="0"/>
              <a:t>Оновлена 1999 року експозиція музею доступно і цікаво висвітлює різні періоди життя і творчості Гоголя. </a:t>
            </a:r>
          </a:p>
        </p:txBody>
      </p: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620713"/>
            <a:ext cx="31686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395288" y="4868863"/>
            <a:ext cx="4829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/>
              <a:t>Бюст М. В. Гоголя, який стоїть в музеї</a:t>
            </a:r>
          </a:p>
          <a:p>
            <a:pPr eaLnBrk="0" hangingPunct="0"/>
            <a:endParaRPr lang="ru-RU" b="1" i="1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395288" y="333375"/>
            <a:ext cx="8229600" cy="2908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Славне село залишило яскраві, захоплюючі враження в уяві митця, який відвідував його і дитиною, і будучи вже відомим письменником. А тому прославив М. Гоголь Сорочинці на весь світ чудовою повістю «Сорочинський ярмарок». Завдяки ній на батьківщині письменника щороку проводиться традиційний гоголівський ярмарок, який з 1999 року має статус Національного.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708275"/>
            <a:ext cx="19431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581525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2708275"/>
            <a:ext cx="18716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652963"/>
            <a:ext cx="19335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301038" cy="1143000"/>
          </a:xfrm>
          <a:gradFill>
            <a:lin/>
          </a:gradFill>
        </p:spPr>
        <p:txBody>
          <a:bodyPr/>
          <a:lstStyle/>
          <a:p>
            <a:r>
              <a:rPr lang="ru-RU" sz="2800" i="1" smtClean="0"/>
              <a:t>Пам</a:t>
            </a:r>
            <a:r>
              <a:rPr lang="en-US" sz="2800" i="1" smtClean="0"/>
              <a:t>’</a:t>
            </a:r>
            <a:r>
              <a:rPr lang="ru-RU" sz="2800" i="1" smtClean="0"/>
              <a:t>ятник Гоголю в місті </a:t>
            </a:r>
            <a:r>
              <a:rPr lang="ru-RU" sz="2800" i="1" smtClean="0">
                <a:hlinkClick r:id="rId2" tooltip="Харьков"/>
              </a:rPr>
              <a:t>Харків</a:t>
            </a:r>
            <a:r>
              <a:rPr lang="ru-RU" sz="2800" i="1" smtClean="0"/>
              <a:t> на Площі Поезії</a:t>
            </a:r>
          </a:p>
        </p:txBody>
      </p:sp>
      <p:pic>
        <p:nvPicPr>
          <p:cNvPr id="3686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875" y="1628775"/>
            <a:ext cx="4103688" cy="49688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gradFill>
            <a:lin/>
          </a:gradFill>
        </p:spPr>
        <p:txBody>
          <a:bodyPr/>
          <a:lstStyle/>
          <a:p>
            <a:r>
              <a:rPr lang="ru-RU" sz="2400" i="1" dirty="0" smtClean="0"/>
              <a:t>Могила Миколи Васильовича Гоголя </a:t>
            </a:r>
          </a:p>
        </p:txBody>
      </p:sp>
      <p:pic>
        <p:nvPicPr>
          <p:cNvPr id="3789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lum bright="-6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>
          <a:xfrm>
            <a:off x="900113" y="2636838"/>
            <a:ext cx="3671887" cy="3960812"/>
          </a:xfrm>
          <a:solidFill>
            <a:srgbClr val="FFCC99"/>
          </a:solidFill>
          <a:ln>
            <a:solidFill>
              <a:srgbClr val="FFFF00"/>
            </a:solidFill>
          </a:ln>
        </p:spPr>
        <p:txBody>
          <a:bodyPr/>
          <a:lstStyle/>
          <a:p>
            <a:r>
              <a:rPr lang="ru-RU" sz="1400" i="1" smtClean="0"/>
              <a:t/>
            </a:r>
            <a:br>
              <a:rPr lang="ru-RU" sz="1400" i="1" smtClean="0"/>
            </a:br>
            <a:r>
              <a:rPr lang="ru-RU" sz="1400" i="1" smtClean="0"/>
              <a:t/>
            </a:r>
            <a:br>
              <a:rPr lang="ru-RU" sz="1400" i="1" smtClean="0"/>
            </a:br>
            <a:r>
              <a:rPr lang="ru-RU" sz="1400" i="1" smtClean="0"/>
              <a:t>За думою дума роєм вилітає;</a:t>
            </a:r>
            <a:br>
              <a:rPr lang="ru-RU" sz="1400" i="1" smtClean="0"/>
            </a:br>
            <a:r>
              <a:rPr lang="ru-RU" sz="1400" i="1" smtClean="0"/>
              <a:t>Одна давить серце, друга роздирає,</a:t>
            </a:r>
            <a:br>
              <a:rPr lang="ru-RU" sz="1400" i="1" smtClean="0"/>
            </a:br>
            <a:r>
              <a:rPr lang="ru-RU" sz="1400" i="1" smtClean="0"/>
              <a:t>А третяя тихо, тихесенько плаче</a:t>
            </a:r>
            <a:br>
              <a:rPr lang="ru-RU" sz="1400" i="1" smtClean="0"/>
            </a:br>
            <a:r>
              <a:rPr lang="ru-RU" sz="1400" i="1" smtClean="0"/>
              <a:t>У самому серці, може й Бог не бачить.</a:t>
            </a:r>
            <a:br>
              <a:rPr lang="ru-RU" sz="1400" i="1" smtClean="0"/>
            </a:br>
            <a:r>
              <a:rPr lang="ru-RU" sz="1400" i="1" smtClean="0"/>
              <a:t/>
            </a:r>
            <a:br>
              <a:rPr lang="ru-RU" sz="1400" i="1" smtClean="0"/>
            </a:br>
            <a:r>
              <a:rPr lang="ru-RU" sz="1400" i="1" smtClean="0"/>
              <a:t>Кому ж її покажу я,</a:t>
            </a:r>
            <a:br>
              <a:rPr lang="ru-RU" sz="1400" i="1" smtClean="0"/>
            </a:br>
            <a:r>
              <a:rPr lang="ru-RU" sz="1400" i="1" smtClean="0"/>
              <a:t>І хто тую мову</a:t>
            </a:r>
            <a:br>
              <a:rPr lang="ru-RU" sz="1400" i="1" smtClean="0"/>
            </a:br>
            <a:r>
              <a:rPr lang="ru-RU" sz="1400" i="1" smtClean="0"/>
              <a:t>Привітає, угадає</a:t>
            </a:r>
            <a:br>
              <a:rPr lang="ru-RU" sz="1400" i="1" smtClean="0"/>
            </a:br>
            <a:r>
              <a:rPr lang="ru-RU" sz="1400" i="1" smtClean="0"/>
              <a:t>Великеє слово?</a:t>
            </a:r>
            <a:br>
              <a:rPr lang="ru-RU" sz="1400" i="1" smtClean="0"/>
            </a:br>
            <a:r>
              <a:rPr lang="ru-RU" sz="1400" i="1" smtClean="0"/>
              <a:t>Всі оглухли — похилились</a:t>
            </a:r>
            <a:br>
              <a:rPr lang="ru-RU" sz="1400" i="1" smtClean="0"/>
            </a:br>
            <a:r>
              <a:rPr lang="ru-RU" sz="1400" i="1" smtClean="0"/>
              <a:t>В кайданах... байдуже...</a:t>
            </a:r>
            <a:br>
              <a:rPr lang="ru-RU" sz="1400" i="1" smtClean="0"/>
            </a:br>
            <a:r>
              <a:rPr lang="ru-RU" sz="1400" i="1" smtClean="0"/>
              <a:t>Ти смієшся, а я плачу,</a:t>
            </a:r>
            <a:br>
              <a:rPr lang="ru-RU" sz="1400" i="1" smtClean="0"/>
            </a:br>
            <a:r>
              <a:rPr lang="ru-RU" sz="1400" i="1" smtClean="0"/>
              <a:t>Великий мій друже.</a:t>
            </a:r>
            <a:br>
              <a:rPr lang="ru-RU" sz="1400" i="1" smtClean="0"/>
            </a:br>
            <a:r>
              <a:rPr lang="ru-RU" sz="1400" i="1" smtClean="0"/>
              <a:t>А що вродить з того плачу?</a:t>
            </a:r>
            <a:br>
              <a:rPr lang="ru-RU" sz="1400" i="1" smtClean="0"/>
            </a:br>
            <a:r>
              <a:rPr lang="ru-RU" sz="1400" i="1" smtClean="0"/>
              <a:t> Богилова , брате...</a:t>
            </a:r>
            <a:r>
              <a:rPr lang="ru-RU" sz="4000" smtClean="0"/>
              <a:t> </a:t>
            </a:r>
            <a:r>
              <a:rPr lang="ru-RU" sz="1400" i="1" smtClean="0"/>
              <a:t/>
            </a:r>
            <a:br>
              <a:rPr lang="ru-RU" sz="1400" i="1" smtClean="0"/>
            </a:br>
            <a:r>
              <a:rPr lang="ru-RU" sz="1400" i="1" smtClean="0"/>
              <a:t/>
            </a:r>
            <a:br>
              <a:rPr lang="ru-RU" sz="1400" i="1" smtClean="0"/>
            </a:br>
            <a:r>
              <a:rPr lang="ru-RU" sz="1400" i="1" smtClean="0"/>
              <a:t/>
            </a:r>
            <a:br>
              <a:rPr lang="ru-RU" sz="1400" i="1" smtClean="0"/>
            </a:br>
            <a:endParaRPr lang="ru-RU" sz="1400" i="1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4932363" y="2205038"/>
            <a:ext cx="3765550" cy="3949700"/>
          </a:xfrm>
          <a:solidFill>
            <a:srgbClr val="000066">
              <a:alpha val="14902"/>
            </a:srgbClr>
          </a:solidFill>
          <a:ln>
            <a:solidFill>
              <a:srgbClr val="000066"/>
            </a:solidFill>
          </a:ln>
        </p:spPr>
        <p:txBody>
          <a:bodyPr/>
          <a:lstStyle/>
          <a:p>
            <a:pPr lvl="1">
              <a:lnSpc>
                <a:spcPct val="80000"/>
              </a:lnSpc>
            </a:pPr>
            <a:endParaRPr lang="uk-UA" sz="2000" smtClean="0"/>
          </a:p>
          <a:p>
            <a:pPr lvl="1">
              <a:lnSpc>
                <a:spcPct val="80000"/>
              </a:lnSpc>
            </a:pPr>
            <a:r>
              <a:rPr lang="ru-RU" sz="1600" i="1" smtClean="0">
                <a:solidFill>
                  <a:schemeClr val="tx1"/>
                </a:solidFill>
              </a:rPr>
              <a:t>Не заревуть в Україні</a:t>
            </a:r>
            <a:br>
              <a:rPr lang="ru-RU" sz="1600" i="1" smtClean="0">
                <a:solidFill>
                  <a:schemeClr val="tx1"/>
                </a:solidFill>
              </a:rPr>
            </a:br>
            <a:r>
              <a:rPr lang="ru-RU" sz="1600" i="1" smtClean="0">
                <a:solidFill>
                  <a:schemeClr val="tx1"/>
                </a:solidFill>
              </a:rPr>
              <a:t>Вольнії гармати.</a:t>
            </a:r>
            <a:br>
              <a:rPr lang="ru-RU" sz="1600" i="1" smtClean="0">
                <a:solidFill>
                  <a:schemeClr val="tx1"/>
                </a:solidFill>
              </a:rPr>
            </a:br>
            <a:r>
              <a:rPr lang="ru-RU" sz="1600" i="1" smtClean="0">
                <a:solidFill>
                  <a:schemeClr val="tx1"/>
                </a:solidFill>
              </a:rPr>
              <a:t>Не заріже батько сина,</a:t>
            </a:r>
            <a:br>
              <a:rPr lang="ru-RU" sz="1600" i="1" smtClean="0">
                <a:solidFill>
                  <a:schemeClr val="tx1"/>
                </a:solidFill>
              </a:rPr>
            </a:br>
            <a:r>
              <a:rPr lang="ru-RU" sz="1600" i="1" smtClean="0">
                <a:solidFill>
                  <a:schemeClr val="tx1"/>
                </a:solidFill>
              </a:rPr>
              <a:t>Своєї дитини,</a:t>
            </a:r>
            <a:br>
              <a:rPr lang="ru-RU" sz="1600" i="1" smtClean="0">
                <a:solidFill>
                  <a:schemeClr val="tx1"/>
                </a:solidFill>
              </a:rPr>
            </a:br>
            <a:r>
              <a:rPr lang="ru-RU" sz="1600" i="1" smtClean="0">
                <a:solidFill>
                  <a:schemeClr val="tx1"/>
                </a:solidFill>
              </a:rPr>
              <a:t>За честь, славу, за братерство,</a:t>
            </a:r>
            <a:br>
              <a:rPr lang="ru-RU" sz="1600" i="1" smtClean="0">
                <a:solidFill>
                  <a:schemeClr val="tx1"/>
                </a:solidFill>
              </a:rPr>
            </a:br>
            <a:r>
              <a:rPr lang="ru-RU" sz="1600" i="1" smtClean="0">
                <a:solidFill>
                  <a:schemeClr val="tx1"/>
                </a:solidFill>
              </a:rPr>
              <a:t>За волю Вкраїни.</a:t>
            </a:r>
            <a:br>
              <a:rPr lang="ru-RU" sz="1600" i="1" smtClean="0">
                <a:solidFill>
                  <a:schemeClr val="tx1"/>
                </a:solidFill>
              </a:rPr>
            </a:br>
            <a:r>
              <a:rPr lang="ru-RU" sz="1600" i="1" smtClean="0">
                <a:solidFill>
                  <a:schemeClr val="tx1"/>
                </a:solidFill>
              </a:rPr>
              <a:t>Не заріже: викохає,</a:t>
            </a:r>
            <a:br>
              <a:rPr lang="ru-RU" sz="1600" i="1" smtClean="0">
                <a:solidFill>
                  <a:schemeClr val="tx1"/>
                </a:solidFill>
              </a:rPr>
            </a:br>
            <a:r>
              <a:rPr lang="ru-RU" sz="1600" i="1" smtClean="0">
                <a:solidFill>
                  <a:schemeClr val="tx1"/>
                </a:solidFill>
              </a:rPr>
              <a:t>Та й продасть в різницю</a:t>
            </a:r>
            <a:br>
              <a:rPr lang="ru-RU" sz="1600" i="1" smtClean="0">
                <a:solidFill>
                  <a:schemeClr val="tx1"/>
                </a:solidFill>
              </a:rPr>
            </a:br>
            <a:r>
              <a:rPr lang="ru-RU" sz="1600" i="1" smtClean="0">
                <a:solidFill>
                  <a:schemeClr val="tx1"/>
                </a:solidFill>
              </a:rPr>
              <a:t>Москалеві. Цебто, бачиш,</a:t>
            </a:r>
            <a:br>
              <a:rPr lang="ru-RU" sz="1600" i="1" smtClean="0">
                <a:solidFill>
                  <a:schemeClr val="tx1"/>
                </a:solidFill>
              </a:rPr>
            </a:br>
            <a:r>
              <a:rPr lang="ru-RU" sz="1600" i="1" smtClean="0">
                <a:solidFill>
                  <a:schemeClr val="tx1"/>
                </a:solidFill>
              </a:rPr>
              <a:t>Лепта удовиці</a:t>
            </a:r>
            <a:br>
              <a:rPr lang="ru-RU" sz="1600" i="1" smtClean="0">
                <a:solidFill>
                  <a:schemeClr val="tx1"/>
                </a:solidFill>
              </a:rPr>
            </a:br>
            <a:r>
              <a:rPr lang="ru-RU" sz="1600" i="1" smtClean="0">
                <a:solidFill>
                  <a:schemeClr val="tx1"/>
                </a:solidFill>
              </a:rPr>
              <a:t>Престолові-отечеству</a:t>
            </a:r>
            <a:br>
              <a:rPr lang="ru-RU" sz="1600" i="1" smtClean="0">
                <a:solidFill>
                  <a:schemeClr val="tx1"/>
                </a:solidFill>
              </a:rPr>
            </a:br>
            <a:r>
              <a:rPr lang="ru-RU" sz="1600" i="1" smtClean="0">
                <a:solidFill>
                  <a:schemeClr val="tx1"/>
                </a:solidFill>
              </a:rPr>
              <a:t>Та німоті плата.</a:t>
            </a:r>
            <a:br>
              <a:rPr lang="ru-RU" sz="1600" i="1" smtClean="0">
                <a:solidFill>
                  <a:schemeClr val="tx1"/>
                </a:solidFill>
              </a:rPr>
            </a:br>
            <a:r>
              <a:rPr lang="ru-RU" sz="1600" i="1" smtClean="0">
                <a:solidFill>
                  <a:schemeClr val="tx1"/>
                </a:solidFill>
              </a:rPr>
              <a:t>Нехай, брате.— А ми будем</a:t>
            </a:r>
            <a:br>
              <a:rPr lang="ru-RU" sz="1600" i="1" smtClean="0">
                <a:solidFill>
                  <a:schemeClr val="tx1"/>
                </a:solidFill>
              </a:rPr>
            </a:br>
            <a:r>
              <a:rPr lang="ru-RU" sz="1600" i="1" smtClean="0">
                <a:solidFill>
                  <a:schemeClr val="tx1"/>
                </a:solidFill>
              </a:rPr>
              <a:t>Сміяться та плакать. </a:t>
            </a:r>
            <a:endParaRPr lang="uk-UA" sz="1600" i="1" smtClean="0">
              <a:solidFill>
                <a:schemeClr val="tx1"/>
              </a:solidFill>
            </a:endParaRPr>
          </a:p>
          <a:p>
            <a:pPr lvl="2">
              <a:lnSpc>
                <a:spcPct val="80000"/>
              </a:lnSpc>
            </a:pPr>
            <a:endParaRPr lang="uk-UA" sz="1600" i="1" smtClean="0">
              <a:solidFill>
                <a:schemeClr val="tx1"/>
              </a:solidFill>
            </a:endParaRPr>
          </a:p>
          <a:p>
            <a:pPr lvl="2">
              <a:lnSpc>
                <a:spcPct val="80000"/>
              </a:lnSpc>
            </a:pPr>
            <a:endParaRPr lang="uk-UA" sz="1600" smtClean="0">
              <a:solidFill>
                <a:schemeClr val="tx1"/>
              </a:solidFill>
            </a:endParaRPr>
          </a:p>
          <a:p>
            <a:pPr lvl="2">
              <a:lnSpc>
                <a:spcPct val="80000"/>
              </a:lnSpc>
            </a:pPr>
            <a:endParaRPr lang="uk-UA" sz="1600" smtClean="0"/>
          </a:p>
          <a:p>
            <a:pPr lvl="2">
              <a:lnSpc>
                <a:spcPct val="80000"/>
              </a:lnSpc>
            </a:pPr>
            <a:endParaRPr lang="uk-UA" sz="1400" smtClean="0"/>
          </a:p>
          <a:p>
            <a:pPr lvl="2">
              <a:lnSpc>
                <a:spcPct val="80000"/>
              </a:lnSpc>
            </a:pPr>
            <a:endParaRPr lang="uk-UA" sz="1400" smtClean="0"/>
          </a:p>
          <a:p>
            <a:pPr lvl="2">
              <a:lnSpc>
                <a:spcPct val="80000"/>
              </a:lnSpc>
            </a:pPr>
            <a:endParaRPr lang="uk-UA" sz="1400" smtClean="0"/>
          </a:p>
          <a:p>
            <a:pPr lvl="2">
              <a:lnSpc>
                <a:spcPct val="80000"/>
              </a:lnSpc>
            </a:pPr>
            <a:endParaRPr lang="uk-UA" sz="1400" smtClean="0"/>
          </a:p>
          <a:p>
            <a:pPr lvl="2">
              <a:lnSpc>
                <a:spcPct val="80000"/>
              </a:lnSpc>
            </a:pPr>
            <a:endParaRPr lang="ru-RU" sz="1400" smtClean="0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2771775" y="1412875"/>
            <a:ext cx="4392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>
                <a:latin typeface="Palace Script MT" pitchFamily="66" charset="0"/>
              </a:rPr>
              <a:t>Вірш Шевченка Гоголю</a:t>
            </a:r>
          </a:p>
          <a:p>
            <a:pPr eaLnBrk="0" hangingPunct="0"/>
            <a:endParaRPr lang="ru-RU" sz="2400" i="1">
              <a:latin typeface="Palace Script MT" pitchFamily="66" charset="0"/>
            </a:endParaRPr>
          </a:p>
        </p:txBody>
      </p:sp>
      <p:pic>
        <p:nvPicPr>
          <p:cNvPr id="38916" name="Picture 5" descr="Фото - портрет &#10;Тараса Григоровича Шевче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5888"/>
            <a:ext cx="15335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40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468313" y="785794"/>
            <a:ext cx="8374062" cy="4227531"/>
          </a:xfrm>
        </p:spPr>
        <p:txBody>
          <a:bodyPr/>
          <a:lstStyle/>
          <a:p>
            <a:r>
              <a:rPr lang="uk-UA" sz="2400" smtClean="0">
                <a:latin typeface="Arial" charset="0"/>
              </a:rPr>
              <a:t>Презентацію підготувала вчитель світової літератури Мельниківської загальноосвітньої</a:t>
            </a:r>
            <a:r>
              <a:rPr lang="uk-UA" smtClean="0">
                <a:latin typeface="Arial" charset="0"/>
              </a:rPr>
              <a:t> </a:t>
            </a:r>
            <a:r>
              <a:rPr lang="uk-UA" sz="2400" smtClean="0">
                <a:latin typeface="Arial" charset="0"/>
              </a:rPr>
              <a:t>школи І- ІІ ступенів </a:t>
            </a:r>
            <a:r>
              <a:rPr lang="uk-UA" smtClean="0">
                <a:latin typeface="Arial" charset="0"/>
              </a:rPr>
              <a:t/>
            </a:r>
            <a:br>
              <a:rPr lang="uk-UA" smtClean="0">
                <a:latin typeface="Arial" charset="0"/>
              </a:rPr>
            </a:br>
            <a:r>
              <a:rPr lang="uk-UA" sz="2400" smtClean="0">
                <a:latin typeface="Arial" charset="0"/>
              </a:rPr>
              <a:t> Смілянської районної ради Черкаської області </a:t>
            </a:r>
            <a:br>
              <a:rPr lang="uk-UA" sz="2400" smtClean="0">
                <a:latin typeface="Arial" charset="0"/>
              </a:rPr>
            </a:br>
            <a:r>
              <a:rPr lang="uk-UA" sz="2400" smtClean="0">
                <a:latin typeface="Arial" charset="0"/>
              </a:rPr>
              <a:t>Астахова Олена Миколаївна</a:t>
            </a:r>
            <a:br>
              <a:rPr lang="uk-UA" sz="2400" smtClean="0">
                <a:latin typeface="Arial" charset="0"/>
              </a:rPr>
            </a:br>
            <a:endParaRPr lang="ru-RU" sz="24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Mirgorodskyi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113" y="620713"/>
            <a:ext cx="7343775" cy="5545137"/>
          </a:xfr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4859338" y="188913"/>
            <a:ext cx="3744912" cy="5865812"/>
          </a:xfrm>
        </p:spPr>
        <p:txBody>
          <a:bodyPr/>
          <a:lstStyle/>
          <a:p>
            <a:pPr eaLnBrk="1" hangingPunct="1"/>
            <a:r>
              <a:rPr lang="uk-UA" sz="1800" smtClean="0"/>
              <a:t>Великі Сорочинці, розташовані неподалік від Миргорода на Полтавщині, увійшли в історію як місце народження Миколи Гоголя, бо саме тут, у скромному будиночку повітового лікаря М. Трохимовського, 20 березня (1 квітня за новим стилем) 1809 року народився майбутній письменник. 1911 року скульптором Іллею Гінзбургом тут споруджено пам'ятник Гоголю, а з 1929 року відкрито музей. </a:t>
            </a:r>
            <a:endParaRPr lang="ru-RU" sz="1800" smtClean="0"/>
          </a:p>
        </p:txBody>
      </p:sp>
      <p:pic>
        <p:nvPicPr>
          <p:cNvPr id="16386" name="Picture 5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052513"/>
            <a:ext cx="4319587" cy="3744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5"/>
          <a:stretch>
            <a:fillRect/>
          </a:stretch>
        </p:blipFill>
        <p:spPr bwMode="auto">
          <a:xfrm>
            <a:off x="5364163" y="2214554"/>
            <a:ext cx="2663825" cy="3446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354137"/>
          </a:xfrm>
          <a:gradFill>
            <a:lin/>
          </a:gradFill>
        </p:spPr>
        <p:txBody>
          <a:bodyPr/>
          <a:lstStyle/>
          <a:p>
            <a:r>
              <a:rPr lang="uk-UA" sz="1800" smtClean="0"/>
              <a:t>Тут він провів перші десять років життя, успадкувавши від батька, Василя Опанасовича, почуття гумору, хист оповідача, любов до театру. Мати, Марія Іванівна, палко вірила в талант сина. Десяти років Миколу Гоголя відправили до Полтавського повітового училища</a:t>
            </a:r>
            <a:r>
              <a:rPr lang="ru-RU" sz="4000" smtClean="0"/>
              <a:t> </a:t>
            </a:r>
          </a:p>
        </p:txBody>
      </p:sp>
      <p:pic>
        <p:nvPicPr>
          <p:cNvPr id="17410" name="Picture 4" descr="Василий_Гоголь-Яновский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2133600"/>
            <a:ext cx="2951163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95288" y="5876925"/>
            <a:ext cx="2663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/>
              <a:t>Гоголь-Яновський Василь (1780―1825), батько Миколи</a:t>
            </a:r>
            <a:r>
              <a:rPr lang="ru-RU" sz="1400"/>
              <a:t> 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5219700" y="5949950"/>
            <a:ext cx="2879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Мар</a:t>
            </a:r>
            <a:r>
              <a:rPr lang="uk-UA" sz="1400"/>
              <a:t>ія І</a:t>
            </a:r>
            <a:r>
              <a:rPr lang="ru-RU" sz="1400"/>
              <a:t>ван</a:t>
            </a:r>
            <a:r>
              <a:rPr lang="uk-UA" sz="1400"/>
              <a:t>і</a:t>
            </a:r>
            <a:r>
              <a:rPr lang="ru-RU" sz="1400"/>
              <a:t>вна </a:t>
            </a:r>
            <a:r>
              <a:rPr lang="uk-UA" sz="1400"/>
              <a:t>  </a:t>
            </a:r>
            <a:r>
              <a:rPr lang="ru-RU" sz="1400"/>
              <a:t>Гоголь-Яновска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827088" y="260350"/>
            <a:ext cx="7847012" cy="504825"/>
          </a:xfrm>
          <a:gradFill>
            <a:lin/>
          </a:gradFill>
        </p:spPr>
        <p:txBody>
          <a:bodyPr/>
          <a:lstStyle/>
          <a:p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22 березня  Гоголя  було охрещено у Спасо-Преображенській церкві.</a:t>
            </a:r>
            <a:br>
              <a:rPr lang="ru-RU" sz="1800" smtClean="0"/>
            </a:b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843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0166" y="1500174"/>
            <a:ext cx="603408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>
          <a:xfrm>
            <a:off x="323850" y="692150"/>
            <a:ext cx="8712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800" smtClean="0">
                <a:solidFill>
                  <a:schemeClr val="tx1"/>
                </a:solidFill>
              </a:rPr>
              <a:t>Дванадцяти років Гоголя привезли в Ніжин до гімназії вищих наук, яку ще називали ліцеєм. Разом з Гоголем навчалися Нестор Кукольник, Євген Гребінка — майбутні поети. Тут він здружився з Олександром Дашлевським, майбутнім письменником. Україна стала для нього початком життя і творчості. Тут уперше він вийшов на сцену, зігравши роль дуже старого діда, написав п'єсу з українського життя. Ніжин став духовною і творчою колискою письменників. Не випадково, мабуть, тут встановлено перший пам'ятник Гоголю, створений ще 1881 року талановитим українським скульптором Парменом Забілою, відкрито перший музей Гоголя, зібраний у стінах ліцею студентами Історико-філологічного інституту. </a:t>
            </a:r>
            <a:endParaRPr lang="ru-RU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3744912" cy="3529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428868"/>
            <a:ext cx="3024187" cy="345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5867400" y="1557338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solidFill>
                  <a:schemeClr val="hlink"/>
                </a:solidFill>
              </a:rPr>
              <a:t>Пам'ятник М.В.Гоголю, </a:t>
            </a:r>
            <a:r>
              <a:rPr lang="ru-RU" i="1">
                <a:solidFill>
                  <a:schemeClr val="hlink"/>
                </a:solidFill>
                <a:hlinkClick r:id="rId4" tooltip="Ніжин"/>
              </a:rPr>
              <a:t>Ніжин</a:t>
            </a:r>
            <a:r>
              <a:rPr lang="ru-RU" i="1">
                <a:solidFill>
                  <a:schemeClr val="hlink"/>
                </a:solidFill>
              </a:rPr>
              <a:t>, осінь </a:t>
            </a:r>
            <a:r>
              <a:rPr lang="ru-RU" i="1">
                <a:solidFill>
                  <a:schemeClr val="hlink"/>
                </a:solidFill>
                <a:hlinkClick r:id="rId5" tooltip="2008"/>
              </a:rPr>
              <a:t>2008</a:t>
            </a:r>
            <a:r>
              <a:rPr lang="ru-RU" i="1">
                <a:solidFill>
                  <a:schemeClr val="hlink"/>
                </a:solidFill>
              </a:rPr>
              <a:t> року</a:t>
            </a:r>
            <a:r>
              <a:rPr lang="ru-RU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323850" y="4098925"/>
            <a:ext cx="42481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/>
              <a:t>Ніжинський державний університет імені Миколи Гоголя</a:t>
            </a:r>
            <a:r>
              <a:rPr lang="ru-RU" sz="1600"/>
              <a:t> </a:t>
            </a:r>
          </a:p>
          <a:p>
            <a:r>
              <a:rPr lang="ru-RU" sz="1600">
                <a:hlinkClick r:id="rId6" tooltip="1805"/>
              </a:rPr>
              <a:t>1805</a:t>
            </a:r>
            <a:r>
              <a:rPr lang="ru-RU" sz="1600"/>
              <a:t> - дано дозвіл на відкриття гімназії, </a:t>
            </a:r>
          </a:p>
          <a:p>
            <a:r>
              <a:rPr lang="ru-RU" sz="1600">
                <a:hlinkClick r:id="rId7" tooltip="1820"/>
              </a:rPr>
              <a:t>1820</a:t>
            </a:r>
            <a:r>
              <a:rPr lang="ru-RU" sz="1600"/>
              <a:t> відкрито гімназію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r>
              <a:rPr lang="uk-UA" sz="2800" smtClean="0"/>
              <a:t>Ніжинський період був вступом, дуже стриманою передмовою до майбутніх діянь генія. Викладач Гоголя Кулжинський у своїх спогадах писав, що «це був талант, який гімназія не розпізнала. Поміж тодішніми наставниками Гоголя були такі професори, які могли приголубити і допомогти цьому таланту. Але цей талант нікому не назвався своїм справжнім ім’ям. Гоголя знали лише як ледачого, хоча й не бездарного юнака. Жаль, що не вгадали. Але хто знає. Можливо, це вийшло й на краще», – так завершує свої спогади гімназійний учитель Миколи Гоголя Ігор Кулжинський</a:t>
            </a:r>
            <a:r>
              <a:rPr lang="uk-UA" sz="2800" smtClean="0">
                <a:latin typeface="Arial" charset="0"/>
              </a:rPr>
              <a:t>.</a:t>
            </a:r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build="p"/>
    </p:bldLst>
  </p:timing>
</p:sld>
</file>

<file path=ppt/theme/theme1.xml><?xml version="1.0" encoding="utf-8"?>
<a:theme xmlns:a="http://schemas.openxmlformats.org/drawingml/2006/main" name="гоголь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гоголь 1</Template>
  <TotalTime>12</TotalTime>
  <Words>1497</Words>
  <Application>Microsoft Office PowerPoint</Application>
  <PresentationFormat>Экран (4:3)</PresentationFormat>
  <Paragraphs>50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гоголь 1</vt:lpstr>
      <vt:lpstr>Гоголь і Україна</vt:lpstr>
      <vt:lpstr>Микола Гоголь — геніальний російський письменник, але витоки його творчості — в українській культурі. Українець за походженням, він із дитинства добре знав українські казки, пісні, бувальщини. Саме вони насичували його уяву.</vt:lpstr>
      <vt:lpstr>Презентация PowerPoint</vt:lpstr>
      <vt:lpstr>Презентация PowerPoint</vt:lpstr>
      <vt:lpstr>Тут він провів перші десять років життя, успадкувавши від батька, Василя Опанасовича, почуття гумору, хист оповідача, любов до театру. Мати, Марія Іванівна, палко вірила в талант сина. Десяти років Миколу Гоголя відправили до Полтавського повітового училища </vt:lpstr>
      <vt:lpstr>  22 березня  Гоголя  було охрещено у Спасо-Преображенській церкві.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Пам’ятник Гоголю в місті Харків на Площі Поезії</vt:lpstr>
      <vt:lpstr>Могила Миколи Васильовича Гоголя </vt:lpstr>
      <vt:lpstr>  За думою дума роєм вилітає; Одна давить серце, друга роздирає, А третяя тихо, тихесенько плаче У самому серці, може й Бог не бачить.  Кому ж її покажу я, І хто тую мову Привітає, угадає Великеє слово? Всі оглухли — похилились В кайданах... байдуже... Ти смієшся, а я плачу, Великий мій друже. А що вродить з того плачу?  Богилова , брате...    </vt:lpstr>
      <vt:lpstr>Презентацію підготувала вчитель світової літератури Мельниківської загальноосвітньої школи І- ІІ ступенів   Смілянської районної ради Черкаської області  Астахова Олена Миколаївна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Гоголь і Україна</dc:title>
  <dc:subject/>
  <dc:creator>SamLab.ws</dc:creator>
  <cp:keywords/>
  <dc:description/>
  <cp:lastModifiedBy>User</cp:lastModifiedBy>
  <cp:revision>3</cp:revision>
  <dcterms:created xsi:type="dcterms:W3CDTF">2012-01-12T12:40:49Z</dcterms:created>
  <dcterms:modified xsi:type="dcterms:W3CDTF">2015-05-28T15:18:39Z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TC019087019991</vt:lpwstr>
  </property>
</Properties>
</file>