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8" r:id="rId2"/>
    <p:sldId id="269" r:id="rId3"/>
    <p:sldId id="289" r:id="rId4"/>
    <p:sldId id="270" r:id="rId5"/>
    <p:sldId id="271" r:id="rId6"/>
    <p:sldId id="266" r:id="rId7"/>
    <p:sldId id="294" r:id="rId8"/>
    <p:sldId id="299" r:id="rId9"/>
    <p:sldId id="274" r:id="rId10"/>
    <p:sldId id="278" r:id="rId11"/>
    <p:sldId id="295" r:id="rId12"/>
    <p:sldId id="280" r:id="rId13"/>
    <p:sldId id="300" r:id="rId14"/>
    <p:sldId id="283" r:id="rId15"/>
    <p:sldId id="287" r:id="rId16"/>
    <p:sldId id="284" r:id="rId17"/>
    <p:sldId id="277" r:id="rId18"/>
    <p:sldId id="288" r:id="rId19"/>
    <p:sldId id="290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3F77"/>
    <a:srgbClr val="000066"/>
    <a:srgbClr val="274E75"/>
    <a:srgbClr val="A8EEFE"/>
    <a:srgbClr val="96EAFE"/>
    <a:srgbClr val="7C5989"/>
    <a:srgbClr val="4D6B89"/>
    <a:srgbClr val="384E64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76" autoAdjust="0"/>
    <p:restoredTop sz="93617" autoAdjust="0"/>
  </p:normalViewPr>
  <p:slideViewPr>
    <p:cSldViewPr>
      <p:cViewPr varScale="1">
        <p:scale>
          <a:sx n="101" d="100"/>
          <a:sy n="101" d="100"/>
        </p:scale>
        <p:origin x="-28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37" units="1/cm"/>
          <inkml:channelProperty channel="Y" name="resolution" value="37" units="1/cm"/>
        </inkml:channelProperties>
      </inkml:inkSource>
      <inkml:timestamp xml:id="ts0" timeString="2005-04-04T06:18:50.77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0 0</inkml:trace>
</inkml:ink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819400"/>
            <a:ext cx="9144000" cy="609600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352800"/>
            <a:ext cx="9144000" cy="304800"/>
          </a:xfrm>
        </p:spPr>
        <p:txBody>
          <a:bodyPr/>
          <a:lstStyle>
            <a:lvl1pPr marL="0" indent="0" algn="ctr"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F5F2F0C-7E41-41A7-8FD9-F68A80C302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56060B-041C-4513-A755-31B91B4B11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583548"/>
      </p:ext>
    </p:extLst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477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477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9220D6-758C-44A6-81BD-8C547730F1F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485777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A5B799-27AE-4409-B388-6218935F2D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325831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930202-AC0D-4FF1-960F-BCF091B207F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433384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71600" y="762000"/>
            <a:ext cx="38100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34000" y="762000"/>
            <a:ext cx="38100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FC44D9-5C91-46E7-853A-91329B8BCF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715839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4D2F3B-BCAC-4508-95F3-FA28BF76D68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849060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82297B-3C9D-49DB-A9D8-EE276ED399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368449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B34EE0-6FCB-4014-B4E5-018F2807E2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253102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814159-4AD3-454E-A286-3CE039BE6F9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143404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883FCD-AD07-4CDC-A551-5665207FEC6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065563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762000"/>
            <a:ext cx="77724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29400"/>
            <a:ext cx="1905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29400"/>
            <a:ext cx="2895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629400"/>
            <a:ext cx="1905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latin typeface="+mn-lt"/>
              </a:defRPr>
            </a:lvl1pPr>
          </a:lstStyle>
          <a:p>
            <a:fld id="{FA2978F3-F72F-4FA1-8DC9-A00C5EFF3E4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74E75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74E75"/>
          </a:solidFill>
          <a:latin typeface="Impact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74E75"/>
          </a:solidFill>
          <a:latin typeface="Impact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74E75"/>
          </a:solidFill>
          <a:latin typeface="Impact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74E75"/>
          </a:solidFill>
          <a:latin typeface="Impact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74E75"/>
          </a:solidFill>
          <a:latin typeface="Impact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74E75"/>
          </a:solidFill>
          <a:latin typeface="Impact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74E75"/>
          </a:solidFill>
          <a:latin typeface="Impact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74E75"/>
          </a:solidFill>
          <a:latin typeface="Impac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defRPr sz="20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b="1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1600" b="1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16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6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6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6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600" b="1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5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png"/><Relationship Id="rId7" Type="http://schemas.openxmlformats.org/officeDocument/2006/relationships/image" Target="../media/image38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Relationship Id="rId9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 smtClean="0"/>
              <a:t>Херсонська</a:t>
            </a:r>
            <a:r>
              <a:rPr lang="ru-RU" dirty="0" smtClean="0"/>
              <a:t> спец</a:t>
            </a:r>
            <a:r>
              <a:rPr lang="uk-UA" dirty="0" err="1" smtClean="0"/>
              <a:t>іалізована</a:t>
            </a:r>
            <a:r>
              <a:rPr lang="uk-UA" dirty="0" smtClean="0"/>
              <a:t> школа І-ІІІ ступенів №31</a:t>
            </a:r>
          </a:p>
          <a:p>
            <a:r>
              <a:rPr lang="uk-UA" dirty="0"/>
              <a:t>з</a:t>
            </a:r>
            <a:r>
              <a:rPr lang="uk-UA" dirty="0" smtClean="0"/>
              <a:t> поглибленим вивченням історії та права</a:t>
            </a:r>
          </a:p>
          <a:p>
            <a:r>
              <a:rPr lang="uk-UA" dirty="0" smtClean="0"/>
              <a:t>Херсонської міської ради</a:t>
            </a:r>
          </a:p>
          <a:p>
            <a:endParaRPr lang="uk-UA" dirty="0"/>
          </a:p>
          <a:p>
            <a:r>
              <a:rPr lang="uk-UA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Кононенко Вікторія Миколаївна,</a:t>
            </a:r>
          </a:p>
          <a:p>
            <a:r>
              <a:rPr lang="uk-UA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uk-UA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тарший учитель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57182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1" name="Picture 10" descr="pirogov-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022" y="3154167"/>
            <a:ext cx="2501921" cy="31519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16" y="639059"/>
            <a:ext cx="2779677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987272" y="30235"/>
            <a:ext cx="6156729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spc="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МЕДИЧНА ПРАКТИКА</a:t>
            </a:r>
            <a:endParaRPr lang="ru-RU" sz="2000" b="1" spc="3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1909 р</a:t>
            </a:r>
            <a:r>
              <a:rPr lang="ru-RU" sz="2000" dirty="0"/>
              <a:t>. М. Булгаков </a:t>
            </a:r>
            <a:endParaRPr lang="ru-RU" sz="2000" dirty="0" smtClean="0"/>
          </a:p>
          <a:p>
            <a:r>
              <a:rPr lang="ru-RU" sz="2000" dirty="0" smtClean="0"/>
              <a:t>вступив </a:t>
            </a:r>
            <a:r>
              <a:rPr lang="ru-RU" sz="2000" dirty="0"/>
              <a:t>до </a:t>
            </a:r>
            <a:r>
              <a:rPr lang="ru-RU" sz="2000" dirty="0" err="1"/>
              <a:t>медичного</a:t>
            </a:r>
            <a:r>
              <a:rPr lang="ru-RU" sz="2000" dirty="0"/>
              <a:t> </a:t>
            </a:r>
            <a:r>
              <a:rPr lang="ru-RU" sz="2000" dirty="0" smtClean="0"/>
              <a:t>факультету</a:t>
            </a:r>
          </a:p>
          <a:p>
            <a:r>
              <a:rPr lang="ru-RU" sz="2000" dirty="0" smtClean="0"/>
              <a:t> </a:t>
            </a:r>
            <a:r>
              <a:rPr lang="ru-RU" sz="2000" dirty="0" err="1"/>
              <a:t>Київського</a:t>
            </a:r>
            <a:r>
              <a:rPr lang="ru-RU" sz="2000" dirty="0"/>
              <a:t> </a:t>
            </a:r>
            <a:r>
              <a:rPr lang="ru-RU" sz="2000" dirty="0" err="1" smtClean="0"/>
              <a:t>університету</a:t>
            </a:r>
            <a:r>
              <a:rPr lang="ru-RU" sz="2000" dirty="0"/>
              <a:t> </a:t>
            </a:r>
            <a:endParaRPr lang="ru-RU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uk-UA" sz="2000" dirty="0"/>
              <a:t>Навчаючись у </a:t>
            </a:r>
            <a:r>
              <a:rPr lang="uk-UA" sz="2000" dirty="0" smtClean="0"/>
              <a:t>Київському</a:t>
            </a:r>
          </a:p>
          <a:p>
            <a:r>
              <a:rPr lang="uk-UA" sz="2000" dirty="0" smtClean="0"/>
              <a:t>університеті</a:t>
            </a:r>
            <a:r>
              <a:rPr lang="uk-UA" sz="2000" dirty="0"/>
              <a:t>, у 22 роки  </a:t>
            </a:r>
            <a:r>
              <a:rPr lang="uk-UA" sz="2000" dirty="0" err="1" smtClean="0"/>
              <a:t>одружив-</a:t>
            </a:r>
            <a:endParaRPr lang="uk-UA" sz="2000" dirty="0" smtClean="0"/>
          </a:p>
          <a:p>
            <a:r>
              <a:rPr lang="uk-UA" sz="2000" dirty="0" smtClean="0"/>
              <a:t>ся </a:t>
            </a:r>
            <a:r>
              <a:rPr lang="uk-UA" sz="2000" dirty="0"/>
              <a:t>з Те­тяною </a:t>
            </a:r>
            <a:r>
              <a:rPr lang="uk-UA" sz="2000" dirty="0" smtClean="0"/>
              <a:t> </a:t>
            </a:r>
            <a:r>
              <a:rPr lang="uk-UA" sz="2000" dirty="0"/>
              <a:t>фон </a:t>
            </a:r>
            <a:r>
              <a:rPr lang="uk-UA" sz="2000" dirty="0" err="1" smtClean="0"/>
              <a:t>Лаппа</a:t>
            </a:r>
            <a:endParaRPr lang="ru-RU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dirty="0" smtClean="0"/>
              <a:t>31 </a:t>
            </a:r>
            <a:r>
              <a:rPr lang="ru-RU" sz="2000" b="1" dirty="0" err="1"/>
              <a:t>жовтня</a:t>
            </a:r>
            <a:r>
              <a:rPr lang="ru-RU" sz="2000" b="1" dirty="0"/>
              <a:t> 1916 р</a:t>
            </a:r>
            <a:r>
              <a:rPr lang="ru-RU" sz="2000" dirty="0"/>
              <a:t>. — </a:t>
            </a:r>
            <a:r>
              <a:rPr lang="ru-RU" sz="2000" dirty="0" err="1" smtClean="0"/>
              <a:t>здобув</a:t>
            </a:r>
            <a:endParaRPr lang="ru-RU" sz="2000" dirty="0" smtClean="0"/>
          </a:p>
          <a:p>
            <a:r>
              <a:rPr lang="ru-RU" sz="2000" dirty="0" smtClean="0"/>
              <a:t> </a:t>
            </a:r>
            <a:r>
              <a:rPr lang="ru-RU" sz="2000" dirty="0"/>
              <a:t>диплом </a:t>
            </a:r>
            <a:r>
              <a:rPr lang="ru-RU" sz="2000" dirty="0" err="1"/>
              <a:t>лікаря</a:t>
            </a:r>
            <a:r>
              <a:rPr lang="ru-RU" sz="2000" dirty="0"/>
              <a:t> з </a:t>
            </a:r>
            <a:r>
              <a:rPr lang="ru-RU" sz="2000" dirty="0" err="1"/>
              <a:t>відзнакою</a:t>
            </a:r>
            <a:r>
              <a:rPr lang="ru-RU" sz="2000" dirty="0" smtClean="0"/>
              <a:t>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err="1"/>
              <a:t>Під</a:t>
            </a:r>
            <a:r>
              <a:rPr lang="ru-RU" sz="2000" dirty="0"/>
              <a:t> час </a:t>
            </a:r>
            <a:r>
              <a:rPr lang="ru-RU" sz="2000" b="1" dirty="0" err="1"/>
              <a:t>Першої</a:t>
            </a:r>
            <a:r>
              <a:rPr lang="ru-RU" sz="2000" b="1" dirty="0"/>
              <a:t> </a:t>
            </a:r>
            <a:r>
              <a:rPr lang="ru-RU" sz="2000" b="1" dirty="0" err="1"/>
              <a:t>світової</a:t>
            </a:r>
            <a:r>
              <a:rPr lang="ru-RU" sz="2000" b="1" dirty="0"/>
              <a:t> </a:t>
            </a:r>
            <a:r>
              <a:rPr lang="ru-RU" sz="2000" b="1" dirty="0" err="1" smtClean="0"/>
              <a:t>війни</a:t>
            </a:r>
            <a:endParaRPr lang="ru-RU" sz="2000" b="1" dirty="0" smtClean="0"/>
          </a:p>
          <a:p>
            <a:r>
              <a:rPr lang="ru-RU" sz="2000" b="1" dirty="0" smtClean="0"/>
              <a:t>  </a:t>
            </a:r>
            <a:r>
              <a:rPr lang="ru-RU" sz="2000" b="1" dirty="0" err="1"/>
              <a:t>працював</a:t>
            </a:r>
            <a:r>
              <a:rPr lang="ru-RU" sz="2000" b="1" dirty="0"/>
              <a:t> </a:t>
            </a:r>
            <a:r>
              <a:rPr lang="ru-RU" sz="2000" b="1" dirty="0" err="1"/>
              <a:t>лікарем</a:t>
            </a:r>
            <a:r>
              <a:rPr lang="ru-RU" sz="2000" b="1" dirty="0"/>
              <a:t> </a:t>
            </a:r>
            <a:r>
              <a:rPr lang="ru-RU" sz="2000" dirty="0"/>
              <a:t>у </a:t>
            </a:r>
            <a:r>
              <a:rPr lang="ru-RU" sz="2000" dirty="0" err="1" smtClean="0"/>
              <a:t>прифронтовій</a:t>
            </a:r>
            <a:r>
              <a:rPr lang="ru-RU" sz="2000" dirty="0" smtClean="0"/>
              <a:t> </a:t>
            </a:r>
            <a:r>
              <a:rPr lang="ru-RU" sz="2000" dirty="0" err="1"/>
              <a:t>зоні</a:t>
            </a:r>
            <a:r>
              <a:rPr lang="ru-RU" sz="2000" dirty="0"/>
              <a:t>. </a:t>
            </a:r>
            <a:r>
              <a:rPr lang="ru-RU" sz="2000" dirty="0" err="1"/>
              <a:t>Потім</a:t>
            </a:r>
            <a:r>
              <a:rPr lang="ru-RU" sz="2000" dirty="0"/>
              <a:t> </a:t>
            </a:r>
            <a:r>
              <a:rPr lang="ru-RU" sz="2000" dirty="0" smtClean="0"/>
              <a:t>у </a:t>
            </a:r>
            <a:r>
              <a:rPr lang="ru-RU" sz="2000" dirty="0" err="1" smtClean="0"/>
              <a:t>Вязьмі</a:t>
            </a:r>
            <a:r>
              <a:rPr lang="ru-RU" sz="2000" dirty="0" smtClean="0"/>
              <a:t>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err="1"/>
              <a:t>Під</a:t>
            </a:r>
            <a:r>
              <a:rPr lang="ru-RU" sz="2000" dirty="0"/>
              <a:t> час </a:t>
            </a:r>
            <a:r>
              <a:rPr lang="ru-RU" sz="2000" dirty="0" err="1"/>
              <a:t>громадянської</a:t>
            </a:r>
            <a:r>
              <a:rPr lang="ru-RU" sz="2000" dirty="0"/>
              <a:t> </a:t>
            </a:r>
            <a:r>
              <a:rPr lang="ru-RU" sz="2000" dirty="0" err="1"/>
              <a:t>війни</a:t>
            </a:r>
            <a:r>
              <a:rPr lang="ru-RU" sz="2000" dirty="0"/>
              <a:t>, у лютому </a:t>
            </a:r>
            <a:r>
              <a:rPr lang="ru-RU" sz="2000" b="1" dirty="0"/>
              <a:t>1919 р.</a:t>
            </a:r>
            <a:r>
              <a:rPr lang="ru-RU" sz="2000" dirty="0"/>
              <a:t>, </a:t>
            </a:r>
            <a:endParaRPr lang="ru-RU" sz="2000" dirty="0" smtClean="0"/>
          </a:p>
          <a:p>
            <a:r>
              <a:rPr lang="ru-RU" sz="2000" dirty="0" err="1" smtClean="0"/>
              <a:t>був</a:t>
            </a:r>
            <a:r>
              <a:rPr lang="ru-RU" sz="2000" dirty="0" smtClean="0"/>
              <a:t> </a:t>
            </a:r>
            <a:r>
              <a:rPr lang="ru-RU" sz="2000" dirty="0" err="1"/>
              <a:t>мобілізований</a:t>
            </a:r>
            <a:r>
              <a:rPr lang="ru-RU" sz="2000" dirty="0"/>
              <a:t> як </a:t>
            </a:r>
            <a:r>
              <a:rPr lang="ru-RU" sz="2000" dirty="0" err="1"/>
              <a:t>військовий</a:t>
            </a:r>
            <a:r>
              <a:rPr lang="ru-RU" sz="2000" dirty="0"/>
              <a:t> </a:t>
            </a:r>
            <a:r>
              <a:rPr lang="ru-RU" sz="2000" dirty="0" err="1"/>
              <a:t>лікар</a:t>
            </a:r>
            <a:r>
              <a:rPr lang="ru-RU" sz="2000" dirty="0"/>
              <a:t> до </a:t>
            </a:r>
            <a:r>
              <a:rPr lang="ru-RU" sz="2000" dirty="0" err="1" smtClean="0"/>
              <a:t>армії</a:t>
            </a:r>
            <a:endParaRPr lang="ru-RU" sz="2000" dirty="0" smtClean="0"/>
          </a:p>
          <a:p>
            <a:r>
              <a:rPr lang="ru-RU" sz="2000" dirty="0"/>
              <a:t> </a:t>
            </a:r>
            <a:r>
              <a:rPr lang="ru-RU" sz="2000" dirty="0" err="1" smtClean="0"/>
              <a:t>Української</a:t>
            </a:r>
            <a:r>
              <a:rPr lang="ru-RU" sz="2000" dirty="0" smtClean="0"/>
              <a:t> </a:t>
            </a:r>
            <a:r>
              <a:rPr lang="ru-RU" sz="2000" dirty="0" err="1"/>
              <a:t>народної</a:t>
            </a:r>
            <a:r>
              <a:rPr lang="ru-RU" sz="2000" dirty="0"/>
              <a:t> </a:t>
            </a:r>
            <a:r>
              <a:rPr lang="ru-RU" sz="2000" dirty="0" err="1"/>
              <a:t>республіки</a:t>
            </a:r>
            <a:r>
              <a:rPr lang="ru-RU" sz="2000" dirty="0"/>
              <a:t>. </a:t>
            </a:r>
            <a:endParaRPr lang="ru-RU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err="1"/>
              <a:t>П</a:t>
            </a:r>
            <a:r>
              <a:rPr lang="ru-RU" sz="2000" dirty="0" err="1" smtClean="0"/>
              <a:t>рацював</a:t>
            </a:r>
            <a:r>
              <a:rPr lang="ru-RU" sz="2000" dirty="0" smtClean="0"/>
              <a:t> </a:t>
            </a:r>
            <a:r>
              <a:rPr lang="ru-RU" sz="2000" dirty="0" err="1"/>
              <a:t>лікарем</a:t>
            </a:r>
            <a:r>
              <a:rPr lang="ru-RU" sz="2000" dirty="0"/>
              <a:t> у Червоному </a:t>
            </a:r>
            <a:r>
              <a:rPr lang="ru-RU" sz="2000" dirty="0" err="1"/>
              <a:t>хресті</a:t>
            </a:r>
            <a:r>
              <a:rPr lang="ru-RU" sz="2000" dirty="0"/>
              <a:t>, </a:t>
            </a:r>
            <a:r>
              <a:rPr lang="ru-RU" sz="2000" dirty="0" smtClean="0"/>
              <a:t> </a:t>
            </a:r>
            <a:r>
              <a:rPr lang="ru-RU" sz="2000" dirty="0"/>
              <a:t>в </a:t>
            </a:r>
            <a:r>
              <a:rPr lang="ru-RU" sz="2000" dirty="0" err="1" smtClean="0"/>
              <a:t>Озброє</a:t>
            </a:r>
            <a:r>
              <a:rPr lang="ru-RU" sz="2000" dirty="0" smtClean="0"/>
              <a:t>-</a:t>
            </a:r>
          </a:p>
          <a:p>
            <a:r>
              <a:rPr lang="ru-RU" sz="2000" dirty="0" smtClean="0"/>
              <a:t> них </a:t>
            </a:r>
            <a:r>
              <a:rPr lang="ru-RU" sz="2000" dirty="0"/>
              <a:t>Силах </a:t>
            </a:r>
            <a:r>
              <a:rPr lang="ru-RU" sz="2000" dirty="0" err="1"/>
              <a:t>Півдня</a:t>
            </a:r>
            <a:r>
              <a:rPr lang="ru-RU" sz="2000" dirty="0"/>
              <a:t> </a:t>
            </a:r>
            <a:r>
              <a:rPr lang="ru-RU" sz="2000" dirty="0" err="1"/>
              <a:t>Росії</a:t>
            </a:r>
            <a:r>
              <a:rPr lang="ru-RU" sz="2000" dirty="0"/>
              <a:t>. П</a:t>
            </a:r>
            <a:r>
              <a:rPr lang="ru-RU" sz="2000" dirty="0" smtClean="0"/>
              <a:t>роживав </a:t>
            </a:r>
            <a:r>
              <a:rPr lang="ru-RU" sz="2000" dirty="0" err="1"/>
              <a:t>деякий</a:t>
            </a:r>
            <a:r>
              <a:rPr lang="ru-RU" sz="2000" dirty="0"/>
              <a:t> час у </a:t>
            </a:r>
            <a:r>
              <a:rPr lang="ru-RU" sz="2000" dirty="0" err="1"/>
              <a:t>Чечні</a:t>
            </a:r>
            <a:r>
              <a:rPr lang="ru-RU" sz="2000" dirty="0"/>
              <a:t>, а </a:t>
            </a:r>
            <a:r>
              <a:rPr lang="ru-RU" sz="2000" dirty="0" err="1"/>
              <a:t>також</a:t>
            </a:r>
            <a:r>
              <a:rPr lang="ru-RU" sz="2000" dirty="0"/>
              <a:t> у </a:t>
            </a:r>
            <a:r>
              <a:rPr lang="ru-RU" sz="2000" dirty="0" err="1"/>
              <a:t>Владикавказі</a:t>
            </a:r>
            <a:r>
              <a:rPr lang="ru-RU" sz="2000" dirty="0"/>
              <a:t> з </a:t>
            </a:r>
            <a:r>
              <a:rPr lang="ru-RU" sz="2000" dirty="0" err="1"/>
              <a:t>козацькими</a:t>
            </a:r>
            <a:r>
              <a:rPr lang="ru-RU" sz="2000" dirty="0"/>
              <a:t> </a:t>
            </a:r>
            <a:r>
              <a:rPr lang="ru-RU" sz="2000" dirty="0" err="1"/>
              <a:t>військами</a:t>
            </a:r>
            <a:r>
              <a:rPr lang="ru-RU" sz="2000" dirty="0" smtClean="0"/>
              <a:t>.</a:t>
            </a:r>
          </a:p>
          <a:p>
            <a:pPr>
              <a:buFontTx/>
              <a:buNone/>
            </a:pPr>
            <a:r>
              <a:rPr lang="uk-UA" sz="2000" b="1" dirty="0"/>
              <a:t> </a:t>
            </a:r>
            <a:r>
              <a:rPr lang="uk-UA" sz="2000" b="1" dirty="0" smtClean="0"/>
              <a:t>    Враження тих років покладені в основу циклу</a:t>
            </a:r>
          </a:p>
          <a:p>
            <a:pPr>
              <a:buFontTx/>
              <a:buNone/>
            </a:pPr>
            <a:r>
              <a:rPr lang="uk-UA" sz="2000" b="1" dirty="0"/>
              <a:t> </a:t>
            </a:r>
            <a:r>
              <a:rPr lang="uk-UA" sz="2000" b="1" dirty="0" smtClean="0"/>
              <a:t>    оповідань </a:t>
            </a:r>
            <a:r>
              <a:rPr lang="ru-RU" sz="2000" b="1" dirty="0" smtClean="0">
                <a:solidFill>
                  <a:schemeClr val="accent2"/>
                </a:solidFill>
                <a:latin typeface="Bradley Hand ITC" pitchFamily="66" charset="0"/>
              </a:rPr>
              <a:t>«</a:t>
            </a:r>
            <a:r>
              <a:rPr lang="ru-RU" sz="2000" b="1" i="1" dirty="0" smtClean="0">
                <a:solidFill>
                  <a:schemeClr val="accent2"/>
                </a:solidFill>
                <a:latin typeface="Bradley Hand ITC" pitchFamily="66" charset="0"/>
              </a:rPr>
              <a:t>Записки  юного врача</a:t>
            </a:r>
            <a:r>
              <a:rPr lang="ru-RU" sz="2000" b="1" dirty="0" smtClean="0">
                <a:solidFill>
                  <a:schemeClr val="accent2"/>
                </a:solidFill>
                <a:latin typeface="Bradley Hand ITC" pitchFamily="66" charset="0"/>
              </a:rPr>
              <a:t>»  </a:t>
            </a:r>
            <a:r>
              <a:rPr lang="ru-RU" sz="2000" dirty="0" smtClean="0"/>
              <a:t>1925-1927</a:t>
            </a:r>
          </a:p>
          <a:p>
            <a:pPr>
              <a:buFontTx/>
              <a:buNone/>
            </a:pPr>
            <a:r>
              <a:rPr lang="ru-RU" sz="2000" b="1" dirty="0"/>
              <a:t> </a:t>
            </a:r>
            <a:r>
              <a:rPr lang="ru-RU" sz="2000" b="1" dirty="0" smtClean="0"/>
              <a:t>    </a:t>
            </a:r>
            <a:r>
              <a:rPr lang="ru-RU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журнал </a:t>
            </a:r>
            <a:r>
              <a:rPr lang="ru-RU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«Медицинский работник», </a:t>
            </a:r>
          </a:p>
        </p:txBody>
      </p:sp>
      <p:pic>
        <p:nvPicPr>
          <p:cNvPr id="8" name="Picture 9" descr="ПОРТРЕТ БУЛГАКОВА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7867" y="48963"/>
            <a:ext cx="2062398" cy="27319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9800251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762000"/>
            <a:ext cx="8388424" cy="5715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1600" dirty="0" err="1"/>
              <a:t>Під</a:t>
            </a:r>
            <a:r>
              <a:rPr lang="ru-RU" sz="1600" dirty="0"/>
              <a:t> час </a:t>
            </a:r>
            <a:r>
              <a:rPr lang="ru-RU" sz="1600" dirty="0" err="1"/>
              <a:t>Першої</a:t>
            </a:r>
            <a:r>
              <a:rPr lang="ru-RU" sz="1600" dirty="0"/>
              <a:t> </a:t>
            </a:r>
            <a:r>
              <a:rPr lang="ru-RU" sz="1600" dirty="0" err="1"/>
              <a:t>світової</a:t>
            </a:r>
            <a:r>
              <a:rPr lang="ru-RU" sz="1600" dirty="0"/>
              <a:t> </a:t>
            </a:r>
            <a:r>
              <a:rPr lang="ru-RU" sz="1600" dirty="0" err="1"/>
              <a:t>війни</a:t>
            </a:r>
            <a:r>
              <a:rPr lang="ru-RU" sz="1600" dirty="0"/>
              <a:t> </a:t>
            </a:r>
            <a:r>
              <a:rPr lang="ru-RU" sz="1600" dirty="0" err="1"/>
              <a:t>молодий</a:t>
            </a:r>
            <a:r>
              <a:rPr lang="ru-RU" sz="1600" dirty="0"/>
              <a:t> </a:t>
            </a:r>
            <a:r>
              <a:rPr lang="ru-RU" sz="1600" dirty="0" err="1"/>
              <a:t>лікар</a:t>
            </a:r>
            <a:r>
              <a:rPr lang="ru-RU" sz="1600" dirty="0"/>
              <a:t> Булгаков </a:t>
            </a:r>
            <a:r>
              <a:rPr lang="ru-RU" sz="1600" dirty="0" err="1"/>
              <a:t>працював</a:t>
            </a:r>
            <a:r>
              <a:rPr lang="ru-RU" sz="1600" dirty="0"/>
              <a:t> у </a:t>
            </a:r>
            <a:r>
              <a:rPr lang="ru-RU" sz="1600" dirty="0" err="1"/>
              <a:t>польових</a:t>
            </a:r>
            <a:r>
              <a:rPr lang="ru-RU" sz="1600" dirty="0"/>
              <a:t> </a:t>
            </a:r>
            <a:r>
              <a:rPr lang="ru-RU" sz="1600" dirty="0" err="1"/>
              <a:t>госпіталях</a:t>
            </a:r>
            <a:r>
              <a:rPr lang="ru-RU" sz="1600" dirty="0"/>
              <a:t>, </a:t>
            </a:r>
            <a:r>
              <a:rPr lang="ru-RU" sz="1600" dirty="0" err="1"/>
              <a:t>пізніше</a:t>
            </a:r>
            <a:r>
              <a:rPr lang="ru-RU" sz="1600" dirty="0"/>
              <a:t> </a:t>
            </a:r>
            <a:r>
              <a:rPr lang="ru-RU" sz="1600" dirty="0" err="1"/>
              <a:t>був</a:t>
            </a:r>
            <a:r>
              <a:rPr lang="ru-RU" sz="1600" dirty="0"/>
              <a:t> </a:t>
            </a:r>
            <a:r>
              <a:rPr lang="ru-RU" sz="1600" dirty="0" err="1"/>
              <a:t>завідувачем</a:t>
            </a:r>
            <a:r>
              <a:rPr lang="ru-RU" sz="1600" dirty="0"/>
              <a:t> </a:t>
            </a:r>
            <a:r>
              <a:rPr lang="ru-RU" sz="1600" dirty="0" err="1"/>
              <a:t>земської</a:t>
            </a:r>
            <a:r>
              <a:rPr lang="ru-RU" sz="1600" dirty="0"/>
              <a:t> </a:t>
            </a:r>
            <a:r>
              <a:rPr lang="ru-RU" sz="1600" dirty="0" err="1"/>
              <a:t>лікарні</a:t>
            </a:r>
            <a:r>
              <a:rPr lang="ru-RU" sz="1600" dirty="0"/>
              <a:t> на </a:t>
            </a:r>
            <a:r>
              <a:rPr lang="ru-RU" sz="1600" dirty="0" err="1"/>
              <a:t>Смоленщині</a:t>
            </a:r>
            <a:r>
              <a:rPr lang="ru-RU" sz="1600" dirty="0"/>
              <a:t>. Часто </a:t>
            </a:r>
            <a:r>
              <a:rPr lang="ru-RU" sz="1600" dirty="0" err="1"/>
              <a:t>йому</a:t>
            </a:r>
            <a:r>
              <a:rPr lang="ru-RU" sz="1600" dirty="0"/>
              <a:t> </a:t>
            </a:r>
            <a:r>
              <a:rPr lang="ru-RU" sz="1600" dirty="0" err="1"/>
              <a:t>доводилося</a:t>
            </a:r>
            <a:r>
              <a:rPr lang="ru-RU" sz="1600" dirty="0"/>
              <a:t> </a:t>
            </a:r>
            <a:r>
              <a:rPr lang="ru-RU" sz="1600" dirty="0" err="1"/>
              <a:t>прийма­ти</a:t>
            </a:r>
            <a:r>
              <a:rPr lang="ru-RU" sz="1600" dirty="0"/>
              <a:t> до 50 </a:t>
            </a:r>
            <a:r>
              <a:rPr lang="ru-RU" sz="1600" dirty="0" err="1"/>
              <a:t>хворих</a:t>
            </a:r>
            <a:r>
              <a:rPr lang="ru-RU" sz="1600" dirty="0"/>
              <a:t> за день. </a:t>
            </a:r>
            <a:r>
              <a:rPr lang="ru-RU" sz="1600" dirty="0" err="1"/>
              <a:t>Цей</a:t>
            </a:r>
            <a:r>
              <a:rPr lang="ru-RU" sz="1600" dirty="0"/>
              <a:t> </a:t>
            </a:r>
            <a:r>
              <a:rPr lang="ru-RU" sz="1600" dirty="0" err="1"/>
              <a:t>період</a:t>
            </a:r>
            <a:r>
              <a:rPr lang="ru-RU" sz="1600" dirty="0"/>
              <a:t> </a:t>
            </a:r>
            <a:r>
              <a:rPr lang="ru-RU" sz="1600" dirty="0" err="1"/>
              <a:t>він</a:t>
            </a:r>
            <a:r>
              <a:rPr lang="ru-RU" sz="1600" dirty="0"/>
              <a:t> описав у «</a:t>
            </a:r>
            <a:r>
              <a:rPr lang="ru-RU" sz="1600" dirty="0" err="1"/>
              <a:t>Нотатках</a:t>
            </a:r>
            <a:r>
              <a:rPr lang="ru-RU" sz="1600" dirty="0"/>
              <a:t> юно­го </a:t>
            </a:r>
            <a:r>
              <a:rPr lang="ru-RU" sz="1600" dirty="0" err="1"/>
              <a:t>лікаря</a:t>
            </a:r>
            <a:r>
              <a:rPr lang="ru-RU" sz="1600" dirty="0"/>
              <a:t>». </a:t>
            </a:r>
            <a:r>
              <a:rPr lang="ru-RU" sz="1600" dirty="0" err="1"/>
              <a:t>Потім</a:t>
            </a:r>
            <a:r>
              <a:rPr lang="ru-RU" sz="1600" dirty="0"/>
              <a:t> </a:t>
            </a:r>
            <a:r>
              <a:rPr lang="ru-RU" sz="1600" dirty="0" err="1"/>
              <a:t>були</a:t>
            </a:r>
            <a:r>
              <a:rPr lang="ru-RU" sz="1600" dirty="0"/>
              <a:t> </a:t>
            </a:r>
            <a:r>
              <a:rPr lang="ru-RU" sz="1600" dirty="0" err="1"/>
              <a:t>Київ</a:t>
            </a:r>
            <a:r>
              <a:rPr lang="ru-RU" sz="1600" dirty="0"/>
              <a:t>, Кавказ. </a:t>
            </a:r>
            <a:r>
              <a:rPr lang="ru-RU" sz="1600" dirty="0" err="1"/>
              <a:t>Двічі</a:t>
            </a:r>
            <a:r>
              <a:rPr lang="ru-RU" sz="1600" dirty="0"/>
              <a:t> Булгаков </a:t>
            </a:r>
            <a:r>
              <a:rPr lang="ru-RU" sz="1600" dirty="0" err="1"/>
              <a:t>хотів</a:t>
            </a:r>
            <a:r>
              <a:rPr lang="ru-RU" sz="1600" dirty="0"/>
              <a:t> </a:t>
            </a:r>
            <a:r>
              <a:rPr lang="ru-RU" sz="1600" dirty="0" err="1"/>
              <a:t>виїхати</a:t>
            </a:r>
            <a:r>
              <a:rPr lang="ru-RU" sz="1600" dirty="0"/>
              <a:t> з </a:t>
            </a:r>
            <a:r>
              <a:rPr lang="ru-RU" sz="1600" dirty="0" err="1"/>
              <a:t>Росії</a:t>
            </a:r>
            <a:r>
              <a:rPr lang="ru-RU" sz="1600" dirty="0"/>
              <a:t>, але </a:t>
            </a:r>
            <a:r>
              <a:rPr lang="ru-RU" sz="1600" dirty="0" err="1"/>
              <a:t>йому</a:t>
            </a:r>
            <a:r>
              <a:rPr lang="ru-RU" sz="1600" dirty="0"/>
              <a:t> не дозволили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255802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50" name="Rectangle 6"/>
          <p:cNvSpPr>
            <a:spLocks noGrp="1" noChangeArrowheads="1"/>
          </p:cNvSpPr>
          <p:nvPr>
            <p:ph type="title"/>
          </p:nvPr>
        </p:nvSpPr>
        <p:spPr>
          <a:xfrm>
            <a:off x="-612576" y="316508"/>
            <a:ext cx="9144000" cy="533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uk-UA" dirty="0" smtClean="0"/>
              <a:t> </a:t>
            </a:r>
            <a:r>
              <a:rPr lang="uk-UA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Московське життя </a:t>
            </a:r>
            <a:br>
              <a:rPr lang="uk-UA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uk-UA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М.Булгакова</a:t>
            </a:r>
          </a:p>
        </p:txBody>
      </p:sp>
      <p:pic>
        <p:nvPicPr>
          <p:cNvPr id="41990" name="Picture 17" descr="image05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1336" y="3119963"/>
            <a:ext cx="2409513" cy="3068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1" name="Picture 19" descr="20070404_7_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958" y="500422"/>
            <a:ext cx="1766762" cy="2419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9972" y="2964973"/>
            <a:ext cx="260457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Співпраця з Ю.</a:t>
            </a:r>
            <a:r>
              <a:rPr lang="uk-UA" sz="2000" dirty="0" err="1" smtClean="0"/>
              <a:t>Олешею</a:t>
            </a:r>
            <a:r>
              <a:rPr lang="uk-UA" sz="2000" dirty="0" smtClean="0"/>
              <a:t>,</a:t>
            </a:r>
          </a:p>
          <a:p>
            <a:r>
              <a:rPr lang="uk-UA" sz="2000" dirty="0" smtClean="0"/>
              <a:t>І Бабелем</a:t>
            </a:r>
          </a:p>
          <a:p>
            <a:r>
              <a:rPr lang="uk-UA" sz="2000" dirty="0" smtClean="0"/>
              <a:t>І.Ільфом, В.Катаєвим,</a:t>
            </a:r>
          </a:p>
          <a:p>
            <a:r>
              <a:rPr lang="uk-UA" sz="2000" dirty="0" smtClean="0"/>
              <a:t>Є.</a:t>
            </a:r>
            <a:r>
              <a:rPr lang="uk-UA" sz="2000" dirty="0" err="1" smtClean="0"/>
              <a:t>Пєтровим</a:t>
            </a:r>
            <a:endParaRPr lang="uk-UA" sz="2000" dirty="0" smtClean="0"/>
          </a:p>
          <a:p>
            <a:r>
              <a:rPr lang="ru-RU" sz="2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«Записки на манжетах»</a:t>
            </a:r>
            <a:br>
              <a:rPr lang="ru-RU" sz="2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(1923)</a:t>
            </a:r>
            <a:endParaRPr lang="uk-UA" sz="2000" dirty="0" smtClean="0">
              <a:solidFill>
                <a:schemeClr val="accent2"/>
              </a:solidFill>
            </a:endParaRPr>
          </a:p>
          <a:p>
            <a:endParaRPr lang="ru-RU" sz="2000" dirty="0"/>
          </a:p>
        </p:txBody>
      </p:sp>
      <p:pic>
        <p:nvPicPr>
          <p:cNvPr id="9" name="Picture 7" descr="ПОРТРЕТ БУЛГАКОВА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76256" y="188640"/>
            <a:ext cx="2094747" cy="30815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617788" y="1039870"/>
            <a:ext cx="425846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chemeClr val="accent2"/>
                </a:solidFill>
              </a:rPr>
              <a:t>20-і роки </a:t>
            </a:r>
            <a:r>
              <a:rPr lang="uk-UA" sz="2000" dirty="0" smtClean="0">
                <a:solidFill>
                  <a:schemeClr val="accent2"/>
                </a:solidFill>
              </a:rPr>
              <a:t>– </a:t>
            </a:r>
            <a:r>
              <a:rPr lang="uk-UA" dirty="0" smtClean="0">
                <a:solidFill>
                  <a:schemeClr val="accent2"/>
                </a:solidFill>
              </a:rPr>
              <a:t>професійний письменник, драматург</a:t>
            </a:r>
          </a:p>
          <a:p>
            <a:pPr lvl="0"/>
            <a:r>
              <a:rPr lang="uk-UA" cap="small" dirty="0" smtClean="0"/>
              <a:t> </a:t>
            </a:r>
            <a:r>
              <a:rPr lang="uk-UA" cap="small" dirty="0"/>
              <a:t>– </a:t>
            </a:r>
            <a:r>
              <a:rPr lang="uk-UA" sz="1800" b="1" cap="small" dirty="0"/>
              <a:t>гірке </a:t>
            </a:r>
            <a:r>
              <a:rPr lang="uk-UA" sz="1800" b="1" cap="small" dirty="0" smtClean="0"/>
              <a:t>розчарування. передчуття </a:t>
            </a:r>
            <a:r>
              <a:rPr lang="uk-UA" sz="1800" b="1" cap="small" dirty="0"/>
              <a:t>катастроф, </a:t>
            </a:r>
            <a:r>
              <a:rPr lang="uk-UA" sz="1800" b="1" cap="small" dirty="0" smtClean="0"/>
              <a:t>пов’язане </a:t>
            </a:r>
            <a:r>
              <a:rPr lang="uk-UA" sz="1800" b="1" cap="small" dirty="0"/>
              <a:t>з </a:t>
            </a:r>
            <a:r>
              <a:rPr lang="ru-RU" sz="1800" b="1" dirty="0"/>
              <a:t> </a:t>
            </a:r>
            <a:r>
              <a:rPr lang="uk-UA" sz="1800" b="1" cap="small" dirty="0" smtClean="0"/>
              <a:t>початком  </a:t>
            </a:r>
            <a:r>
              <a:rPr lang="uk-UA" sz="1800" b="1" cap="small" dirty="0"/>
              <a:t>утворення системи насильства, яким керують аморальні посередності. </a:t>
            </a:r>
            <a:endParaRPr lang="ru-RU" sz="1800" b="1" dirty="0">
              <a:solidFill>
                <a:schemeClr val="accent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77629" y="4626966"/>
            <a:ext cx="26218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Скандальна слава п’єси</a:t>
            </a:r>
          </a:p>
          <a:p>
            <a:r>
              <a:rPr lang="uk-UA" b="1" dirty="0" smtClean="0">
                <a:solidFill>
                  <a:schemeClr val="accent2"/>
                </a:solidFill>
              </a:rPr>
              <a:t>«</a:t>
            </a:r>
            <a:r>
              <a:rPr lang="uk-UA" b="1" dirty="0" err="1" smtClean="0">
                <a:solidFill>
                  <a:schemeClr val="accent2"/>
                </a:solidFill>
              </a:rPr>
              <a:t>Дни</a:t>
            </a:r>
            <a:r>
              <a:rPr lang="uk-UA" b="1" dirty="0" smtClean="0">
                <a:solidFill>
                  <a:schemeClr val="accent2"/>
                </a:solidFill>
              </a:rPr>
              <a:t> </a:t>
            </a:r>
            <a:r>
              <a:rPr lang="uk-UA" b="1" dirty="0" err="1" smtClean="0">
                <a:solidFill>
                  <a:schemeClr val="accent2"/>
                </a:solidFill>
              </a:rPr>
              <a:t>Турбин</a:t>
            </a:r>
            <a:r>
              <a:rPr lang="ru-RU" b="1" dirty="0">
                <a:solidFill>
                  <a:schemeClr val="accent2"/>
                </a:solidFill>
              </a:rPr>
              <a:t>ы</a:t>
            </a:r>
            <a:r>
              <a:rPr lang="uk-UA" b="1" dirty="0" smtClean="0">
                <a:solidFill>
                  <a:schemeClr val="accent2"/>
                </a:solidFill>
              </a:rPr>
              <a:t>х »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5545897"/>
            <a:ext cx="4104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uk-UA" dirty="0" smtClean="0"/>
              <a:t>І з’їзд письменників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uk-UA" dirty="0" smtClean="0"/>
              <a:t>Лист до Сталіна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078062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260648"/>
            <a:ext cx="856895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800" dirty="0">
                <a:latin typeface="Arial Narrow" pitchFamily="34" charset="0"/>
                <a:cs typeface="Times New Roman" pitchFamily="18" charset="0"/>
              </a:rPr>
              <a:t>З 1921 року жив у </a:t>
            </a:r>
            <a:r>
              <a:rPr lang="ru-RU" sz="1800" dirty="0" err="1">
                <a:latin typeface="Arial Narrow" pitchFamily="34" charset="0"/>
                <a:cs typeface="Times New Roman" pitchFamily="18" charset="0"/>
              </a:rPr>
              <a:t>Москві</a:t>
            </a:r>
            <a:r>
              <a:rPr lang="ru-RU" sz="1800" dirty="0">
                <a:latin typeface="Arial Narrow" pitchFamily="34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Arial Narrow" pitchFamily="34" charset="0"/>
                <a:cs typeface="Times New Roman" pitchFamily="18" charset="0"/>
              </a:rPr>
              <a:t>працював</a:t>
            </a:r>
            <a:r>
              <a:rPr lang="ru-RU" sz="1800" dirty="0">
                <a:latin typeface="Arial Narrow" pitchFamily="34" charset="0"/>
                <a:cs typeface="Times New Roman" pitchFamily="18" charset="0"/>
              </a:rPr>
              <a:t> на </a:t>
            </a:r>
            <a:r>
              <a:rPr lang="ru-RU" sz="1800" dirty="0" err="1">
                <a:latin typeface="Arial Narrow" pitchFamily="34" charset="0"/>
                <a:cs typeface="Times New Roman" pitchFamily="18" charset="0"/>
              </a:rPr>
              <a:t>різних</a:t>
            </a:r>
            <a:r>
              <a:rPr lang="ru-RU" sz="1800" dirty="0">
                <a:latin typeface="Arial Narrow" pitchFamily="34" charset="0"/>
                <a:cs typeface="Times New Roman" pitchFamily="18" charset="0"/>
              </a:rPr>
              <a:t> посадах — </a:t>
            </a:r>
            <a:r>
              <a:rPr lang="ru-RU" sz="1800" dirty="0" err="1">
                <a:latin typeface="Arial Narrow" pitchFamily="34" charset="0"/>
                <a:cs typeface="Times New Roman" pitchFamily="18" charset="0"/>
              </a:rPr>
              <a:t>конферансьє</a:t>
            </a:r>
            <a:r>
              <a:rPr lang="ru-RU" sz="1800" dirty="0">
                <a:latin typeface="Arial Narrow" pitchFamily="34" charset="0"/>
                <a:cs typeface="Times New Roman" pitchFamily="18" charset="0"/>
              </a:rPr>
              <a:t>, редактором </a:t>
            </a:r>
            <a:r>
              <a:rPr lang="ru-RU" sz="1800" dirty="0" err="1">
                <a:latin typeface="Arial Narrow" pitchFamily="34" charset="0"/>
                <a:cs typeface="Times New Roman" pitchFamily="18" charset="0"/>
              </a:rPr>
              <a:t>хроніки</a:t>
            </a:r>
            <a:r>
              <a:rPr lang="ru-RU" sz="1800" dirty="0">
                <a:latin typeface="Arial Narrow" pitchFamily="34" charset="0"/>
                <a:cs typeface="Times New Roman" pitchFamily="18" charset="0"/>
              </a:rPr>
              <a:t> в </a:t>
            </a:r>
            <a:r>
              <a:rPr lang="ru-RU" sz="1800" dirty="0" err="1">
                <a:latin typeface="Arial Narrow" pitchFamily="34" charset="0"/>
                <a:cs typeface="Times New Roman" pitchFamily="18" charset="0"/>
              </a:rPr>
              <a:t>приватній</a:t>
            </a:r>
            <a:r>
              <a:rPr lang="ru-RU" sz="18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Arial Narrow" pitchFamily="34" charset="0"/>
                <a:cs typeface="Times New Roman" pitchFamily="18" charset="0"/>
              </a:rPr>
              <a:t>газеті</a:t>
            </a:r>
            <a:r>
              <a:rPr lang="ru-RU" sz="1800" dirty="0">
                <a:latin typeface="Arial Narrow" pitchFamily="34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Arial Narrow" pitchFamily="34" charset="0"/>
                <a:cs typeface="Times New Roman" pitchFamily="18" charset="0"/>
              </a:rPr>
              <a:t>інженером</a:t>
            </a:r>
            <a:r>
              <a:rPr lang="ru-RU" sz="1800" dirty="0">
                <a:latin typeface="Arial Narrow" pitchFamily="34" charset="0"/>
                <a:cs typeface="Times New Roman" pitchFamily="18" charset="0"/>
              </a:rPr>
              <a:t> у </a:t>
            </a:r>
            <a:r>
              <a:rPr lang="ru-RU" sz="1800" dirty="0" err="1">
                <a:latin typeface="Arial Narrow" pitchFamily="34" charset="0"/>
                <a:cs typeface="Times New Roman" pitchFamily="18" charset="0"/>
              </a:rPr>
              <a:t>науково-технічному</a:t>
            </a:r>
            <a:r>
              <a:rPr lang="ru-RU" sz="18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Arial Narrow" pitchFamily="34" charset="0"/>
                <a:cs typeface="Times New Roman" pitchFamily="18" charset="0"/>
              </a:rPr>
              <a:t>комітеті</a:t>
            </a:r>
            <a:r>
              <a:rPr lang="ru-RU" sz="1800" dirty="0">
                <a:latin typeface="Arial Narrow" pitchFamily="34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Arial Narrow" pitchFamily="34" charset="0"/>
                <a:cs typeface="Times New Roman" pitchFamily="18" charset="0"/>
              </a:rPr>
              <a:t>журналістом</a:t>
            </a:r>
            <a:r>
              <a:rPr lang="ru-RU" sz="1800" dirty="0">
                <a:latin typeface="Arial Narrow" pitchFamily="34" charset="0"/>
                <a:cs typeface="Times New Roman" pitchFamily="18" charset="0"/>
              </a:rPr>
              <a:t> у </a:t>
            </a:r>
            <a:r>
              <a:rPr lang="ru-RU" sz="1800" dirty="0" err="1" smtClean="0">
                <a:latin typeface="Arial Narrow" pitchFamily="34" charset="0"/>
                <a:cs typeface="Times New Roman" pitchFamily="18" charset="0"/>
              </a:rPr>
              <a:t>газеті</a:t>
            </a:r>
            <a:r>
              <a:rPr lang="ru-RU" sz="1800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ru-RU" sz="1800" dirty="0">
                <a:latin typeface="Arial Narrow" pitchFamily="34" charset="0"/>
                <a:cs typeface="Times New Roman" pitchFamily="18" charset="0"/>
              </a:rPr>
              <a:t>«Гудок», </a:t>
            </a:r>
            <a:r>
              <a:rPr lang="ru-RU" sz="1800" dirty="0" err="1">
                <a:latin typeface="Arial Narrow" pitchFamily="34" charset="0"/>
                <a:cs typeface="Times New Roman" pitchFamily="18" charset="0"/>
              </a:rPr>
              <a:t>навколо</a:t>
            </a:r>
            <a:r>
              <a:rPr lang="ru-RU" sz="18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Arial Narrow" pitchFamily="34" charset="0"/>
                <a:cs typeface="Times New Roman" pitchFamily="18" charset="0"/>
              </a:rPr>
              <a:t>якої</a:t>
            </a:r>
            <a:r>
              <a:rPr lang="ru-RU" sz="18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Arial Narrow" pitchFamily="34" charset="0"/>
                <a:cs typeface="Times New Roman" pitchFamily="18" charset="0"/>
              </a:rPr>
              <a:t>згуртувалися</a:t>
            </a:r>
            <a:r>
              <a:rPr lang="ru-RU" sz="18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Arial Narrow" pitchFamily="34" charset="0"/>
                <a:cs typeface="Times New Roman" pitchFamily="18" charset="0"/>
              </a:rPr>
              <a:t>талановиті</a:t>
            </a:r>
            <a:r>
              <a:rPr lang="ru-RU" sz="18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Arial Narrow" pitchFamily="34" charset="0"/>
                <a:cs typeface="Times New Roman" pitchFamily="18" charset="0"/>
              </a:rPr>
              <a:t>письменники</a:t>
            </a:r>
            <a:r>
              <a:rPr lang="ru-RU" sz="1800" dirty="0" smtClean="0">
                <a:latin typeface="Arial Narrow" pitchFamily="34" charset="0"/>
                <a:cs typeface="Times New Roman" pitchFamily="18" charset="0"/>
              </a:rPr>
              <a:t>.</a:t>
            </a:r>
          </a:p>
          <a:p>
            <a:pPr algn="just"/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uk-UA" sz="1800" cap="small" dirty="0" smtClean="0">
                <a:latin typeface="Arial Narrow" pitchFamily="34" charset="0"/>
                <a:cs typeface="Times New Roman" pitchFamily="18" charset="0"/>
              </a:rPr>
              <a:t>1923 </a:t>
            </a:r>
            <a:r>
              <a:rPr lang="uk-UA" sz="1800" cap="small" dirty="0">
                <a:latin typeface="Arial Narrow" pitchFamily="34" charset="0"/>
                <a:cs typeface="Times New Roman" pitchFamily="18" charset="0"/>
              </a:rPr>
              <a:t>– 24 – гірке розчарування. передчуття катастроф, </a:t>
            </a:r>
            <a:r>
              <a:rPr lang="uk-UA" sz="1800" cap="small" dirty="0" smtClean="0">
                <a:latin typeface="Arial Narrow" pitchFamily="34" charset="0"/>
                <a:cs typeface="Times New Roman" pitchFamily="18" charset="0"/>
              </a:rPr>
              <a:t>пов’язане </a:t>
            </a:r>
            <a:r>
              <a:rPr lang="uk-UA" sz="1800" cap="small" dirty="0">
                <a:latin typeface="Arial Narrow" pitchFamily="34" charset="0"/>
                <a:cs typeface="Times New Roman" pitchFamily="18" charset="0"/>
              </a:rPr>
              <a:t>з </a:t>
            </a:r>
            <a:endParaRPr lang="ru-RU" sz="1800" dirty="0">
              <a:latin typeface="Arial Narrow" pitchFamily="34" charset="0"/>
              <a:cs typeface="Times New Roman" pitchFamily="18" charset="0"/>
            </a:endParaRPr>
          </a:p>
          <a:p>
            <a:pPr algn="just"/>
            <a:r>
              <a:rPr lang="uk-UA" sz="1800" cap="small" dirty="0">
                <a:latin typeface="Arial Narrow" pitchFamily="34" charset="0"/>
                <a:cs typeface="Times New Roman" pitchFamily="18" charset="0"/>
              </a:rPr>
              <a:t>початком  утворення системи насильства, </a:t>
            </a:r>
            <a:r>
              <a:rPr lang="uk-UA" sz="1800" cap="small" dirty="0" smtClean="0">
                <a:latin typeface="Arial Narrow" pitchFamily="34" charset="0"/>
                <a:cs typeface="Times New Roman" pitchFamily="18" charset="0"/>
              </a:rPr>
              <a:t>якою </a:t>
            </a:r>
            <a:r>
              <a:rPr lang="uk-UA" sz="1800" cap="small" dirty="0">
                <a:latin typeface="Arial Narrow" pitchFamily="34" charset="0"/>
                <a:cs typeface="Times New Roman" pitchFamily="18" charset="0"/>
              </a:rPr>
              <a:t>керують аморальні посередності. Початок сатиричного етапу </a:t>
            </a:r>
            <a:r>
              <a:rPr lang="uk-UA" sz="1800" cap="small" dirty="0" smtClean="0">
                <a:latin typeface="Arial Narrow" pitchFamily="34" charset="0"/>
                <a:cs typeface="Times New Roman" pitchFamily="18" charset="0"/>
              </a:rPr>
              <a:t>творчості </a:t>
            </a:r>
            <a:r>
              <a:rPr lang="uk-UA" sz="1800" cap="small" dirty="0">
                <a:latin typeface="Arial Narrow" pitchFamily="34" charset="0"/>
                <a:cs typeface="Times New Roman" pitchFamily="18" charset="0"/>
              </a:rPr>
              <a:t>-  викриття духовної деградації суспільства.  Твори про «маленьку», вже радянську </a:t>
            </a:r>
            <a:r>
              <a:rPr lang="uk-UA" sz="1800" cap="small" dirty="0" smtClean="0">
                <a:latin typeface="Arial Narrow" pitchFamily="34" charset="0"/>
                <a:cs typeface="Times New Roman" pitchFamily="18" charset="0"/>
              </a:rPr>
              <a:t>людину; </a:t>
            </a:r>
            <a:r>
              <a:rPr lang="uk-UA" sz="1800" b="1" cap="small" dirty="0" smtClean="0">
                <a:latin typeface="Arial Narrow" pitchFamily="34" charset="0"/>
                <a:cs typeface="Times New Roman" pitchFamily="18" charset="0"/>
              </a:rPr>
              <a:t>НЕВІДДІЛЬНІСТЬ </a:t>
            </a:r>
            <a:r>
              <a:rPr lang="uk-UA" sz="1800" b="1" cap="small" dirty="0">
                <a:latin typeface="Arial Narrow" pitchFamily="34" charset="0"/>
                <a:cs typeface="Times New Roman" pitchFamily="18" charset="0"/>
              </a:rPr>
              <a:t>комічного від трагічного. </a:t>
            </a:r>
            <a:endParaRPr lang="uk-UA" sz="1800" b="1" cap="small" dirty="0" smtClean="0">
              <a:latin typeface="Arial Narrow" pitchFamily="34" charset="0"/>
              <a:cs typeface="Times New Roman" pitchFamily="18" charset="0"/>
            </a:endParaRPr>
          </a:p>
          <a:p>
            <a:pPr algn="just"/>
            <a:endParaRPr lang="ru-RU" sz="1800" dirty="0">
              <a:latin typeface="Arial Narrow" pitchFamily="34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1800" dirty="0" err="1">
                <a:latin typeface="Arial Narrow" pitchFamily="34" charset="0"/>
                <a:cs typeface="Times New Roman" pitchFamily="18" charset="0"/>
              </a:rPr>
              <a:t>П’єса</a:t>
            </a:r>
            <a:r>
              <a:rPr lang="ru-RU" sz="1800" dirty="0">
                <a:latin typeface="Arial Narrow" pitchFamily="34" charset="0"/>
                <a:cs typeface="Times New Roman" pitchFamily="18" charset="0"/>
              </a:rPr>
              <a:t> «</a:t>
            </a:r>
            <a:r>
              <a:rPr lang="ru-RU" sz="1800" dirty="0" err="1">
                <a:latin typeface="Arial Narrow" pitchFamily="34" charset="0"/>
                <a:cs typeface="Times New Roman" pitchFamily="18" charset="0"/>
              </a:rPr>
              <a:t>Дні</a:t>
            </a:r>
            <a:r>
              <a:rPr lang="ru-RU" sz="18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Arial Narrow" pitchFamily="34" charset="0"/>
                <a:cs typeface="Times New Roman" pitchFamily="18" charset="0"/>
              </a:rPr>
              <a:t>Турбіних</a:t>
            </a:r>
            <a:r>
              <a:rPr lang="ru-RU" sz="1800" dirty="0">
                <a:latin typeface="Arial Narrow" pitchFamily="34" charset="0"/>
                <a:cs typeface="Times New Roman" pitchFamily="18" charset="0"/>
              </a:rPr>
              <a:t>» принесла Булгакову славу </a:t>
            </a:r>
            <a:r>
              <a:rPr lang="ru-RU" sz="1800" dirty="0" err="1">
                <a:latin typeface="Arial Narrow" pitchFamily="34" charset="0"/>
                <a:cs typeface="Times New Roman" pitchFamily="18" charset="0"/>
              </a:rPr>
              <a:t>видатного</a:t>
            </a:r>
            <a:r>
              <a:rPr lang="ru-RU" sz="18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Arial Narrow" pitchFamily="34" charset="0"/>
                <a:cs typeface="Times New Roman" pitchFamily="18" charset="0"/>
              </a:rPr>
              <a:t>драматурга</a:t>
            </a:r>
            <a:r>
              <a:rPr lang="ru-RU" sz="1800" dirty="0">
                <a:latin typeface="Arial Narrow" pitchFamily="34" charset="0"/>
                <a:cs typeface="Times New Roman" pitchFamily="18" charset="0"/>
              </a:rPr>
              <a:t>. </a:t>
            </a:r>
            <a:endParaRPr lang="ru-RU" sz="1800" dirty="0" smtClean="0">
              <a:latin typeface="Arial Narrow" pitchFamily="34" charset="0"/>
              <a:cs typeface="Times New Roman" pitchFamily="18" charset="0"/>
            </a:endParaRPr>
          </a:p>
          <a:p>
            <a:pPr algn="just"/>
            <a:endParaRPr lang="ru-RU" sz="1800" dirty="0" smtClean="0">
              <a:latin typeface="Arial Narrow" pitchFamily="34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1800" dirty="0" smtClean="0">
                <a:latin typeface="Arial Narrow" pitchFamily="34" charset="0"/>
                <a:cs typeface="Times New Roman" pitchFamily="18" charset="0"/>
              </a:rPr>
              <a:t>У </a:t>
            </a:r>
            <a:r>
              <a:rPr lang="ru-RU" sz="1800" dirty="0">
                <a:latin typeface="Arial Narrow" pitchFamily="34" charset="0"/>
                <a:cs typeface="Times New Roman" pitchFamily="18" charset="0"/>
              </a:rPr>
              <a:t>1925-28 </a:t>
            </a:r>
            <a:r>
              <a:rPr lang="ru-RU" sz="1800" dirty="0" err="1">
                <a:latin typeface="Arial Narrow" pitchFamily="34" charset="0"/>
                <a:cs typeface="Times New Roman" pitchFamily="18" charset="0"/>
              </a:rPr>
              <a:t>рр</a:t>
            </a:r>
            <a:r>
              <a:rPr lang="ru-RU" sz="1800" dirty="0">
                <a:latin typeface="Arial Narrow" pitchFamily="34" charset="0"/>
                <a:cs typeface="Times New Roman" pitchFamily="18" charset="0"/>
              </a:rPr>
              <a:t>. </a:t>
            </a:r>
            <a:r>
              <a:rPr lang="ru-RU" sz="1800" dirty="0" err="1">
                <a:latin typeface="Arial Narrow" pitchFamily="34" charset="0"/>
                <a:cs typeface="Times New Roman" pitchFamily="18" charset="0"/>
              </a:rPr>
              <a:t>побачили</a:t>
            </a:r>
            <a:r>
              <a:rPr lang="ru-RU" sz="18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Arial Narrow" pitchFamily="34" charset="0"/>
                <a:cs typeface="Times New Roman" pitchFamily="18" charset="0"/>
              </a:rPr>
              <a:t>світ</a:t>
            </a:r>
            <a:r>
              <a:rPr lang="ru-RU" sz="18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Arial Narrow" pitchFamily="34" charset="0"/>
                <a:cs typeface="Times New Roman" pitchFamily="18" charset="0"/>
              </a:rPr>
              <a:t>збірки</a:t>
            </a:r>
            <a:r>
              <a:rPr lang="ru-RU" sz="18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Arial Narrow" pitchFamily="34" charset="0"/>
                <a:cs typeface="Times New Roman" pitchFamily="18" charset="0"/>
              </a:rPr>
              <a:t>оповідань</a:t>
            </a:r>
            <a:r>
              <a:rPr lang="ru-RU" sz="1800" dirty="0">
                <a:latin typeface="Arial Narrow" pitchFamily="34" charset="0"/>
                <a:cs typeface="Times New Roman" pitchFamily="18" charset="0"/>
              </a:rPr>
              <a:t> «</a:t>
            </a:r>
            <a:r>
              <a:rPr lang="ru-RU" sz="1800" dirty="0" err="1">
                <a:latin typeface="Arial Narrow" pitchFamily="34" charset="0"/>
                <a:cs typeface="Times New Roman" pitchFamily="18" charset="0"/>
              </a:rPr>
              <a:t>Рокові</a:t>
            </a:r>
            <a:r>
              <a:rPr lang="ru-RU" sz="18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Arial Narrow" pitchFamily="34" charset="0"/>
                <a:cs typeface="Times New Roman" pitchFamily="18" charset="0"/>
              </a:rPr>
              <a:t>яйця</a:t>
            </a:r>
            <a:r>
              <a:rPr lang="ru-RU" sz="1800" dirty="0">
                <a:latin typeface="Arial Narrow" pitchFamily="34" charset="0"/>
                <a:cs typeface="Times New Roman" pitchFamily="18" charset="0"/>
              </a:rPr>
              <a:t>», «</a:t>
            </a:r>
            <a:r>
              <a:rPr lang="ru-RU" sz="1800" dirty="0" err="1">
                <a:latin typeface="Arial Narrow" pitchFamily="34" charset="0"/>
                <a:cs typeface="Times New Roman" pitchFamily="18" charset="0"/>
              </a:rPr>
              <a:t>Дияволіада</a:t>
            </a:r>
            <a:r>
              <a:rPr lang="ru-RU" sz="1800" dirty="0">
                <a:latin typeface="Arial Narrow" pitchFamily="34" charset="0"/>
                <a:cs typeface="Times New Roman" pitchFamily="18" charset="0"/>
              </a:rPr>
              <a:t>», «</a:t>
            </a:r>
            <a:r>
              <a:rPr lang="ru-RU" sz="1800" dirty="0" err="1">
                <a:latin typeface="Arial Narrow" pitchFamily="34" charset="0"/>
                <a:cs typeface="Times New Roman" pitchFamily="18" charset="0"/>
              </a:rPr>
              <a:t>Оповідання</a:t>
            </a:r>
            <a:r>
              <a:rPr lang="ru-RU" sz="1800" dirty="0" smtClean="0">
                <a:latin typeface="Arial Narrow" pitchFamily="34" charset="0"/>
                <a:cs typeface="Times New Roman" pitchFamily="18" charset="0"/>
              </a:rPr>
              <a:t>»;</a:t>
            </a:r>
            <a:endParaRPr lang="ru-RU" sz="1800" dirty="0">
              <a:latin typeface="Arial Narrow" pitchFamily="34" charset="0"/>
              <a:cs typeface="Times New Roman" pitchFamily="18" charset="0"/>
            </a:endParaRPr>
          </a:p>
          <a:p>
            <a:pPr algn="just"/>
            <a:r>
              <a:rPr lang="ru-RU" sz="1800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ru-RU" sz="1800" dirty="0">
                <a:latin typeface="Arial Narrow" pitchFamily="34" charset="0"/>
                <a:cs typeface="Times New Roman" pitchFamily="18" charset="0"/>
              </a:rPr>
              <a:t>у </a:t>
            </a:r>
            <a:r>
              <a:rPr lang="ru-RU" sz="1800" dirty="0" err="1">
                <a:latin typeface="Arial Narrow" pitchFamily="34" charset="0"/>
                <a:cs typeface="Times New Roman" pitchFamily="18" charset="0"/>
              </a:rPr>
              <a:t>Ризі</a:t>
            </a:r>
            <a:r>
              <a:rPr lang="ru-RU" sz="1800" dirty="0">
                <a:latin typeface="Arial Narrow" pitchFamily="34" charset="0"/>
                <a:cs typeface="Times New Roman" pitchFamily="18" charset="0"/>
              </a:rPr>
              <a:t> й </a:t>
            </a:r>
            <a:r>
              <a:rPr lang="ru-RU" sz="1800" dirty="0" err="1">
                <a:latin typeface="Arial Narrow" pitchFamily="34" charset="0"/>
                <a:cs typeface="Times New Roman" pitchFamily="18" charset="0"/>
              </a:rPr>
              <a:t>Парижі</a:t>
            </a:r>
            <a:r>
              <a:rPr lang="ru-RU" sz="18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Arial Narrow" pitchFamily="34" charset="0"/>
                <a:cs typeface="Times New Roman" pitchFamily="18" charset="0"/>
              </a:rPr>
              <a:t>вийшов</a:t>
            </a:r>
            <a:r>
              <a:rPr lang="ru-RU" sz="18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Arial Narrow" pitchFamily="34" charset="0"/>
                <a:cs typeface="Times New Roman" pitchFamily="18" charset="0"/>
              </a:rPr>
              <a:t>друком</a:t>
            </a:r>
            <a:r>
              <a:rPr lang="ru-RU" sz="1800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ru-RU" sz="1800" dirty="0">
                <a:latin typeface="Arial Narrow" pitchFamily="34" charset="0"/>
                <a:cs typeface="Times New Roman" pitchFamily="18" charset="0"/>
              </a:rPr>
              <a:t>роман «</a:t>
            </a:r>
            <a:r>
              <a:rPr lang="ru-RU" sz="1800" dirty="0" err="1">
                <a:latin typeface="Arial Narrow" pitchFamily="34" charset="0"/>
                <a:cs typeface="Times New Roman" pitchFamily="18" charset="0"/>
              </a:rPr>
              <a:t>Біла</a:t>
            </a:r>
            <a:r>
              <a:rPr lang="ru-RU" sz="18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Arial Narrow" pitchFamily="34" charset="0"/>
                <a:cs typeface="Times New Roman" pitchFamily="18" charset="0"/>
              </a:rPr>
              <a:t>гвардія</a:t>
            </a:r>
            <a:r>
              <a:rPr lang="ru-RU" sz="1800" dirty="0">
                <a:latin typeface="Arial Narrow" pitchFamily="34" charset="0"/>
                <a:cs typeface="Times New Roman" pitchFamily="18" charset="0"/>
              </a:rPr>
              <a:t>». </a:t>
            </a:r>
            <a:endParaRPr lang="ru-RU" sz="1800" dirty="0" smtClean="0">
              <a:latin typeface="Arial Narrow" pitchFamily="34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1800" dirty="0" smtClean="0">
                <a:latin typeface="Arial Narrow" pitchFamily="34" charset="0"/>
                <a:cs typeface="Times New Roman" pitchFamily="18" charset="0"/>
              </a:rPr>
              <a:t>З </a:t>
            </a:r>
            <a:r>
              <a:rPr lang="ru-RU" sz="1800" dirty="0">
                <a:latin typeface="Arial Narrow" pitchFamily="34" charset="0"/>
                <a:cs typeface="Times New Roman" pitchFamily="18" charset="0"/>
              </a:rPr>
              <a:t>1928 року </a:t>
            </a:r>
            <a:r>
              <a:rPr lang="ru-RU" sz="1800" dirty="0" err="1">
                <a:latin typeface="Arial Narrow" pitchFamily="34" charset="0"/>
                <a:cs typeface="Times New Roman" pitchFamily="18" charset="0"/>
              </a:rPr>
              <a:t>письменник</a:t>
            </a:r>
            <a:r>
              <a:rPr lang="ru-RU" sz="18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Arial Narrow" pitchFamily="34" charset="0"/>
                <a:cs typeface="Times New Roman" pitchFamily="18" charset="0"/>
              </a:rPr>
              <a:t>працював</a:t>
            </a:r>
            <a:r>
              <a:rPr lang="ru-RU" sz="1800" dirty="0">
                <a:latin typeface="Arial Narrow" pitchFamily="34" charset="0"/>
                <a:cs typeface="Times New Roman" pitchFamily="18" charset="0"/>
              </a:rPr>
              <a:t> над </a:t>
            </a:r>
            <a:r>
              <a:rPr lang="ru-RU" sz="1800" dirty="0" err="1">
                <a:latin typeface="Arial Narrow" pitchFamily="34" charset="0"/>
                <a:cs typeface="Times New Roman" pitchFamily="18" charset="0"/>
              </a:rPr>
              <a:t>твором</a:t>
            </a:r>
            <a:r>
              <a:rPr lang="ru-RU" sz="1800" dirty="0">
                <a:latin typeface="Arial Narrow" pitchFamily="34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Arial Narrow" pitchFamily="34" charset="0"/>
                <a:cs typeface="Times New Roman" pitchFamily="18" charset="0"/>
              </a:rPr>
              <a:t>який</a:t>
            </a:r>
            <a:r>
              <a:rPr lang="ru-RU" sz="18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Arial Narrow" pitchFamily="34" charset="0"/>
                <a:cs typeface="Times New Roman" pitchFamily="18" charset="0"/>
              </a:rPr>
              <a:t>згодом</a:t>
            </a:r>
            <a:r>
              <a:rPr lang="ru-RU" sz="18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Arial Narrow" pitchFamily="34" charset="0"/>
                <a:cs typeface="Times New Roman" pitchFamily="18" charset="0"/>
              </a:rPr>
              <a:t>викриста-лізувався</a:t>
            </a:r>
            <a:r>
              <a:rPr lang="ru-RU" sz="1800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ru-RU" sz="1800" dirty="0">
                <a:latin typeface="Arial Narrow" pitchFamily="34" charset="0"/>
                <a:cs typeface="Times New Roman" pitchFamily="18" charset="0"/>
              </a:rPr>
              <a:t>в роман «</a:t>
            </a:r>
            <a:r>
              <a:rPr lang="ru-RU" sz="1800" dirty="0" err="1">
                <a:latin typeface="Arial Narrow" pitchFamily="34" charset="0"/>
                <a:cs typeface="Times New Roman" pitchFamily="18" charset="0"/>
              </a:rPr>
              <a:t>Майстер</a:t>
            </a:r>
            <a:r>
              <a:rPr lang="ru-RU" sz="1800" dirty="0">
                <a:latin typeface="Arial Narrow" pitchFamily="34" charset="0"/>
                <a:cs typeface="Times New Roman" pitchFamily="18" charset="0"/>
              </a:rPr>
              <a:t> і </a:t>
            </a:r>
            <a:r>
              <a:rPr lang="ru-RU" sz="1800" dirty="0" smtClean="0">
                <a:latin typeface="Arial Narrow" pitchFamily="34" charset="0"/>
                <a:cs typeface="Times New Roman" pitchFamily="18" charset="0"/>
              </a:rPr>
              <a:t>Маргарита</a:t>
            </a:r>
            <a:r>
              <a:rPr lang="ru-RU" sz="1800" dirty="0">
                <a:latin typeface="Arial Narrow" pitchFamily="34" charset="0"/>
                <a:cs typeface="Times New Roman" pitchFamily="18" charset="0"/>
              </a:rPr>
              <a:t>». Робота над </a:t>
            </a:r>
            <a:r>
              <a:rPr lang="ru-RU" sz="1800" dirty="0" err="1">
                <a:latin typeface="Arial Narrow" pitchFamily="34" charset="0"/>
                <a:cs typeface="Times New Roman" pitchFamily="18" charset="0"/>
              </a:rPr>
              <a:t>цим</a:t>
            </a:r>
            <a:r>
              <a:rPr lang="ru-RU" sz="18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Arial Narrow" pitchFamily="34" charset="0"/>
                <a:cs typeface="Times New Roman" pitchFamily="18" charset="0"/>
              </a:rPr>
              <a:t>рукописом</a:t>
            </a:r>
            <a:r>
              <a:rPr lang="ru-RU" sz="18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Arial Narrow" pitchFamily="34" charset="0"/>
                <a:cs typeface="Times New Roman" pitchFamily="18" charset="0"/>
              </a:rPr>
              <a:t>тривала</a:t>
            </a:r>
            <a:r>
              <a:rPr lang="ru-RU" sz="1800" dirty="0">
                <a:latin typeface="Arial Narrow" pitchFamily="34" charset="0"/>
                <a:cs typeface="Times New Roman" pitchFamily="18" charset="0"/>
              </a:rPr>
              <a:t> до </a:t>
            </a:r>
            <a:r>
              <a:rPr lang="ru-RU" sz="1800" dirty="0" err="1">
                <a:latin typeface="Arial Narrow" pitchFamily="34" charset="0"/>
                <a:cs typeface="Times New Roman" pitchFamily="18" charset="0"/>
              </a:rPr>
              <a:t>останніх</a:t>
            </a:r>
            <a:r>
              <a:rPr lang="ru-RU" sz="18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Arial Narrow" pitchFamily="34" charset="0"/>
                <a:cs typeface="Times New Roman" pitchFamily="18" charset="0"/>
              </a:rPr>
              <a:t>днів</a:t>
            </a:r>
            <a:r>
              <a:rPr lang="ru-RU" sz="18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Arial Narrow" pitchFamily="34" charset="0"/>
                <a:cs typeface="Times New Roman" pitchFamily="18" charset="0"/>
              </a:rPr>
              <a:t>митця</a:t>
            </a:r>
            <a:r>
              <a:rPr lang="ru-RU" sz="1800" dirty="0" smtClean="0">
                <a:latin typeface="Arial Narrow" pitchFamily="34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800" dirty="0" smtClean="0">
                <a:latin typeface="Arial Narrow" pitchFamily="34" charset="0"/>
                <a:cs typeface="Times New Roman" pitchFamily="18" charset="0"/>
              </a:rPr>
              <a:t> 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1800" dirty="0" smtClean="0">
                <a:latin typeface="Arial Narrow" pitchFamily="34" charset="0"/>
                <a:cs typeface="Times New Roman" pitchFamily="18" charset="0"/>
              </a:rPr>
              <a:t>1930 </a:t>
            </a:r>
            <a:r>
              <a:rPr lang="ru-RU" sz="1800" dirty="0">
                <a:latin typeface="Arial Narrow" pitchFamily="34" charset="0"/>
                <a:cs typeface="Times New Roman" pitchFamily="18" charset="0"/>
              </a:rPr>
              <a:t>року </a:t>
            </a:r>
            <a:r>
              <a:rPr lang="ru-RU" sz="1800" dirty="0" err="1">
                <a:latin typeface="Arial Narrow" pitchFamily="34" charset="0"/>
                <a:cs typeface="Times New Roman" pitchFamily="18" charset="0"/>
              </a:rPr>
              <a:t>постійні</a:t>
            </a:r>
            <a:r>
              <a:rPr lang="ru-RU" sz="18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Arial Narrow" pitchFamily="34" charset="0"/>
                <a:cs typeface="Times New Roman" pitchFamily="18" charset="0"/>
              </a:rPr>
              <a:t>цькування</a:t>
            </a:r>
            <a:r>
              <a:rPr lang="ru-RU" sz="18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Arial Narrow" pitchFamily="34" charset="0"/>
                <a:cs typeface="Times New Roman" pitchFamily="18" charset="0"/>
              </a:rPr>
              <a:t>критиків</a:t>
            </a:r>
            <a:r>
              <a:rPr lang="ru-RU" sz="1800" dirty="0">
                <a:latin typeface="Arial Narrow" pitchFamily="34" charset="0"/>
                <a:cs typeface="Times New Roman" pitchFamily="18" charset="0"/>
              </a:rPr>
              <a:t> і </a:t>
            </a:r>
            <a:r>
              <a:rPr lang="ru-RU" sz="1800" dirty="0" err="1">
                <a:latin typeface="Arial Narrow" pitchFamily="34" charset="0"/>
                <a:cs typeface="Times New Roman" pitchFamily="18" charset="0"/>
              </a:rPr>
              <a:t>перепони</a:t>
            </a:r>
            <a:r>
              <a:rPr lang="ru-RU" sz="18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Arial Narrow" pitchFamily="34" charset="0"/>
                <a:cs typeface="Times New Roman" pitchFamily="18" charset="0"/>
              </a:rPr>
              <a:t>цензури</a:t>
            </a:r>
            <a:r>
              <a:rPr lang="ru-RU" sz="18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Arial Narrow" pitchFamily="34" charset="0"/>
                <a:cs typeface="Times New Roman" pitchFamily="18" charset="0"/>
              </a:rPr>
              <a:t>змусили</a:t>
            </a:r>
            <a:r>
              <a:rPr lang="ru-RU" sz="1800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ru-RU" sz="1800" dirty="0">
                <a:latin typeface="Arial Narrow" pitchFamily="34" charset="0"/>
                <a:cs typeface="Times New Roman" pitchFamily="18" charset="0"/>
              </a:rPr>
              <a:t>Булгакова </a:t>
            </a:r>
            <a:r>
              <a:rPr lang="ru-RU" sz="1800" dirty="0" err="1">
                <a:latin typeface="Arial Narrow" pitchFamily="34" charset="0"/>
                <a:cs typeface="Times New Roman" pitchFamily="18" charset="0"/>
              </a:rPr>
              <a:t>звернутися</a:t>
            </a:r>
            <a:r>
              <a:rPr lang="ru-RU" sz="1800" dirty="0">
                <a:latin typeface="Arial Narrow" pitchFamily="34" charset="0"/>
                <a:cs typeface="Times New Roman" pitchFamily="18" charset="0"/>
              </a:rPr>
              <a:t> з </a:t>
            </a:r>
            <a:r>
              <a:rPr lang="ru-RU" sz="1800" dirty="0" err="1">
                <a:latin typeface="Arial Narrow" pitchFamily="34" charset="0"/>
                <a:cs typeface="Times New Roman" pitchFamily="18" charset="0"/>
              </a:rPr>
              <a:t>відчайдушним</a:t>
            </a:r>
            <a:r>
              <a:rPr lang="ru-RU" sz="1800" dirty="0">
                <a:latin typeface="Arial Narrow" pitchFamily="34" charset="0"/>
                <a:cs typeface="Times New Roman" pitchFamily="18" charset="0"/>
              </a:rPr>
              <a:t> листом до </a:t>
            </a:r>
            <a:r>
              <a:rPr lang="ru-RU" sz="1800" dirty="0" err="1">
                <a:latin typeface="Arial Narrow" pitchFamily="34" charset="0"/>
                <a:cs typeface="Times New Roman" pitchFamily="18" charset="0"/>
              </a:rPr>
              <a:t>Сталіна</a:t>
            </a:r>
            <a:r>
              <a:rPr lang="ru-RU" sz="1800" dirty="0">
                <a:latin typeface="Arial Narrow" pitchFamily="34" charset="0"/>
                <a:cs typeface="Times New Roman" pitchFamily="18" charset="0"/>
              </a:rPr>
              <a:t>, у </a:t>
            </a:r>
            <a:r>
              <a:rPr lang="ru-RU" sz="1800" dirty="0" err="1" smtClean="0">
                <a:latin typeface="Arial Narrow" pitchFamily="34" charset="0"/>
                <a:cs typeface="Times New Roman" pitchFamily="18" charset="0"/>
              </a:rPr>
              <a:t>якому</a:t>
            </a:r>
            <a:r>
              <a:rPr lang="ru-RU" sz="1800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Arial Narrow" pitchFamily="34" charset="0"/>
                <a:cs typeface="Times New Roman" pitchFamily="18" charset="0"/>
              </a:rPr>
              <a:t>письменник</a:t>
            </a:r>
            <a:r>
              <a:rPr lang="ru-RU" sz="18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Arial Narrow" pitchFamily="34" charset="0"/>
                <a:cs typeface="Times New Roman" pitchFamily="18" charset="0"/>
              </a:rPr>
              <a:t>вимагав</a:t>
            </a:r>
            <a:r>
              <a:rPr lang="ru-RU" sz="18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Arial Narrow" pitchFamily="34" charset="0"/>
                <a:cs typeface="Times New Roman" pitchFamily="18" charset="0"/>
              </a:rPr>
              <a:t>надати</a:t>
            </a:r>
            <a:r>
              <a:rPr lang="ru-RU" sz="18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Arial Narrow" pitchFamily="34" charset="0"/>
                <a:cs typeface="Times New Roman" pitchFamily="18" charset="0"/>
              </a:rPr>
              <a:t>йому</a:t>
            </a:r>
            <a:r>
              <a:rPr lang="ru-RU" sz="18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Arial Narrow" pitchFamily="34" charset="0"/>
                <a:cs typeface="Times New Roman" pitchFamily="18" charset="0"/>
              </a:rPr>
              <a:t>можливість</a:t>
            </a:r>
            <a:r>
              <a:rPr lang="ru-RU" sz="18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Arial Narrow" pitchFamily="34" charset="0"/>
                <a:cs typeface="Times New Roman" pitchFamily="18" charset="0"/>
              </a:rPr>
              <a:t>друкуватись</a:t>
            </a:r>
            <a:r>
              <a:rPr lang="ru-RU" sz="18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Arial Narrow" pitchFamily="34" charset="0"/>
                <a:cs typeface="Times New Roman" pitchFamily="18" charset="0"/>
              </a:rPr>
              <a:t>або</a:t>
            </a:r>
            <a:r>
              <a:rPr lang="ru-RU" sz="18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Arial Narrow" pitchFamily="34" charset="0"/>
                <a:cs typeface="Times New Roman" pitchFamily="18" charset="0"/>
              </a:rPr>
              <a:t>дозволити</a:t>
            </a:r>
            <a:r>
              <a:rPr lang="ru-RU" sz="18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Arial Narrow" pitchFamily="34" charset="0"/>
                <a:cs typeface="Times New Roman" pitchFamily="18" charset="0"/>
              </a:rPr>
              <a:t>виїхати</a:t>
            </a:r>
            <a:r>
              <a:rPr lang="ru-RU" sz="1800" dirty="0">
                <a:latin typeface="Arial Narrow" pitchFamily="34" charset="0"/>
                <a:cs typeface="Times New Roman" pitchFamily="18" charset="0"/>
              </a:rPr>
              <a:t> за кордон. </a:t>
            </a:r>
            <a:endParaRPr lang="ru-RU" sz="1800" dirty="0" smtClean="0">
              <a:latin typeface="Arial Narrow" pitchFamily="34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800" dirty="0" smtClean="0">
                <a:latin typeface="Arial Narrow" pitchFamily="34" charset="0"/>
                <a:cs typeface="Times New Roman" pitchFamily="18" charset="0"/>
              </a:rPr>
              <a:t>Булгакова </a:t>
            </a:r>
            <a:r>
              <a:rPr lang="ru-RU" sz="18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Arial Narrow" pitchFamily="34" charset="0"/>
                <a:cs typeface="Times New Roman" pitchFamily="18" charset="0"/>
              </a:rPr>
              <a:t>призначено</a:t>
            </a:r>
            <a:r>
              <a:rPr lang="ru-RU" sz="1800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ru-RU" sz="1800" dirty="0">
                <a:latin typeface="Arial Narrow" pitchFamily="34" charset="0"/>
                <a:cs typeface="Times New Roman" pitchFamily="18" charset="0"/>
              </a:rPr>
              <a:t>на посаду </a:t>
            </a:r>
            <a:r>
              <a:rPr lang="ru-RU" sz="1800" dirty="0" err="1">
                <a:latin typeface="Arial Narrow" pitchFamily="34" charset="0"/>
                <a:cs typeface="Times New Roman" pitchFamily="18" charset="0"/>
              </a:rPr>
              <a:t>режисера</a:t>
            </a:r>
            <a:r>
              <a:rPr lang="ru-RU" sz="1800" dirty="0">
                <a:latin typeface="Arial Narrow" pitchFamily="34" charset="0"/>
                <a:cs typeface="Times New Roman" pitchFamily="18" charset="0"/>
              </a:rPr>
              <a:t> МХАТу</a:t>
            </a:r>
            <a:r>
              <a:rPr lang="ru-RU" sz="1800" dirty="0">
                <a:latin typeface="Arial Narrow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682788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4311946" y="2564904"/>
            <a:ext cx="4432006" cy="563563"/>
          </a:xfrm>
        </p:spPr>
        <p:txBody>
          <a:bodyPr>
            <a:normAutofit fontScale="90000"/>
          </a:bodyPr>
          <a:lstStyle/>
          <a:p>
            <a:pPr algn="l"/>
            <a:r>
              <a:rPr lang="ru-RU" sz="1800" dirty="0">
                <a:solidFill>
                  <a:schemeClr val="bg1"/>
                </a:solidFill>
              </a:rPr>
              <a:t/>
            </a:r>
            <a:br>
              <a:rPr lang="ru-RU" sz="1800" dirty="0">
                <a:solidFill>
                  <a:schemeClr val="bg1"/>
                </a:solidFill>
              </a:rPr>
            </a:br>
            <a:r>
              <a:rPr lang="ru-RU" sz="31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 </a:t>
            </a:r>
            <a:r>
              <a:rPr lang="uk-UA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/>
            </a:r>
            <a:br>
              <a:rPr lang="uk-UA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</a:br>
            <a:r>
              <a:rPr lang="ru-RU" sz="31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/>
            </a:r>
            <a:br>
              <a:rPr lang="ru-RU" sz="31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</a:br>
            <a:r>
              <a:rPr lang="uk-UA" sz="2800" cap="small" dirty="0">
                <a:latin typeface="+mn-lt"/>
              </a:rPr>
              <a:t>Тема митця і влади – головна в </a:t>
            </a:r>
            <a:r>
              <a:rPr lang="uk-UA" sz="2800" cap="small" dirty="0" smtClean="0">
                <a:latin typeface="+mn-lt"/>
              </a:rPr>
              <a:t>творчості </a:t>
            </a:r>
            <a:r>
              <a:rPr lang="uk-UA" sz="2800" cap="small" dirty="0">
                <a:latin typeface="+mn-lt"/>
              </a:rPr>
              <a:t>30-х </a:t>
            </a:r>
            <a:r>
              <a:rPr lang="uk-UA" sz="2800" cap="small" dirty="0" smtClean="0">
                <a:latin typeface="+mn-lt"/>
              </a:rPr>
              <a:t>років</a:t>
            </a:r>
            <a:r>
              <a:rPr lang="uk-UA" sz="2800" b="1" cap="small" dirty="0" smtClean="0">
                <a:latin typeface="+mn-lt"/>
              </a:rPr>
              <a:t>:</a:t>
            </a:r>
            <a:br>
              <a:rPr lang="uk-UA" sz="2800" b="1" cap="small" dirty="0" smtClean="0">
                <a:latin typeface="+mn-lt"/>
              </a:rPr>
            </a:br>
            <a:r>
              <a:rPr lang="uk-UA" sz="2800" b="1" cap="small" dirty="0" smtClean="0">
                <a:latin typeface="+mn-lt"/>
              </a:rPr>
              <a:t>“</a:t>
            </a:r>
            <a:r>
              <a:rPr lang="uk-UA" sz="2800" b="1" i="1" cap="small" dirty="0" err="1" smtClean="0">
                <a:latin typeface="Arial Black" pitchFamily="34" charset="0"/>
              </a:rPr>
              <a:t>Иван</a:t>
            </a:r>
            <a:r>
              <a:rPr lang="uk-UA" sz="2800" b="1" i="1" cap="small" dirty="0" smtClean="0">
                <a:latin typeface="Arial Black" pitchFamily="34" charset="0"/>
              </a:rPr>
              <a:t>  </a:t>
            </a:r>
            <a:r>
              <a:rPr lang="uk-UA" sz="2800" b="1" i="1" cap="small" dirty="0" err="1" smtClean="0">
                <a:latin typeface="Arial Black" pitchFamily="34" charset="0"/>
              </a:rPr>
              <a:t>Васильевич</a:t>
            </a:r>
            <a:r>
              <a:rPr lang="uk-UA" sz="2800" b="1" i="1" cap="small" dirty="0" smtClean="0">
                <a:latin typeface="Arial Black" pitchFamily="34" charset="0"/>
              </a:rPr>
              <a:t>»”, </a:t>
            </a:r>
            <a:r>
              <a:rPr lang="uk-UA" sz="2800" b="1" i="1" cap="small" dirty="0">
                <a:latin typeface="Arial Black" pitchFamily="34" charset="0"/>
              </a:rPr>
              <a:t>“Кабала святош</a:t>
            </a:r>
            <a:r>
              <a:rPr lang="uk-UA" sz="2800" b="1" cap="small" dirty="0">
                <a:latin typeface="Arial Black" pitchFamily="34" charset="0"/>
              </a:rPr>
              <a:t>”</a:t>
            </a:r>
            <a:r>
              <a:rPr lang="ru-RU" sz="2800" dirty="0">
                <a:latin typeface="Arial Black" pitchFamily="34" charset="0"/>
              </a:rPr>
              <a:t/>
            </a:r>
            <a:br>
              <a:rPr lang="ru-RU" sz="2800" dirty="0">
                <a:latin typeface="Arial Black" pitchFamily="34" charset="0"/>
              </a:rPr>
            </a:br>
            <a:r>
              <a:rPr lang="ru-RU" sz="31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/>
            </a:r>
            <a:br>
              <a:rPr lang="ru-RU" sz="31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</a:br>
            <a:r>
              <a:rPr lang="ru-RU" sz="31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/>
            </a:r>
            <a:br>
              <a:rPr lang="ru-RU" sz="31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</a:br>
            <a:r>
              <a:rPr lang="ru-RU" sz="31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/>
            </a:r>
            <a:br>
              <a:rPr lang="ru-RU" sz="31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</a:br>
            <a:r>
              <a:rPr lang="ru-RU" sz="31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/>
            </a:r>
            <a:br>
              <a:rPr lang="ru-RU" sz="31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</a:br>
            <a:r>
              <a:rPr lang="ru-RU" sz="31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/>
            </a:r>
            <a:br>
              <a:rPr lang="ru-RU" sz="31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</a:br>
            <a:r>
              <a:rPr lang="ru-RU" sz="31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/>
            </a:r>
            <a:br>
              <a:rPr lang="ru-RU" sz="31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</a:br>
            <a:r>
              <a:rPr lang="ru-RU" sz="31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/>
            </a:r>
            <a:br>
              <a:rPr lang="ru-RU" sz="31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</a:br>
            <a:r>
              <a:rPr lang="ru-RU" sz="3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Робота над романом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100" dirty="0" smtClean="0">
                <a:latin typeface="Arial" pitchFamily="34" charset="0"/>
                <a:cs typeface="Arial" pitchFamily="34" charset="0"/>
              </a:rPr>
            </a:br>
            <a:r>
              <a:rPr lang="ru-RU" sz="3100" dirty="0" smtClean="0">
                <a:latin typeface="Arial" pitchFamily="34" charset="0"/>
                <a:cs typeface="Arial" pitchFamily="34" charset="0"/>
              </a:rPr>
              <a:t>«Мастер и Маргарита»</a:t>
            </a:r>
            <a:r>
              <a:rPr lang="ru-RU" sz="31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/>
            </a:r>
            <a:br>
              <a:rPr lang="ru-RU" sz="31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</a:br>
            <a:r>
              <a:rPr lang="ru-RU" sz="31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 </a:t>
            </a:r>
            <a:endParaRPr lang="ru-RU" sz="31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</p:txBody>
      </p:sp>
      <p:pic>
        <p:nvPicPr>
          <p:cNvPr id="4102" name="Picture 6" descr="ПОРТРЕТ БУЛГАКОВА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281" y="785794"/>
            <a:ext cx="3687947" cy="54515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26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785600" y="33467675"/>
              <a:ext cx="0" cy="0"/>
            </p14:xfrm>
          </p:contentPart>
        </mc:Choice>
        <mc:Fallback xmlns="">
          <p:pic>
            <p:nvPicPr>
              <p:cNvPr id="1026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785600" y="33467675"/>
                <a:ext cx="0" cy="0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Picture 4" descr="http://upload.wikimedia.org/wikipedia/commons/f/f7/Bulgakov_1962_Title_page.jpg?uselang=ru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44414">
            <a:off x="5529943" y="2685050"/>
            <a:ext cx="2773838" cy="2137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13425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accent4">
                    <a:lumMod val="75000"/>
                  </a:schemeClr>
                </a:solidFill>
              </a:rPr>
              <a:t>Джерела  роману</a:t>
            </a:r>
            <a:endParaRPr lang="ru-RU" dirty="0"/>
          </a:p>
        </p:txBody>
      </p:sp>
      <p:grpSp>
        <p:nvGrpSpPr>
          <p:cNvPr id="5" name="Group 113"/>
          <p:cNvGrpSpPr>
            <a:grpSpLocks/>
          </p:cNvGrpSpPr>
          <p:nvPr/>
        </p:nvGrpSpPr>
        <p:grpSpPr bwMode="auto">
          <a:xfrm>
            <a:off x="238095" y="606525"/>
            <a:ext cx="685800" cy="679450"/>
            <a:chOff x="1296" y="1200"/>
            <a:chExt cx="432" cy="428"/>
          </a:xfrm>
        </p:grpSpPr>
        <p:grpSp>
          <p:nvGrpSpPr>
            <p:cNvPr id="6" name="Group 112"/>
            <p:cNvGrpSpPr>
              <a:grpSpLocks/>
            </p:cNvGrpSpPr>
            <p:nvPr/>
          </p:nvGrpSpPr>
          <p:grpSpPr bwMode="auto">
            <a:xfrm>
              <a:off x="1296" y="1200"/>
              <a:ext cx="432" cy="428"/>
              <a:chOff x="662" y="1574"/>
              <a:chExt cx="480" cy="476"/>
            </a:xfrm>
          </p:grpSpPr>
          <p:grpSp>
            <p:nvGrpSpPr>
              <p:cNvPr id="8" name="Group 99"/>
              <p:cNvGrpSpPr>
                <a:grpSpLocks/>
              </p:cNvGrpSpPr>
              <p:nvPr/>
            </p:nvGrpSpPr>
            <p:grpSpPr bwMode="auto">
              <a:xfrm>
                <a:off x="662" y="1574"/>
                <a:ext cx="480" cy="476"/>
                <a:chOff x="662" y="1574"/>
                <a:chExt cx="480" cy="476"/>
              </a:xfrm>
            </p:grpSpPr>
            <p:sp>
              <p:nvSpPr>
                <p:cNvPr id="16" name="Oval 88"/>
                <p:cNvSpPr>
                  <a:spLocks noChangeArrowheads="1"/>
                </p:cNvSpPr>
                <p:nvPr/>
              </p:nvSpPr>
              <p:spPr bwMode="gray">
                <a:xfrm>
                  <a:off x="662" y="1574"/>
                  <a:ext cx="480" cy="47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tint val="0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ru-RU"/>
                </a:p>
              </p:txBody>
            </p:sp>
            <p:sp>
              <p:nvSpPr>
                <p:cNvPr id="17" name="Oval 89"/>
                <p:cNvSpPr>
                  <a:spLocks noChangeArrowheads="1"/>
                </p:cNvSpPr>
                <p:nvPr/>
              </p:nvSpPr>
              <p:spPr bwMode="gray">
                <a:xfrm>
                  <a:off x="662" y="1574"/>
                  <a:ext cx="480" cy="47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alpha val="32001"/>
                      </a:schemeClr>
                    </a:gs>
                    <a:gs pos="100000">
                      <a:schemeClr val="accent1">
                        <a:gamma/>
                        <a:shade val="0"/>
                        <a:invGamma/>
                        <a:alpha val="89999"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ru-RU"/>
                </a:p>
              </p:txBody>
            </p:sp>
            <p:sp>
              <p:nvSpPr>
                <p:cNvPr id="18" name="Oval 90"/>
                <p:cNvSpPr>
                  <a:spLocks noChangeArrowheads="1"/>
                </p:cNvSpPr>
                <p:nvPr/>
              </p:nvSpPr>
              <p:spPr bwMode="gray">
                <a:xfrm>
                  <a:off x="694" y="1605"/>
                  <a:ext cx="416" cy="41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54118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ru-RU"/>
                </a:p>
              </p:txBody>
            </p:sp>
            <p:sp>
              <p:nvSpPr>
                <p:cNvPr id="19" name="Oval 91"/>
                <p:cNvSpPr>
                  <a:spLocks noChangeArrowheads="1"/>
                </p:cNvSpPr>
                <p:nvPr/>
              </p:nvSpPr>
              <p:spPr bwMode="gray">
                <a:xfrm>
                  <a:off x="694" y="1606"/>
                  <a:ext cx="416" cy="41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63529"/>
                        <a:invGamma/>
                      </a:schemeClr>
                    </a:gs>
                    <a:gs pos="100000">
                      <a:schemeClr val="accent1">
                        <a:alpha val="0"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9" name="Group 98"/>
              <p:cNvGrpSpPr>
                <a:grpSpLocks/>
              </p:cNvGrpSpPr>
              <p:nvPr/>
            </p:nvGrpSpPr>
            <p:grpSpPr bwMode="auto">
              <a:xfrm>
                <a:off x="720" y="1625"/>
                <a:ext cx="376" cy="379"/>
                <a:chOff x="336" y="1049"/>
                <a:chExt cx="376" cy="379"/>
              </a:xfrm>
            </p:grpSpPr>
            <p:sp>
              <p:nvSpPr>
                <p:cNvPr id="10" name="Oval 92"/>
                <p:cNvSpPr>
                  <a:spLocks noChangeArrowheads="1"/>
                </p:cNvSpPr>
                <p:nvPr/>
              </p:nvSpPr>
              <p:spPr bwMode="gray">
                <a:xfrm>
                  <a:off x="336" y="1056"/>
                  <a:ext cx="376" cy="372"/>
                </a:xfrm>
                <a:prstGeom prst="ellipse">
                  <a:avLst/>
                </a:prstGeom>
                <a:solidFill>
                  <a:srgbClr val="000000"/>
                </a:soli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ru-RU"/>
                </a:p>
              </p:txBody>
            </p:sp>
            <p:grpSp>
              <p:nvGrpSpPr>
                <p:cNvPr id="11" name="Group 93"/>
                <p:cNvGrpSpPr>
                  <a:grpSpLocks/>
                </p:cNvGrpSpPr>
                <p:nvPr/>
              </p:nvGrpSpPr>
              <p:grpSpPr bwMode="auto">
                <a:xfrm>
                  <a:off x="336" y="1049"/>
                  <a:ext cx="364" cy="361"/>
                  <a:chOff x="4166" y="1706"/>
                  <a:chExt cx="1252" cy="1252"/>
                </a:xfrm>
              </p:grpSpPr>
              <p:sp>
                <p:nvSpPr>
                  <p:cNvPr id="12" name="Oval 94"/>
                  <p:cNvSpPr>
                    <a:spLocks noChangeArrowheads="1"/>
                  </p:cNvSpPr>
                  <p:nvPr/>
                </p:nvSpPr>
                <p:spPr bwMode="gray">
                  <a:xfrm>
                    <a:off x="4166" y="1706"/>
                    <a:ext cx="1252" cy="125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gamma/>
                          <a:shade val="46275"/>
                          <a:invGamma/>
                        </a:srgbClr>
                      </a:gs>
                      <a:gs pos="100000">
                        <a:srgbClr val="D6E1E2"/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3" name="Oval 95"/>
                  <p:cNvSpPr>
                    <a:spLocks noChangeArrowheads="1"/>
                  </p:cNvSpPr>
                  <p:nvPr/>
                </p:nvSpPr>
                <p:spPr bwMode="gray">
                  <a:xfrm>
                    <a:off x="4182" y="1713"/>
                    <a:ext cx="1222" cy="122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alpha val="0"/>
                        </a:srgbClr>
                      </a:gs>
                      <a:gs pos="100000">
                        <a:srgbClr val="D6E1E2">
                          <a:gamma/>
                          <a:tint val="34902"/>
                          <a:invGamma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4" name="Oval 96"/>
                  <p:cNvSpPr>
                    <a:spLocks noChangeArrowheads="1"/>
                  </p:cNvSpPr>
                  <p:nvPr/>
                </p:nvSpPr>
                <p:spPr bwMode="gray">
                  <a:xfrm>
                    <a:off x="4195" y="1725"/>
                    <a:ext cx="1162" cy="114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gamma/>
                          <a:shade val="79216"/>
                          <a:invGamma/>
                        </a:srgbClr>
                      </a:gs>
                      <a:gs pos="100000">
                        <a:srgbClr val="D6E1E2">
                          <a:alpha val="48000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5" name="Oval 97"/>
                  <p:cNvSpPr>
                    <a:spLocks noChangeArrowheads="1"/>
                  </p:cNvSpPr>
                  <p:nvPr/>
                </p:nvSpPr>
                <p:spPr bwMode="gray">
                  <a:xfrm>
                    <a:off x="4263" y="1757"/>
                    <a:ext cx="1033" cy="92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gamma/>
                          <a:tint val="0"/>
                          <a:invGamma/>
                        </a:srgbClr>
                      </a:gs>
                      <a:gs pos="100000">
                        <a:srgbClr val="D6E1E2">
                          <a:alpha val="38000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sp>
          <p:nvSpPr>
            <p:cNvPr id="7" name="Text Box 67"/>
            <p:cNvSpPr txBox="1">
              <a:spLocks noChangeArrowheads="1"/>
            </p:cNvSpPr>
            <p:nvPr/>
          </p:nvSpPr>
          <p:spPr bwMode="gray">
            <a:xfrm>
              <a:off x="1392" y="1269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b="1" dirty="0"/>
                <a:t>1</a:t>
              </a:r>
            </a:p>
          </p:txBody>
        </p:sp>
      </p:grpSp>
      <p:sp>
        <p:nvSpPr>
          <p:cNvPr id="20" name="Прямоугольник 19"/>
          <p:cNvSpPr/>
          <p:nvPr/>
        </p:nvSpPr>
        <p:spPr>
          <a:xfrm>
            <a:off x="283814" y="1483403"/>
            <a:ext cx="565633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u="sng" dirty="0" err="1" smtClean="0"/>
              <a:t>Історико-соціальні</a:t>
            </a:r>
            <a:endParaRPr lang="uk-UA" b="1" u="sng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uk-UA" dirty="0" smtClean="0"/>
              <a:t>Твори М. Врубеля, В.</a:t>
            </a:r>
            <a:r>
              <a:rPr lang="uk-UA" dirty="0" err="1" smtClean="0"/>
              <a:t>Васнєцова</a:t>
            </a:r>
            <a:r>
              <a:rPr lang="uk-UA" dirty="0" smtClean="0"/>
              <a:t>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uk-UA" dirty="0" smtClean="0"/>
              <a:t>зустріч з Є. </a:t>
            </a:r>
            <a:r>
              <a:rPr lang="uk-UA" dirty="0" err="1" smtClean="0"/>
              <a:t>Шиловською</a:t>
            </a:r>
            <a:r>
              <a:rPr lang="uk-UA" dirty="0" smtClean="0"/>
              <a:t>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uk-UA" dirty="0" smtClean="0"/>
              <a:t>Реальні факти життя  СРСР</a:t>
            </a:r>
            <a:endParaRPr lang="ru-RU" dirty="0"/>
          </a:p>
        </p:txBody>
      </p:sp>
      <p:pic>
        <p:nvPicPr>
          <p:cNvPr id="22" name="Picture 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0587" y="3397096"/>
            <a:ext cx="6010456" cy="3282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11" descr="http://www.tanais.info/vrubel/vrubel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397096"/>
            <a:ext cx="9217024" cy="3269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12638" y="116633"/>
            <a:ext cx="2096809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61706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5652120" cy="533400"/>
          </a:xfrm>
        </p:spPr>
        <p:txBody>
          <a:bodyPr/>
          <a:lstStyle/>
          <a:p>
            <a:r>
              <a:rPr lang="uk-UA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Джерела  роману</a:t>
            </a:r>
            <a:endParaRPr lang="en-US" sz="2000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025" name="Line 65"/>
          <p:cNvSpPr>
            <a:spLocks noChangeShapeType="1"/>
          </p:cNvSpPr>
          <p:nvPr/>
        </p:nvSpPr>
        <p:spPr bwMode="auto">
          <a:xfrm>
            <a:off x="2438400" y="2568575"/>
            <a:ext cx="4800600" cy="0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30" name="Line 70"/>
          <p:cNvSpPr>
            <a:spLocks noChangeShapeType="1"/>
          </p:cNvSpPr>
          <p:nvPr/>
        </p:nvSpPr>
        <p:spPr bwMode="auto">
          <a:xfrm>
            <a:off x="2438400" y="3451225"/>
            <a:ext cx="4800600" cy="0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40" name="Line 80"/>
          <p:cNvSpPr>
            <a:spLocks noChangeShapeType="1"/>
          </p:cNvSpPr>
          <p:nvPr/>
        </p:nvSpPr>
        <p:spPr bwMode="auto">
          <a:xfrm>
            <a:off x="2438400" y="5356225"/>
            <a:ext cx="4800600" cy="0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7" name="Group 144"/>
          <p:cNvGrpSpPr>
            <a:grpSpLocks/>
          </p:cNvGrpSpPr>
          <p:nvPr/>
        </p:nvGrpSpPr>
        <p:grpSpPr bwMode="auto">
          <a:xfrm>
            <a:off x="250275" y="1124744"/>
            <a:ext cx="685800" cy="685800"/>
            <a:chOff x="1303" y="1810"/>
            <a:chExt cx="432" cy="432"/>
          </a:xfrm>
        </p:grpSpPr>
        <p:grpSp>
          <p:nvGrpSpPr>
            <p:cNvPr id="8" name="Group 114"/>
            <p:cNvGrpSpPr>
              <a:grpSpLocks/>
            </p:cNvGrpSpPr>
            <p:nvPr/>
          </p:nvGrpSpPr>
          <p:grpSpPr bwMode="auto">
            <a:xfrm>
              <a:off x="1303" y="1810"/>
              <a:ext cx="432" cy="432"/>
              <a:chOff x="816" y="2400"/>
              <a:chExt cx="480" cy="476"/>
            </a:xfrm>
          </p:grpSpPr>
          <p:grpSp>
            <p:nvGrpSpPr>
              <p:cNvPr id="9" name="Group 100"/>
              <p:cNvGrpSpPr>
                <a:grpSpLocks/>
              </p:cNvGrpSpPr>
              <p:nvPr/>
            </p:nvGrpSpPr>
            <p:grpSpPr bwMode="auto">
              <a:xfrm>
                <a:off x="816" y="2400"/>
                <a:ext cx="480" cy="476"/>
                <a:chOff x="662" y="1574"/>
                <a:chExt cx="480" cy="476"/>
              </a:xfrm>
            </p:grpSpPr>
            <p:sp>
              <p:nvSpPr>
                <p:cNvPr id="41061" name="Oval 101"/>
                <p:cNvSpPr>
                  <a:spLocks noChangeArrowheads="1"/>
                </p:cNvSpPr>
                <p:nvPr/>
              </p:nvSpPr>
              <p:spPr bwMode="gray">
                <a:xfrm>
                  <a:off x="662" y="1574"/>
                  <a:ext cx="480" cy="47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ru-RU"/>
                </a:p>
              </p:txBody>
            </p:sp>
            <p:sp>
              <p:nvSpPr>
                <p:cNvPr id="41062" name="Oval 102"/>
                <p:cNvSpPr>
                  <a:spLocks noChangeArrowheads="1"/>
                </p:cNvSpPr>
                <p:nvPr/>
              </p:nvSpPr>
              <p:spPr bwMode="gray">
                <a:xfrm>
                  <a:off x="662" y="1574"/>
                  <a:ext cx="480" cy="47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alpha val="32001"/>
                      </a:schemeClr>
                    </a:gs>
                    <a:gs pos="100000">
                      <a:schemeClr val="hlink">
                        <a:gamma/>
                        <a:shade val="0"/>
                        <a:invGamma/>
                        <a:alpha val="89999"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ru-RU"/>
                </a:p>
              </p:txBody>
            </p:sp>
            <p:sp>
              <p:nvSpPr>
                <p:cNvPr id="41063" name="Oval 103"/>
                <p:cNvSpPr>
                  <a:spLocks noChangeArrowheads="1"/>
                </p:cNvSpPr>
                <p:nvPr/>
              </p:nvSpPr>
              <p:spPr bwMode="gray">
                <a:xfrm>
                  <a:off x="694" y="1605"/>
                  <a:ext cx="416" cy="41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54118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ru-RU"/>
                </a:p>
              </p:txBody>
            </p:sp>
            <p:sp>
              <p:nvSpPr>
                <p:cNvPr id="41064" name="Oval 104"/>
                <p:cNvSpPr>
                  <a:spLocks noChangeArrowheads="1"/>
                </p:cNvSpPr>
                <p:nvPr/>
              </p:nvSpPr>
              <p:spPr bwMode="gray">
                <a:xfrm>
                  <a:off x="694" y="1606"/>
                  <a:ext cx="416" cy="41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63529"/>
                        <a:invGamma/>
                      </a:schemeClr>
                    </a:gs>
                    <a:gs pos="100000">
                      <a:schemeClr val="hlink">
                        <a:alpha val="0"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10" name="Group 105"/>
              <p:cNvGrpSpPr>
                <a:grpSpLocks/>
              </p:cNvGrpSpPr>
              <p:nvPr/>
            </p:nvGrpSpPr>
            <p:grpSpPr bwMode="auto">
              <a:xfrm>
                <a:off x="871" y="2455"/>
                <a:ext cx="376" cy="379"/>
                <a:chOff x="336" y="1049"/>
                <a:chExt cx="376" cy="379"/>
              </a:xfrm>
            </p:grpSpPr>
            <p:sp>
              <p:nvSpPr>
                <p:cNvPr id="41066" name="Oval 106"/>
                <p:cNvSpPr>
                  <a:spLocks noChangeArrowheads="1"/>
                </p:cNvSpPr>
                <p:nvPr/>
              </p:nvSpPr>
              <p:spPr bwMode="gray">
                <a:xfrm>
                  <a:off x="336" y="1056"/>
                  <a:ext cx="376" cy="372"/>
                </a:xfrm>
                <a:prstGeom prst="ellipse">
                  <a:avLst/>
                </a:prstGeom>
                <a:solidFill>
                  <a:srgbClr val="000000"/>
                </a:soli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ru-RU"/>
                </a:p>
              </p:txBody>
            </p:sp>
            <p:grpSp>
              <p:nvGrpSpPr>
                <p:cNvPr id="11" name="Group 107"/>
                <p:cNvGrpSpPr>
                  <a:grpSpLocks/>
                </p:cNvGrpSpPr>
                <p:nvPr/>
              </p:nvGrpSpPr>
              <p:grpSpPr bwMode="auto">
                <a:xfrm>
                  <a:off x="336" y="1049"/>
                  <a:ext cx="364" cy="361"/>
                  <a:chOff x="4166" y="1706"/>
                  <a:chExt cx="1252" cy="1252"/>
                </a:xfrm>
              </p:grpSpPr>
              <p:sp>
                <p:nvSpPr>
                  <p:cNvPr id="41068" name="Oval 108"/>
                  <p:cNvSpPr>
                    <a:spLocks noChangeArrowheads="1"/>
                  </p:cNvSpPr>
                  <p:nvPr/>
                </p:nvSpPr>
                <p:spPr bwMode="gray">
                  <a:xfrm>
                    <a:off x="4166" y="1706"/>
                    <a:ext cx="1252" cy="125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gamma/>
                          <a:shade val="46275"/>
                          <a:invGamma/>
                        </a:srgbClr>
                      </a:gs>
                      <a:gs pos="100000">
                        <a:srgbClr val="D6E1E2"/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1069" name="Oval 109"/>
                  <p:cNvSpPr>
                    <a:spLocks noChangeArrowheads="1"/>
                  </p:cNvSpPr>
                  <p:nvPr/>
                </p:nvSpPr>
                <p:spPr bwMode="gray">
                  <a:xfrm>
                    <a:off x="4182" y="1713"/>
                    <a:ext cx="1222" cy="122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alpha val="0"/>
                        </a:srgbClr>
                      </a:gs>
                      <a:gs pos="100000">
                        <a:srgbClr val="D6E1E2">
                          <a:gamma/>
                          <a:tint val="34902"/>
                          <a:invGamma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1070" name="Oval 110"/>
                  <p:cNvSpPr>
                    <a:spLocks noChangeArrowheads="1"/>
                  </p:cNvSpPr>
                  <p:nvPr/>
                </p:nvSpPr>
                <p:spPr bwMode="gray">
                  <a:xfrm>
                    <a:off x="4195" y="1725"/>
                    <a:ext cx="1162" cy="114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gamma/>
                          <a:shade val="79216"/>
                          <a:invGamma/>
                        </a:srgbClr>
                      </a:gs>
                      <a:gs pos="100000">
                        <a:srgbClr val="D6E1E2">
                          <a:alpha val="48000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1071" name="Oval 111"/>
                  <p:cNvSpPr>
                    <a:spLocks noChangeArrowheads="1"/>
                  </p:cNvSpPr>
                  <p:nvPr/>
                </p:nvSpPr>
                <p:spPr bwMode="gray">
                  <a:xfrm>
                    <a:off x="4263" y="1757"/>
                    <a:ext cx="1033" cy="92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gamma/>
                          <a:tint val="0"/>
                          <a:invGamma/>
                        </a:srgbClr>
                      </a:gs>
                      <a:gs pos="100000">
                        <a:srgbClr val="D6E1E2">
                          <a:alpha val="38000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sp>
          <p:nvSpPr>
            <p:cNvPr id="41032" name="Text Box 72"/>
            <p:cNvSpPr txBox="1">
              <a:spLocks noChangeArrowheads="1"/>
            </p:cNvSpPr>
            <p:nvPr/>
          </p:nvSpPr>
          <p:spPr bwMode="gray">
            <a:xfrm>
              <a:off x="1406" y="1886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b="1" dirty="0"/>
                <a:t>2</a:t>
              </a:r>
            </a:p>
          </p:txBody>
        </p:sp>
      </p:grpSp>
      <p:grpSp>
        <p:nvGrpSpPr>
          <p:cNvPr id="12" name="Group 115"/>
          <p:cNvGrpSpPr>
            <a:grpSpLocks/>
          </p:cNvGrpSpPr>
          <p:nvPr/>
        </p:nvGrpSpPr>
        <p:grpSpPr bwMode="auto">
          <a:xfrm>
            <a:off x="137782" y="3645024"/>
            <a:ext cx="685800" cy="692150"/>
            <a:chOff x="1296" y="1200"/>
            <a:chExt cx="432" cy="436"/>
          </a:xfrm>
        </p:grpSpPr>
        <p:grpSp>
          <p:nvGrpSpPr>
            <p:cNvPr id="13" name="Group 116"/>
            <p:cNvGrpSpPr>
              <a:grpSpLocks/>
            </p:cNvGrpSpPr>
            <p:nvPr/>
          </p:nvGrpSpPr>
          <p:grpSpPr bwMode="auto">
            <a:xfrm>
              <a:off x="1296" y="1200"/>
              <a:ext cx="432" cy="436"/>
              <a:chOff x="662" y="1574"/>
              <a:chExt cx="480" cy="485"/>
            </a:xfrm>
          </p:grpSpPr>
          <p:grpSp>
            <p:nvGrpSpPr>
              <p:cNvPr id="14" name="Group 117"/>
              <p:cNvGrpSpPr>
                <a:grpSpLocks/>
              </p:cNvGrpSpPr>
              <p:nvPr/>
            </p:nvGrpSpPr>
            <p:grpSpPr bwMode="auto">
              <a:xfrm>
                <a:off x="662" y="1574"/>
                <a:ext cx="480" cy="485"/>
                <a:chOff x="662" y="1574"/>
                <a:chExt cx="480" cy="485"/>
              </a:xfrm>
            </p:grpSpPr>
            <p:sp>
              <p:nvSpPr>
                <p:cNvPr id="41078" name="Oval 118"/>
                <p:cNvSpPr>
                  <a:spLocks noChangeArrowheads="1"/>
                </p:cNvSpPr>
                <p:nvPr/>
              </p:nvSpPr>
              <p:spPr bwMode="gray">
                <a:xfrm>
                  <a:off x="662" y="1574"/>
                  <a:ext cx="480" cy="47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tint val="0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ru-RU"/>
                </a:p>
              </p:txBody>
            </p:sp>
            <p:sp>
              <p:nvSpPr>
                <p:cNvPr id="41079" name="Oval 119"/>
                <p:cNvSpPr>
                  <a:spLocks noChangeArrowheads="1"/>
                </p:cNvSpPr>
                <p:nvPr/>
              </p:nvSpPr>
              <p:spPr bwMode="gray">
                <a:xfrm>
                  <a:off x="662" y="1574"/>
                  <a:ext cx="480" cy="47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alpha val="32001"/>
                      </a:schemeClr>
                    </a:gs>
                    <a:gs pos="100000">
                      <a:schemeClr val="accent1">
                        <a:gamma/>
                        <a:shade val="0"/>
                        <a:invGamma/>
                        <a:alpha val="89999"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ru-RU"/>
                </a:p>
              </p:txBody>
            </p:sp>
            <p:sp>
              <p:nvSpPr>
                <p:cNvPr id="41080" name="Oval 120"/>
                <p:cNvSpPr>
                  <a:spLocks noChangeArrowheads="1"/>
                </p:cNvSpPr>
                <p:nvPr/>
              </p:nvSpPr>
              <p:spPr bwMode="gray">
                <a:xfrm>
                  <a:off x="694" y="1605"/>
                  <a:ext cx="416" cy="41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54118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ru-RU"/>
                </a:p>
              </p:txBody>
            </p:sp>
            <p:sp>
              <p:nvSpPr>
                <p:cNvPr id="41081" name="Oval 121"/>
                <p:cNvSpPr>
                  <a:spLocks noChangeArrowheads="1"/>
                </p:cNvSpPr>
                <p:nvPr/>
              </p:nvSpPr>
              <p:spPr bwMode="gray">
                <a:xfrm>
                  <a:off x="849" y="1645"/>
                  <a:ext cx="293" cy="41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63529"/>
                        <a:invGamma/>
                      </a:schemeClr>
                    </a:gs>
                    <a:gs pos="100000">
                      <a:schemeClr val="accent1">
                        <a:alpha val="0"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square" anchor="ctr">
                  <a:spAutoFit/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15" name="Group 122"/>
              <p:cNvGrpSpPr>
                <a:grpSpLocks/>
              </p:cNvGrpSpPr>
              <p:nvPr/>
            </p:nvGrpSpPr>
            <p:grpSpPr bwMode="auto">
              <a:xfrm>
                <a:off x="720" y="1625"/>
                <a:ext cx="376" cy="379"/>
                <a:chOff x="336" y="1049"/>
                <a:chExt cx="376" cy="379"/>
              </a:xfrm>
            </p:grpSpPr>
            <p:sp>
              <p:nvSpPr>
                <p:cNvPr id="41083" name="Oval 123"/>
                <p:cNvSpPr>
                  <a:spLocks noChangeArrowheads="1"/>
                </p:cNvSpPr>
                <p:nvPr/>
              </p:nvSpPr>
              <p:spPr bwMode="gray">
                <a:xfrm>
                  <a:off x="336" y="1056"/>
                  <a:ext cx="376" cy="372"/>
                </a:xfrm>
                <a:prstGeom prst="ellipse">
                  <a:avLst/>
                </a:prstGeom>
                <a:solidFill>
                  <a:srgbClr val="000000"/>
                </a:soli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ru-RU"/>
                </a:p>
              </p:txBody>
            </p:sp>
            <p:grpSp>
              <p:nvGrpSpPr>
                <p:cNvPr id="16" name="Group 124"/>
                <p:cNvGrpSpPr>
                  <a:grpSpLocks/>
                </p:cNvGrpSpPr>
                <p:nvPr/>
              </p:nvGrpSpPr>
              <p:grpSpPr bwMode="auto">
                <a:xfrm>
                  <a:off x="336" y="1049"/>
                  <a:ext cx="364" cy="361"/>
                  <a:chOff x="4166" y="1706"/>
                  <a:chExt cx="1252" cy="1252"/>
                </a:xfrm>
              </p:grpSpPr>
              <p:sp>
                <p:nvSpPr>
                  <p:cNvPr id="41085" name="Oval 125"/>
                  <p:cNvSpPr>
                    <a:spLocks noChangeArrowheads="1"/>
                  </p:cNvSpPr>
                  <p:nvPr/>
                </p:nvSpPr>
                <p:spPr bwMode="gray">
                  <a:xfrm>
                    <a:off x="4166" y="1706"/>
                    <a:ext cx="1252" cy="125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gamma/>
                          <a:shade val="46275"/>
                          <a:invGamma/>
                        </a:srgbClr>
                      </a:gs>
                      <a:gs pos="100000">
                        <a:srgbClr val="D6E1E2"/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1086" name="Oval 126"/>
                  <p:cNvSpPr>
                    <a:spLocks noChangeArrowheads="1"/>
                  </p:cNvSpPr>
                  <p:nvPr/>
                </p:nvSpPr>
                <p:spPr bwMode="gray">
                  <a:xfrm>
                    <a:off x="4182" y="1713"/>
                    <a:ext cx="1222" cy="122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alpha val="0"/>
                        </a:srgbClr>
                      </a:gs>
                      <a:gs pos="100000">
                        <a:srgbClr val="D6E1E2">
                          <a:gamma/>
                          <a:tint val="34902"/>
                          <a:invGamma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1087" name="Oval 127"/>
                  <p:cNvSpPr>
                    <a:spLocks noChangeArrowheads="1"/>
                  </p:cNvSpPr>
                  <p:nvPr/>
                </p:nvSpPr>
                <p:spPr bwMode="gray">
                  <a:xfrm>
                    <a:off x="4195" y="1725"/>
                    <a:ext cx="1162" cy="114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gamma/>
                          <a:shade val="79216"/>
                          <a:invGamma/>
                        </a:srgbClr>
                      </a:gs>
                      <a:gs pos="100000">
                        <a:srgbClr val="D6E1E2">
                          <a:alpha val="48000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1088" name="Oval 128"/>
                  <p:cNvSpPr>
                    <a:spLocks noChangeArrowheads="1"/>
                  </p:cNvSpPr>
                  <p:nvPr/>
                </p:nvSpPr>
                <p:spPr bwMode="gray">
                  <a:xfrm>
                    <a:off x="4263" y="1757"/>
                    <a:ext cx="1033" cy="92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gamma/>
                          <a:tint val="0"/>
                          <a:invGamma/>
                        </a:srgbClr>
                      </a:gs>
                      <a:gs pos="100000">
                        <a:srgbClr val="D6E1E2">
                          <a:alpha val="38000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sp>
          <p:nvSpPr>
            <p:cNvPr id="41089" name="Text Box 129"/>
            <p:cNvSpPr txBox="1">
              <a:spLocks noChangeArrowheads="1"/>
            </p:cNvSpPr>
            <p:nvPr/>
          </p:nvSpPr>
          <p:spPr bwMode="gray">
            <a:xfrm>
              <a:off x="1392" y="1269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b="1" dirty="0"/>
                <a:t>3</a:t>
              </a:r>
            </a:p>
          </p:txBody>
        </p:sp>
      </p:grpSp>
      <p:grpSp>
        <p:nvGrpSpPr>
          <p:cNvPr id="55" name="Group 144"/>
          <p:cNvGrpSpPr>
            <a:grpSpLocks/>
          </p:cNvGrpSpPr>
          <p:nvPr/>
        </p:nvGrpSpPr>
        <p:grpSpPr bwMode="auto">
          <a:xfrm>
            <a:off x="171649" y="5174898"/>
            <a:ext cx="685800" cy="685800"/>
            <a:chOff x="1303" y="1810"/>
            <a:chExt cx="432" cy="432"/>
          </a:xfrm>
        </p:grpSpPr>
        <p:grpSp>
          <p:nvGrpSpPr>
            <p:cNvPr id="56" name="Group 114"/>
            <p:cNvGrpSpPr>
              <a:grpSpLocks/>
            </p:cNvGrpSpPr>
            <p:nvPr/>
          </p:nvGrpSpPr>
          <p:grpSpPr bwMode="auto">
            <a:xfrm>
              <a:off x="1303" y="1810"/>
              <a:ext cx="432" cy="432"/>
              <a:chOff x="816" y="2400"/>
              <a:chExt cx="480" cy="476"/>
            </a:xfrm>
          </p:grpSpPr>
          <p:grpSp>
            <p:nvGrpSpPr>
              <p:cNvPr id="58" name="Group 100"/>
              <p:cNvGrpSpPr>
                <a:grpSpLocks/>
              </p:cNvGrpSpPr>
              <p:nvPr/>
            </p:nvGrpSpPr>
            <p:grpSpPr bwMode="auto">
              <a:xfrm>
                <a:off x="816" y="2400"/>
                <a:ext cx="480" cy="476"/>
                <a:chOff x="662" y="1574"/>
                <a:chExt cx="480" cy="476"/>
              </a:xfrm>
            </p:grpSpPr>
            <p:sp>
              <p:nvSpPr>
                <p:cNvPr id="66" name="Oval 101"/>
                <p:cNvSpPr>
                  <a:spLocks noChangeArrowheads="1"/>
                </p:cNvSpPr>
                <p:nvPr/>
              </p:nvSpPr>
              <p:spPr bwMode="gray">
                <a:xfrm>
                  <a:off x="662" y="1574"/>
                  <a:ext cx="480" cy="47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ru-RU"/>
                </a:p>
              </p:txBody>
            </p:sp>
            <p:sp>
              <p:nvSpPr>
                <p:cNvPr id="67" name="Oval 102"/>
                <p:cNvSpPr>
                  <a:spLocks noChangeArrowheads="1"/>
                </p:cNvSpPr>
                <p:nvPr/>
              </p:nvSpPr>
              <p:spPr bwMode="gray">
                <a:xfrm>
                  <a:off x="662" y="1574"/>
                  <a:ext cx="480" cy="47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alpha val="32001"/>
                      </a:schemeClr>
                    </a:gs>
                    <a:gs pos="100000">
                      <a:schemeClr val="hlink">
                        <a:gamma/>
                        <a:shade val="0"/>
                        <a:invGamma/>
                        <a:alpha val="89999"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ru-RU"/>
                </a:p>
              </p:txBody>
            </p:sp>
            <p:sp>
              <p:nvSpPr>
                <p:cNvPr id="68" name="Oval 103"/>
                <p:cNvSpPr>
                  <a:spLocks noChangeArrowheads="1"/>
                </p:cNvSpPr>
                <p:nvPr/>
              </p:nvSpPr>
              <p:spPr bwMode="gray">
                <a:xfrm>
                  <a:off x="694" y="1605"/>
                  <a:ext cx="416" cy="41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54118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ru-RU"/>
                </a:p>
              </p:txBody>
            </p:sp>
            <p:sp>
              <p:nvSpPr>
                <p:cNvPr id="69" name="Oval 104"/>
                <p:cNvSpPr>
                  <a:spLocks noChangeArrowheads="1"/>
                </p:cNvSpPr>
                <p:nvPr/>
              </p:nvSpPr>
              <p:spPr bwMode="gray">
                <a:xfrm>
                  <a:off x="694" y="1606"/>
                  <a:ext cx="416" cy="41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63529"/>
                        <a:invGamma/>
                      </a:schemeClr>
                    </a:gs>
                    <a:gs pos="100000">
                      <a:schemeClr val="hlink">
                        <a:alpha val="0"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59" name="Group 105"/>
              <p:cNvGrpSpPr>
                <a:grpSpLocks/>
              </p:cNvGrpSpPr>
              <p:nvPr/>
            </p:nvGrpSpPr>
            <p:grpSpPr bwMode="auto">
              <a:xfrm>
                <a:off x="871" y="2455"/>
                <a:ext cx="376" cy="379"/>
                <a:chOff x="336" y="1049"/>
                <a:chExt cx="376" cy="379"/>
              </a:xfrm>
            </p:grpSpPr>
            <p:sp>
              <p:nvSpPr>
                <p:cNvPr id="60" name="Oval 106"/>
                <p:cNvSpPr>
                  <a:spLocks noChangeArrowheads="1"/>
                </p:cNvSpPr>
                <p:nvPr/>
              </p:nvSpPr>
              <p:spPr bwMode="gray">
                <a:xfrm>
                  <a:off x="336" y="1056"/>
                  <a:ext cx="376" cy="372"/>
                </a:xfrm>
                <a:prstGeom prst="ellipse">
                  <a:avLst/>
                </a:prstGeom>
                <a:solidFill>
                  <a:srgbClr val="000000"/>
                </a:soli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ru-RU"/>
                </a:p>
              </p:txBody>
            </p:sp>
            <p:grpSp>
              <p:nvGrpSpPr>
                <p:cNvPr id="61" name="Group 107"/>
                <p:cNvGrpSpPr>
                  <a:grpSpLocks/>
                </p:cNvGrpSpPr>
                <p:nvPr/>
              </p:nvGrpSpPr>
              <p:grpSpPr bwMode="auto">
                <a:xfrm>
                  <a:off x="336" y="1049"/>
                  <a:ext cx="364" cy="361"/>
                  <a:chOff x="4166" y="1706"/>
                  <a:chExt cx="1252" cy="1252"/>
                </a:xfrm>
              </p:grpSpPr>
              <p:sp>
                <p:nvSpPr>
                  <p:cNvPr id="62" name="Oval 108"/>
                  <p:cNvSpPr>
                    <a:spLocks noChangeArrowheads="1"/>
                  </p:cNvSpPr>
                  <p:nvPr/>
                </p:nvSpPr>
                <p:spPr bwMode="gray">
                  <a:xfrm>
                    <a:off x="4166" y="1706"/>
                    <a:ext cx="1252" cy="125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gamma/>
                          <a:shade val="46275"/>
                          <a:invGamma/>
                        </a:srgbClr>
                      </a:gs>
                      <a:gs pos="100000">
                        <a:srgbClr val="D6E1E2"/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3" name="Oval 109"/>
                  <p:cNvSpPr>
                    <a:spLocks noChangeArrowheads="1"/>
                  </p:cNvSpPr>
                  <p:nvPr/>
                </p:nvSpPr>
                <p:spPr bwMode="gray">
                  <a:xfrm>
                    <a:off x="4182" y="1713"/>
                    <a:ext cx="1222" cy="122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alpha val="0"/>
                        </a:srgbClr>
                      </a:gs>
                      <a:gs pos="100000">
                        <a:srgbClr val="D6E1E2">
                          <a:gamma/>
                          <a:tint val="34902"/>
                          <a:invGamma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4" name="Oval 110"/>
                  <p:cNvSpPr>
                    <a:spLocks noChangeArrowheads="1"/>
                  </p:cNvSpPr>
                  <p:nvPr/>
                </p:nvSpPr>
                <p:spPr bwMode="gray">
                  <a:xfrm>
                    <a:off x="4195" y="1725"/>
                    <a:ext cx="1162" cy="114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gamma/>
                          <a:shade val="79216"/>
                          <a:invGamma/>
                        </a:srgbClr>
                      </a:gs>
                      <a:gs pos="100000">
                        <a:srgbClr val="D6E1E2">
                          <a:alpha val="48000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5" name="Oval 111"/>
                  <p:cNvSpPr>
                    <a:spLocks noChangeArrowheads="1"/>
                  </p:cNvSpPr>
                  <p:nvPr/>
                </p:nvSpPr>
                <p:spPr bwMode="gray">
                  <a:xfrm>
                    <a:off x="4263" y="1757"/>
                    <a:ext cx="1033" cy="92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gamma/>
                          <a:tint val="0"/>
                          <a:invGamma/>
                        </a:srgbClr>
                      </a:gs>
                      <a:gs pos="100000">
                        <a:srgbClr val="D6E1E2">
                          <a:alpha val="38000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sp>
          <p:nvSpPr>
            <p:cNvPr id="57" name="Text Box 72"/>
            <p:cNvSpPr txBox="1">
              <a:spLocks noChangeArrowheads="1"/>
            </p:cNvSpPr>
            <p:nvPr/>
          </p:nvSpPr>
          <p:spPr bwMode="gray">
            <a:xfrm>
              <a:off x="1406" y="1886"/>
              <a:ext cx="240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uk-UA" sz="2400" b="1" dirty="0"/>
                <a:t>4</a:t>
              </a:r>
              <a:endParaRPr lang="en-US" sz="2400" b="1" dirty="0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995280" y="712014"/>
            <a:ext cx="491488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u="sng" dirty="0" smtClean="0"/>
              <a:t>Літературні</a:t>
            </a:r>
          </a:p>
          <a:p>
            <a:pPr marL="342900" indent="-342900" eaLnBrk="0" hangingPunct="0">
              <a:buFont typeface="Arial" pitchFamily="34" charset="0"/>
              <a:buChar char="•"/>
            </a:pP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«Фауст»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Гете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ru-RU" b="1" dirty="0"/>
              <a:t> </a:t>
            </a:r>
            <a:r>
              <a:rPr lang="ru-RU" dirty="0" smtClean="0"/>
              <a:t>Є. </a:t>
            </a:r>
            <a:r>
              <a:rPr lang="ru-RU" dirty="0"/>
              <a:t>Ренан «</a:t>
            </a:r>
            <a:r>
              <a:rPr lang="ru-RU" dirty="0" err="1" smtClean="0"/>
              <a:t>Життя</a:t>
            </a:r>
            <a:r>
              <a:rPr lang="ru-RU" dirty="0" smtClean="0"/>
              <a:t> </a:t>
            </a:r>
            <a:r>
              <a:rPr lang="ru-RU" dirty="0" err="1" smtClean="0"/>
              <a:t>Ісуса</a:t>
            </a:r>
            <a:r>
              <a:rPr lang="ru-RU" dirty="0" smtClean="0"/>
              <a:t>» ,</a:t>
            </a:r>
            <a:r>
              <a:rPr lang="ru-RU" dirty="0"/>
              <a:t> А. Франс «Прокуратор </a:t>
            </a:r>
            <a:r>
              <a:rPr lang="ru-RU" dirty="0" err="1" smtClean="0"/>
              <a:t>Іудеї</a:t>
            </a:r>
            <a:r>
              <a:rPr lang="ru-RU" dirty="0" smtClean="0"/>
              <a:t>»  </a:t>
            </a:r>
          </a:p>
          <a:p>
            <a:pPr marL="342900" indent="-342900" eaLnBrk="0" hangingPunct="0"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«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</a:rPr>
              <a:t>Малюк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Цахес»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Гофмана; </a:t>
            </a:r>
          </a:p>
          <a:p>
            <a:pPr marL="342900" indent="-342900" eaLnBrk="0" hangingPunct="0">
              <a:buFont typeface="Arial" pitchFamily="34" charset="0"/>
              <a:buChar char="•"/>
            </a:pP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</a:rPr>
              <a:t>роботи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</a:rPr>
              <a:t>В.Соловйова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</a:rPr>
              <a:t>М.Гоголя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Ф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</a:rPr>
              <a:t>Достоєвського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, Г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.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Сковороди, 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Данте</a:t>
            </a:r>
            <a:r>
              <a:rPr lang="ru-RU" dirty="0">
                <a:solidFill>
                  <a:schemeClr val="bg1"/>
                </a:solidFill>
              </a:rPr>
              <a:t>…</a:t>
            </a:r>
            <a:endParaRPr lang="en-US" b="1" u="sng" dirty="0">
              <a:solidFill>
                <a:schemeClr val="bg1"/>
              </a:solidFill>
            </a:endParaRPr>
          </a:p>
          <a:p>
            <a:r>
              <a:rPr lang="uk-UA" b="1" u="sng" dirty="0" smtClean="0"/>
              <a:t>Музичні</a:t>
            </a:r>
            <a:r>
              <a:rPr lang="uk-UA" dirty="0" smtClean="0"/>
              <a:t>:</a:t>
            </a:r>
          </a:p>
          <a:p>
            <a:r>
              <a:rPr lang="uk-UA" dirty="0" smtClean="0"/>
              <a:t>Г.Берліоз, «Фантастична симфонія»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1131204" y="4827241"/>
            <a:ext cx="52668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u="sng" dirty="0" smtClean="0"/>
              <a:t>Міфологічні:</a:t>
            </a:r>
          </a:p>
          <a:p>
            <a:r>
              <a:rPr lang="uk-UA" dirty="0" smtClean="0"/>
              <a:t>Слов’янська,німецька,швейцарська, </a:t>
            </a:r>
          </a:p>
          <a:p>
            <a:r>
              <a:rPr lang="uk-UA" dirty="0" smtClean="0"/>
              <a:t>біблійна міфології, </a:t>
            </a:r>
            <a:r>
              <a:rPr lang="uk-UA" b="1" dirty="0" smtClean="0"/>
              <a:t>апокрифи</a:t>
            </a:r>
            <a:endParaRPr lang="ru-RU" b="1" dirty="0"/>
          </a:p>
        </p:txBody>
      </p:sp>
      <p:pic>
        <p:nvPicPr>
          <p:cNvPr id="75" name="Picture 6" descr="1berlioz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60232" y="2977084"/>
            <a:ext cx="2289378" cy="3050486"/>
          </a:xfrm>
          <a:prstGeom prst="rect">
            <a:avLst/>
          </a:prstGeom>
          <a:noFill/>
        </p:spPr>
      </p:pic>
      <p:pic>
        <p:nvPicPr>
          <p:cNvPr id="79" name="Picture 4" descr="Изображение 56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216" y="94234"/>
            <a:ext cx="2278390" cy="245897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151322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604" y="1844824"/>
            <a:ext cx="5150376" cy="4525963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uk-UA" sz="2000" dirty="0" smtClean="0">
                <a:latin typeface="Arial" pitchFamily="34" charset="0"/>
                <a:cs typeface="Arial" pitchFamily="34" charset="0"/>
              </a:rPr>
              <a:t>Романний Понтій Пілат зовні нагадує персонажа фрески Володимирського собору;</a:t>
            </a:r>
          </a:p>
          <a:p>
            <a:pPr>
              <a:buFont typeface="Arial" pitchFamily="34" charset="0"/>
              <a:buChar char="•"/>
            </a:pPr>
            <a:endParaRPr lang="uk-UA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uk-UA" sz="2000" dirty="0" smtClean="0">
                <a:latin typeface="Arial" pitchFamily="34" charset="0"/>
                <a:cs typeface="Arial" pitchFamily="34" charset="0"/>
              </a:rPr>
              <a:t>Голгофа, на якій коїться зло, названа Лисою горою;</a:t>
            </a:r>
          </a:p>
          <a:p>
            <a:pPr>
              <a:buFont typeface="Arial" pitchFamily="34" charset="0"/>
              <a:buChar char="•"/>
            </a:pPr>
            <a:endParaRPr lang="uk-UA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uk-UA" sz="2000" dirty="0" smtClean="0">
                <a:latin typeface="Arial" pitchFamily="34" charset="0"/>
                <a:cs typeface="Arial" pitchFamily="34" charset="0"/>
              </a:rPr>
              <a:t>Зображення місця страти Христа більше нагадує картини київської панорами Голгофи, ніж реальні єрусалимські пейзажі.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216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err="1" smtClean="0">
                <a:solidFill>
                  <a:srgbClr val="233F77"/>
                </a:solidFill>
              </a:rPr>
              <a:t>Києвоцентричний</a:t>
            </a:r>
            <a:r>
              <a:rPr lang="uk-UA" dirty="0" smtClean="0">
                <a:solidFill>
                  <a:srgbClr val="233F77"/>
                </a:solidFill>
              </a:rPr>
              <a:t>  світогляд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uk-UA" sz="3100" dirty="0" smtClean="0">
                <a:solidFill>
                  <a:srgbClr val="233F77"/>
                </a:solidFill>
                <a:latin typeface="Arial Black" pitchFamily="34" charset="0"/>
              </a:rPr>
              <a:t>знаходить своє відображення в романі “Майстер і Маргарита”</a:t>
            </a:r>
            <a:endParaRPr lang="ru-RU" sz="3100" dirty="0">
              <a:solidFill>
                <a:srgbClr val="233F77"/>
              </a:solidFill>
              <a:latin typeface="Arial Black" pitchFamily="34" charset="0"/>
            </a:endParaRPr>
          </a:p>
        </p:txBody>
      </p:sp>
      <p:pic>
        <p:nvPicPr>
          <p:cNvPr id="82946" name="Picture 2" descr="Click to enlar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-182563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948" name="Picture 4" descr="Click to enlar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" y="-30163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950" name="Picture 6" descr="Click to enlar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" y="122237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952" name="Picture 8" descr="Click to enlar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5" y="274637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954" name="Picture 10" descr="Click to enlar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75" y="427037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956" name="Picture 12" descr="Click to enlar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275" y="579437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957" name="Picture 1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88024" y="1700808"/>
            <a:ext cx="4285182" cy="4392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695432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99" y="116632"/>
            <a:ext cx="4347476" cy="32606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400" y="3439869"/>
            <a:ext cx="4288128" cy="32277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4994" name="Picture 2" descr="http://bookmix.ru/groups/img/groups_127071934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712" y="2751612"/>
            <a:ext cx="4317802" cy="412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996" name="Picture 4" descr="http://paifo.ru/images/stories/pamyatniki_foto1/kor-kot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299" y="3248579"/>
            <a:ext cx="2404508" cy="3610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998" name="Picture 6" descr="http://eng.meeting.lv/phpBB2/files/16809_1267554661.jpg_350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36806" y="143594"/>
            <a:ext cx="1737335" cy="2248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00" name="Picture 8" descr="http://paifo.ru/images/stories/pamyatniki-2/sob-serdce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0888" y="3849530"/>
            <a:ext cx="2402486" cy="2975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&amp;Pcy;&amp;acy;&amp;mcy;&amp;yacy;&amp;tcy;&amp;ncy;&amp;icy;&amp;kcy; &amp;Mcy;.&amp;Acy;. &amp;Bcy;&amp;ucy;&amp;lcy;&amp;gcy;&amp;acy;&amp;kcy;&amp;ocy;&amp;vcy;&amp;ucy; &amp;vcy; &amp;Mcy;&amp;ocy;&amp;scy;&amp;kcy;&amp;vcy;&amp;iecy;.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78582" y="51956"/>
            <a:ext cx="3803391" cy="379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970777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84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84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2000"/>
                                        <p:tgtEl>
                                          <p:spTgt spid="85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764704"/>
            <a:ext cx="9144000" cy="533400"/>
          </a:xfrm>
        </p:spPr>
        <p:txBody>
          <a:bodyPr/>
          <a:lstStyle/>
          <a:p>
            <a:r>
              <a:rPr lang="uk-UA" spc="600" dirty="0" smtClean="0"/>
              <a:t>Перевір     себе</a:t>
            </a:r>
            <a:endParaRPr lang="ru-RU" spc="6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9552" y="1700808"/>
            <a:ext cx="7848872" cy="4776192"/>
          </a:xfrm>
        </p:spPr>
        <p:txBody>
          <a:bodyPr/>
          <a:lstStyle/>
          <a:p>
            <a:pPr marL="457200" indent="-457200">
              <a:buFont typeface="Wingdings" pitchFamily="2" charset="2"/>
              <a:buChar char="Ø"/>
            </a:pPr>
            <a:r>
              <a:rPr lang="uk-UA" dirty="0" smtClean="0"/>
              <a:t>Які чинники вплинули на формування світогляду  письменника?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uk-UA" dirty="0" smtClean="0"/>
              <a:t>Назвіть провідні   теми творчості </a:t>
            </a:r>
          </a:p>
          <a:p>
            <a:pPr marL="0" indent="0"/>
            <a:r>
              <a:rPr lang="uk-UA" dirty="0"/>
              <a:t> </a:t>
            </a:r>
            <a:r>
              <a:rPr lang="uk-UA" dirty="0" smtClean="0"/>
              <a:t>    М. Булгакова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uk-UA" dirty="0" smtClean="0"/>
              <a:t>Асоціації з якими творами ви можете </a:t>
            </a:r>
            <a:r>
              <a:rPr lang="uk-UA" dirty="0"/>
              <a:t>в</a:t>
            </a:r>
            <a:r>
              <a:rPr lang="uk-UA" dirty="0" smtClean="0"/>
              <a:t>изначити?</a:t>
            </a:r>
          </a:p>
          <a:p>
            <a:pPr marL="0" indent="0"/>
            <a:endParaRPr lang="uk-UA" dirty="0" smtClean="0"/>
          </a:p>
          <a:p>
            <a:pPr marL="457200" indent="-457200">
              <a:buFont typeface="Wingdings" pitchFamily="2" charset="2"/>
              <a:buChar char="Ø"/>
            </a:pPr>
            <a:endParaRPr lang="uk-UA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652272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10" y="22619"/>
            <a:ext cx="6786590" cy="6877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998" y="692696"/>
            <a:ext cx="8385048" cy="1843102"/>
          </a:xfrm>
        </p:spPr>
        <p:txBody>
          <a:bodyPr>
            <a:noAutofit/>
          </a:bodyPr>
          <a:lstStyle/>
          <a:p>
            <a:pPr algn="l"/>
            <a:r>
              <a:rPr lang="ru-RU" sz="9600" dirty="0" err="1" smtClean="0">
                <a:solidFill>
                  <a:schemeClr val="bg2">
                    <a:lumMod val="25000"/>
                  </a:schemeClr>
                </a:solidFill>
              </a:rPr>
              <a:t>Миха</a:t>
            </a:r>
            <a:r>
              <a:rPr lang="uk-UA" sz="9600" dirty="0" err="1" smtClean="0">
                <a:solidFill>
                  <a:schemeClr val="bg2">
                    <a:lumMod val="25000"/>
                  </a:schemeClr>
                </a:solidFill>
              </a:rPr>
              <a:t>йло</a:t>
            </a:r>
            <a:r>
              <a:rPr lang="ru-RU" sz="9600" dirty="0" smtClean="0">
                <a:solidFill>
                  <a:schemeClr val="bg2">
                    <a:lumMod val="25000"/>
                  </a:schemeClr>
                </a:solidFill>
              </a:rPr>
              <a:t> Булгаков</a:t>
            </a:r>
            <a:endParaRPr lang="ru-RU" sz="9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44" y="3611607"/>
            <a:ext cx="8315356" cy="1199704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ru-RU" sz="54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Життя</a:t>
            </a:r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</a:t>
            </a:r>
          </a:p>
          <a:p>
            <a:pPr algn="l"/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54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творчий</a:t>
            </a:r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шлях</a:t>
            </a:r>
            <a:endParaRPr lang="ru-RU" sz="5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5272886"/>
            <a:ext cx="9144000" cy="15696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НЕТ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ТАКОГО ПИСАТЕЛЯ, ЧТОБЫ ОН ЗАМОЛЧАЛ. ЕСЛИ ЗАМОЛЧАЛ,</a:t>
            </a:r>
            <a:r>
              <a:rPr lang="ru-RU" b="1" i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ЗНАЧИТ,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БЫЛ НЕНАСТОЯЩИЙ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</a:t>
            </a:r>
            <a:r>
              <a:rPr lang="ru-RU" b="1" i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 ЕСЛИ НАСТОЯЩИЙ ЗАМОЛЧАЛ – </a:t>
            </a:r>
            <a:r>
              <a:rPr lang="ru-RU" b="1" i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ПОГИБНЕТ</a:t>
            </a:r>
            <a:r>
              <a:rPr lang="ru-RU" b="1" i="1" spc="16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				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                                                     </a:t>
            </a:r>
            <a:r>
              <a:rPr lang="ru-RU" dirty="0" smtClean="0">
                <a:latin typeface="Baskerville Old Face" pitchFamily="18" charset="0"/>
              </a:rPr>
              <a:t>М.А.БУЛГАКОВ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31515" y="2999492"/>
            <a:ext cx="18517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/>
              <a:t>(1891–1940).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312191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9147" y="2420888"/>
            <a:ext cx="9144000" cy="533400"/>
          </a:xfrm>
        </p:spPr>
        <p:txBody>
          <a:bodyPr/>
          <a:lstStyle/>
          <a:p>
            <a:r>
              <a:rPr lang="uk-UA" spc="600" dirty="0" smtClean="0"/>
              <a:t>План</a:t>
            </a:r>
            <a:endParaRPr lang="ru-RU" spc="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7025" y="3212976"/>
            <a:ext cx="8280920" cy="3168352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uk-UA" sz="4000" dirty="0" smtClean="0"/>
              <a:t>Київ у житті М. Булгакова.</a:t>
            </a:r>
          </a:p>
          <a:p>
            <a:pPr marL="0" indent="0"/>
            <a:endParaRPr lang="uk-UA" sz="4000" dirty="0" smtClean="0"/>
          </a:p>
          <a:p>
            <a:pPr marL="0" indent="0"/>
            <a:r>
              <a:rPr lang="uk-UA" sz="4000" dirty="0" smtClean="0"/>
              <a:t>2. Творчий шлях письменника.</a:t>
            </a:r>
            <a:endParaRPr lang="ru-RU" sz="4000" dirty="0"/>
          </a:p>
        </p:txBody>
      </p:sp>
      <p:pic>
        <p:nvPicPr>
          <p:cNvPr id="4" name="Picture 2" descr="&amp;Kcy;&amp;ncy;&amp;icy;&amp;zhcy;&amp;ncy;&amp;acy;&amp;yacy; &amp;lcy;&amp;acy;&amp;vcy;&amp;kcy;&amp;acy; &amp;ncy;&amp;acy; Bulgakov.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407" y="30146"/>
            <a:ext cx="9079606" cy="2102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134401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s02.olx.ru/ui/16/33/25/1318342262_262572825_1----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4208" y="1572281"/>
            <a:ext cx="2589443" cy="31683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412776"/>
            <a:ext cx="6768752" cy="2592288"/>
          </a:xfrm>
        </p:spPr>
        <p:txBody>
          <a:bodyPr/>
          <a:lstStyle/>
          <a:p>
            <a:pPr>
              <a:buFontTx/>
              <a:buChar char="-"/>
            </a:pPr>
            <a:r>
              <a:rPr lang="uk-UA" sz="3200" dirty="0" smtClean="0"/>
              <a:t>Що таке «київська мітка» у творах  М. Булгакова?</a:t>
            </a:r>
          </a:p>
          <a:p>
            <a:pPr marL="457200" indent="-457200">
              <a:buFontTx/>
              <a:buChar char="-"/>
            </a:pPr>
            <a:r>
              <a:rPr lang="uk-UA" sz="3200" dirty="0" smtClean="0"/>
              <a:t>Провідна тематика творів.</a:t>
            </a:r>
          </a:p>
          <a:p>
            <a:pPr marL="457200" indent="-457200">
              <a:buFontTx/>
              <a:buChar char="-"/>
            </a:pPr>
            <a:r>
              <a:rPr lang="uk-UA" sz="3200" dirty="0" smtClean="0"/>
              <a:t>Які  ознаки модерністської літератури притаманні роману М. Булгакова?</a:t>
            </a:r>
          </a:p>
          <a:p>
            <a:r>
              <a:rPr lang="uk-UA" sz="3200" dirty="0" smtClean="0"/>
              <a:t>- Чому автор звертається до біблійного сюжету?</a:t>
            </a:r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6888" y="692696"/>
            <a:ext cx="9144000" cy="533400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Готуйся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відповісти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на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питання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: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34127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2" name="Rectangle 18"/>
          <p:cNvSpPr>
            <a:spLocks noGrp="1" noChangeArrowheads="1"/>
          </p:cNvSpPr>
          <p:nvPr>
            <p:ph type="title"/>
          </p:nvPr>
        </p:nvSpPr>
        <p:spPr>
          <a:xfrm>
            <a:off x="408106" y="94781"/>
            <a:ext cx="8435850" cy="9144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uk-UA" sz="3600" b="1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uk-UA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Булгакови</a:t>
            </a:r>
            <a:r>
              <a:rPr lang="uk-UA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uk-UA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uk-UA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Варвара </a:t>
            </a:r>
            <a:r>
              <a:rPr lang="uk-UA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Михайлівна                  Опанас </a:t>
            </a:r>
            <a:r>
              <a:rPr lang="uk-UA" sz="2400" b="1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Іванович</a:t>
            </a:r>
            <a:br>
              <a:rPr lang="uk-UA" sz="2400" b="1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uk-UA" sz="2400" b="1" i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5" name="Picture 15" descr="mama-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1520" y="1023407"/>
            <a:ext cx="4086225" cy="5516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17" descr="001b8cx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1009181"/>
            <a:ext cx="3826506" cy="55446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171361" y="5534561"/>
            <a:ext cx="3923928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Статський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радник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професор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Київської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Духовної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академії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завідувач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кафедри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західних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віросповідувань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2321" y="5738693"/>
            <a:ext cx="4086225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першою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хто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залучив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зовсім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юного Булгакова до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літератури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та театру.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97118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2" grpId="0"/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840" y="17695"/>
            <a:ext cx="6516160" cy="421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9400" name="Picture 8" descr="http://litvinovs.net/reflection/bulgakov_anniversary_turbins_house/darina_consulting_room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240" y="3900141"/>
            <a:ext cx="2232248" cy="29818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SDC17606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322392">
            <a:off x="4697992" y="4318015"/>
            <a:ext cx="2024283" cy="25128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3065" y="407755"/>
            <a:ext cx="2100935" cy="34346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3523056" y="0"/>
            <a:ext cx="54414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FF0000"/>
                </a:solidFill>
                <a:latin typeface="Arial Black" pitchFamily="34" charset="0"/>
              </a:rPr>
              <a:t>Київ,Андріївський узвіз,13 </a:t>
            </a:r>
            <a:r>
              <a:rPr lang="uk-UA" dirty="0" smtClean="0"/>
              <a:t>– </a:t>
            </a:r>
            <a:r>
              <a:rPr lang="uk-UA" sz="1800" dirty="0" smtClean="0"/>
              <a:t>родинне гніздо Булгакових та місце </a:t>
            </a:r>
          </a:p>
          <a:p>
            <a:r>
              <a:rPr lang="uk-UA" sz="1800" dirty="0" smtClean="0"/>
              <a:t>подій у романі  «</a:t>
            </a:r>
            <a:r>
              <a:rPr lang="uk-UA" sz="1800" b="1" i="1" dirty="0" err="1" smtClean="0"/>
              <a:t>Белая</a:t>
            </a:r>
            <a:r>
              <a:rPr lang="uk-UA" sz="1800" b="1" i="1" dirty="0" smtClean="0"/>
              <a:t> </a:t>
            </a:r>
            <a:r>
              <a:rPr lang="uk-UA" sz="1800" b="1" i="1" dirty="0" err="1" smtClean="0"/>
              <a:t>гвардия</a:t>
            </a:r>
            <a:r>
              <a:rPr lang="uk-UA" sz="1800" dirty="0" smtClean="0"/>
              <a:t>», </a:t>
            </a:r>
          </a:p>
          <a:p>
            <a:r>
              <a:rPr lang="uk-UA" sz="1800" dirty="0" smtClean="0"/>
              <a:t>п’єси «</a:t>
            </a:r>
            <a:r>
              <a:rPr lang="uk-UA" sz="1800" b="1" i="1" dirty="0" err="1" smtClean="0"/>
              <a:t>Дни</a:t>
            </a:r>
            <a:r>
              <a:rPr lang="uk-UA" sz="1800" b="1" i="1" dirty="0" smtClean="0"/>
              <a:t> </a:t>
            </a:r>
            <a:r>
              <a:rPr lang="uk-UA" sz="1800" b="1" i="1" dirty="0" err="1" smtClean="0"/>
              <a:t>Турбинх</a:t>
            </a:r>
            <a:r>
              <a:rPr lang="uk-UA" dirty="0" smtClean="0"/>
              <a:t>» </a:t>
            </a:r>
          </a:p>
        </p:txBody>
      </p:sp>
      <p:pic>
        <p:nvPicPr>
          <p:cNvPr id="2052" name="Picture 4" descr="http://naklua2005.narod.ru/photo170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107" y="17696"/>
            <a:ext cx="3501949" cy="4669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16" y="2329584"/>
            <a:ext cx="5991944" cy="4493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6695256" y="3900141"/>
            <a:ext cx="21195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 smtClean="0">
                <a:solidFill>
                  <a:srgbClr val="274E75"/>
                </a:solidFill>
              </a:rPr>
              <a:t>Медичний кабінет лікаря М.Булгакова і </a:t>
            </a:r>
            <a:br>
              <a:rPr lang="uk-UA" sz="1600" dirty="0" smtClean="0">
                <a:solidFill>
                  <a:srgbClr val="274E75"/>
                </a:solidFill>
              </a:rPr>
            </a:br>
            <a:r>
              <a:rPr lang="uk-UA" sz="1600" dirty="0" smtClean="0">
                <a:solidFill>
                  <a:srgbClr val="274E75"/>
                </a:solidFill>
              </a:rPr>
              <a:t>лікаря О.Турбіна</a:t>
            </a:r>
            <a:endParaRPr lang="ru-RU" sz="1600" dirty="0">
              <a:solidFill>
                <a:srgbClr val="274E75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9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AutoShape 2"/>
          <p:cNvSpPr>
            <a:spLocks noChangeArrowheads="1"/>
          </p:cNvSpPr>
          <p:nvPr/>
        </p:nvSpPr>
        <p:spPr bwMode="ltGray">
          <a:xfrm rot="5400000">
            <a:off x="-2422526" y="1627188"/>
            <a:ext cx="4824413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0">
            <a:gsLst>
              <a:gs pos="0">
                <a:srgbClr val="B0BAD8">
                  <a:gamma/>
                  <a:tint val="45490"/>
                  <a:invGamma/>
                </a:srgbClr>
              </a:gs>
              <a:gs pos="100000">
                <a:srgbClr val="B0BAD8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9491" name="AutoShape 3"/>
          <p:cNvSpPr>
            <a:spLocks noChangeArrowheads="1"/>
          </p:cNvSpPr>
          <p:nvPr/>
        </p:nvSpPr>
        <p:spPr bwMode="ltGray">
          <a:xfrm rot="5400000" flipH="1">
            <a:off x="-2016918" y="2062956"/>
            <a:ext cx="4032250" cy="3929063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0">
            <a:gsLst>
              <a:gs pos="0">
                <a:srgbClr val="B8CCFE">
                  <a:gamma/>
                  <a:tint val="39216"/>
                  <a:invGamma/>
                </a:srgbClr>
              </a:gs>
              <a:gs pos="100000">
                <a:srgbClr val="B8CCFE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9492" name="AutoShape 4"/>
          <p:cNvSpPr>
            <a:spLocks noChangeArrowheads="1"/>
          </p:cNvSpPr>
          <p:nvPr/>
        </p:nvSpPr>
        <p:spPr bwMode="gray">
          <a:xfrm>
            <a:off x="1981200" y="5251450"/>
            <a:ext cx="4419600" cy="508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B7E7FF">
                  <a:gamma/>
                  <a:tint val="0"/>
                  <a:invGamma/>
                </a:srgbClr>
              </a:gs>
              <a:gs pos="100000">
                <a:srgbClr val="B7E7FF"/>
              </a:gs>
            </a:gsLst>
            <a:lin ang="0" scaled="1"/>
          </a:gradFill>
          <a:ln w="28575" algn="ctr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Спокій, усамітнення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9493" name="AutoShape 5"/>
          <p:cNvSpPr>
            <a:spLocks noChangeArrowheads="1"/>
          </p:cNvSpPr>
          <p:nvPr/>
        </p:nvSpPr>
        <p:spPr bwMode="gray">
          <a:xfrm>
            <a:off x="2393950" y="4424363"/>
            <a:ext cx="4419600" cy="508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E7F5CF">
                  <a:gamma/>
                  <a:tint val="0"/>
                  <a:invGamma/>
                </a:srgbClr>
              </a:gs>
              <a:gs pos="100000">
                <a:srgbClr val="E7F5CF"/>
              </a:gs>
            </a:gsLst>
            <a:lin ang="0" scaled="1"/>
          </a:gradFill>
          <a:ln w="28575" algn="ctr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Захист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9494" name="AutoShape 6"/>
          <p:cNvSpPr>
            <a:spLocks noChangeArrowheads="1"/>
          </p:cNvSpPr>
          <p:nvPr/>
        </p:nvSpPr>
        <p:spPr bwMode="gray">
          <a:xfrm>
            <a:off x="2438400" y="3611563"/>
            <a:ext cx="4419600" cy="508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B7E7FF">
                  <a:gamma/>
                  <a:tint val="0"/>
                  <a:invGamma/>
                </a:srgbClr>
              </a:gs>
              <a:gs pos="100000">
                <a:srgbClr val="B7E7FF"/>
              </a:gs>
            </a:gsLst>
            <a:lin ang="0" scaled="1"/>
          </a:gradFill>
          <a:ln w="28575" algn="ctr">
            <a:solidFill>
              <a:srgbClr val="B2B2B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Дитячий сміх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9495" name="AutoShape 7"/>
          <p:cNvSpPr>
            <a:spLocks noChangeArrowheads="1"/>
          </p:cNvSpPr>
          <p:nvPr/>
        </p:nvSpPr>
        <p:spPr bwMode="gray">
          <a:xfrm>
            <a:off x="2286000" y="2743200"/>
            <a:ext cx="5598368" cy="590166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E7F5CF">
                  <a:gamma/>
                  <a:tint val="0"/>
                  <a:invGamma/>
                </a:srgbClr>
              </a:gs>
              <a:gs pos="100000">
                <a:srgbClr val="E7F5CF"/>
              </a:gs>
            </a:gsLst>
            <a:lin ang="0" scaled="1"/>
          </a:gradFill>
          <a:ln w="28575" algn="ctr">
            <a:solidFill>
              <a:srgbClr val="B2B2B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Батьківська любов і піклування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9496" name="AutoShape 8"/>
          <p:cNvSpPr>
            <a:spLocks noChangeArrowheads="1"/>
          </p:cNvSpPr>
          <p:nvPr/>
        </p:nvSpPr>
        <p:spPr bwMode="gray">
          <a:xfrm>
            <a:off x="1765300" y="1973263"/>
            <a:ext cx="5975052" cy="508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B7E7FF">
                  <a:gamma/>
                  <a:tint val="0"/>
                  <a:invGamma/>
                </a:srgbClr>
              </a:gs>
              <a:gs pos="100000">
                <a:srgbClr val="B7E7FF"/>
              </a:gs>
            </a:gsLst>
            <a:lin ang="0" scaled="1"/>
          </a:gradFill>
          <a:ln w="28575" algn="ctr">
            <a:solidFill>
              <a:srgbClr val="B2B2B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Місце, де  на тебе завжди чекають 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19497" name="Group 9"/>
          <p:cNvGrpSpPr>
            <a:grpSpLocks/>
          </p:cNvGrpSpPr>
          <p:nvPr/>
        </p:nvGrpSpPr>
        <p:grpSpPr bwMode="auto">
          <a:xfrm>
            <a:off x="1447800" y="2062163"/>
            <a:ext cx="381000" cy="381000"/>
            <a:chOff x="2078" y="1680"/>
            <a:chExt cx="1615" cy="1615"/>
          </a:xfrm>
        </p:grpSpPr>
        <p:sp>
          <p:nvSpPr>
            <p:cNvPr id="319498" name="Oval 1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9499" name="Oval 1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9500" name="Oval 1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319501" name="Oval 1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FFCC00">
                    <a:gamma/>
                    <a:shade val="0"/>
                    <a:invGamma/>
                  </a:srgbClr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319502" name="Oval 1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319503" name="Oval 1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319504" name="Group 16"/>
          <p:cNvGrpSpPr>
            <a:grpSpLocks/>
          </p:cNvGrpSpPr>
          <p:nvPr/>
        </p:nvGrpSpPr>
        <p:grpSpPr bwMode="auto">
          <a:xfrm>
            <a:off x="1981200" y="2849563"/>
            <a:ext cx="381000" cy="381000"/>
            <a:chOff x="2078" y="1680"/>
            <a:chExt cx="1615" cy="1615"/>
          </a:xfrm>
        </p:grpSpPr>
        <p:sp>
          <p:nvSpPr>
            <p:cNvPr id="319505" name="Oval 17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9506" name="Oval 18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9507" name="Oval 19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319508" name="Oval 2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48BE67">
                    <a:gamma/>
                    <a:shade val="0"/>
                    <a:invGamma/>
                  </a:srgbClr>
                </a:gs>
                <a:gs pos="100000">
                  <a:srgbClr val="48BE67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319509" name="Oval 21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319510" name="Oval 2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48BE67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319511" name="Group 23"/>
          <p:cNvGrpSpPr>
            <a:grpSpLocks/>
          </p:cNvGrpSpPr>
          <p:nvPr/>
        </p:nvGrpSpPr>
        <p:grpSpPr bwMode="auto">
          <a:xfrm>
            <a:off x="2133600" y="3687763"/>
            <a:ext cx="381000" cy="381000"/>
            <a:chOff x="2078" y="1680"/>
            <a:chExt cx="1615" cy="1615"/>
          </a:xfrm>
        </p:grpSpPr>
        <p:sp>
          <p:nvSpPr>
            <p:cNvPr id="319512" name="Oval 2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9513" name="Oval 2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9514" name="Oval 2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319515" name="Oval 2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319516" name="Oval 28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319517" name="Oval 2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319518" name="Group 30"/>
          <p:cNvGrpSpPr>
            <a:grpSpLocks/>
          </p:cNvGrpSpPr>
          <p:nvPr/>
        </p:nvGrpSpPr>
        <p:grpSpPr bwMode="auto">
          <a:xfrm>
            <a:off x="2057400" y="4525963"/>
            <a:ext cx="381000" cy="381000"/>
            <a:chOff x="2078" y="1680"/>
            <a:chExt cx="1615" cy="1615"/>
          </a:xfrm>
        </p:grpSpPr>
        <p:sp>
          <p:nvSpPr>
            <p:cNvPr id="319519" name="Oval 3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9520" name="Oval 3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9521" name="Oval 3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319522" name="Oval 3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8D67E1">
                    <a:gamma/>
                    <a:shade val="0"/>
                    <a:invGamma/>
                  </a:srgbClr>
                </a:gs>
                <a:gs pos="100000">
                  <a:srgbClr val="8D67E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319523" name="Oval 3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319524" name="Oval 3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8D67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319525" name="Group 37"/>
          <p:cNvGrpSpPr>
            <a:grpSpLocks/>
          </p:cNvGrpSpPr>
          <p:nvPr/>
        </p:nvGrpSpPr>
        <p:grpSpPr bwMode="auto">
          <a:xfrm>
            <a:off x="1682750" y="5300663"/>
            <a:ext cx="355600" cy="381000"/>
            <a:chOff x="2078" y="1680"/>
            <a:chExt cx="1615" cy="1615"/>
          </a:xfrm>
        </p:grpSpPr>
        <p:sp>
          <p:nvSpPr>
            <p:cNvPr id="319526" name="Oval 3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9527" name="Oval 3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9528" name="Oval 4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319529" name="Oval 4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E35E23">
                    <a:gamma/>
                    <a:shade val="0"/>
                    <a:invGamma/>
                  </a:srgbClr>
                </a:gs>
                <a:gs pos="100000">
                  <a:srgbClr val="E35E23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319530" name="Oval 4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319531" name="Oval 4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E35E23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sp>
        <p:nvSpPr>
          <p:cNvPr id="319532" name="Rectangle 44"/>
          <p:cNvSpPr>
            <a:spLocks noGrp="1" noChangeArrowheads="1"/>
          </p:cNvSpPr>
          <p:nvPr>
            <p:ph type="title"/>
          </p:nvPr>
        </p:nvSpPr>
        <p:spPr>
          <a:xfrm>
            <a:off x="76200" y="476672"/>
            <a:ext cx="9144000" cy="533400"/>
          </a:xfrm>
          <a:noFill/>
          <a:ln/>
        </p:spPr>
        <p:txBody>
          <a:bodyPr/>
          <a:lstStyle/>
          <a:p>
            <a:r>
              <a:rPr lang="uk-UA" spc="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Символ   </a:t>
            </a:r>
            <a:r>
              <a:rPr lang="uk-UA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uk-UA" spc="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дому</a:t>
            </a:r>
            <a:endParaRPr lang="en-US" spc="6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3333366"/>
            <a:ext cx="20227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egoe UI Symbol" pitchFamily="34" charset="0"/>
                <a:cs typeface="Arial" pitchFamily="34" charset="0"/>
              </a:rPr>
              <a:t>Рідний</a:t>
            </a:r>
          </a:p>
          <a:p>
            <a:pPr algn="ctr"/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egoe UI Symbol" pitchFamily="34" charset="0"/>
                <a:cs typeface="Arial" pitchFamily="34" charset="0"/>
              </a:rPr>
              <a:t> дім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egoe UI Symbol" pitchFamily="34" charset="0"/>
              <a:cs typeface="Arial" pitchFamily="34" charset="0"/>
            </a:endParaRPr>
          </a:p>
        </p:txBody>
      </p:sp>
      <p:grpSp>
        <p:nvGrpSpPr>
          <p:cNvPr id="46" name="Group 9"/>
          <p:cNvGrpSpPr>
            <a:grpSpLocks/>
          </p:cNvGrpSpPr>
          <p:nvPr/>
        </p:nvGrpSpPr>
        <p:grpSpPr bwMode="auto">
          <a:xfrm>
            <a:off x="1306072" y="5853113"/>
            <a:ext cx="381000" cy="381000"/>
            <a:chOff x="2078" y="1680"/>
            <a:chExt cx="1615" cy="1615"/>
          </a:xfrm>
        </p:grpSpPr>
        <p:sp>
          <p:nvSpPr>
            <p:cNvPr id="47" name="Oval 1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8" name="Oval 1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9" name="Oval 1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50" name="Oval 1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FFCC00">
                    <a:gamma/>
                    <a:shade val="0"/>
                    <a:invGamma/>
                  </a:srgbClr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51" name="Oval 1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52" name="Oval 1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sp>
        <p:nvSpPr>
          <p:cNvPr id="53" name="AutoShape 5"/>
          <p:cNvSpPr>
            <a:spLocks noChangeArrowheads="1"/>
          </p:cNvSpPr>
          <p:nvPr/>
        </p:nvSpPr>
        <p:spPr bwMode="gray">
          <a:xfrm>
            <a:off x="1633068" y="5938828"/>
            <a:ext cx="4419600" cy="508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E7F5CF">
                  <a:gamma/>
                  <a:tint val="0"/>
                  <a:invGamma/>
                </a:srgbClr>
              </a:gs>
              <a:gs pos="100000">
                <a:srgbClr val="E7F5CF"/>
              </a:gs>
            </a:gsLst>
            <a:lin ang="0" scaled="1"/>
          </a:gradFill>
          <a:ln w="28575" algn="ctr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Любов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11360" y="1052736"/>
            <a:ext cx="7305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pc="3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я</a:t>
            </a:r>
            <a:r>
              <a:rPr lang="uk-UA" spc="3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к символ назавжди втраченого щастя</a:t>
            </a:r>
            <a:endParaRPr lang="ru-RU" spc="3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2623763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19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19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319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319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319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9492" grpId="0" animBg="1"/>
      <p:bldP spid="319493" grpId="0" animBg="1"/>
      <p:bldP spid="319494" grpId="0" animBg="1"/>
      <p:bldP spid="319495" grpId="0" animBg="1"/>
      <p:bldP spid="319496" grpId="0" animBg="1"/>
      <p:bldP spid="53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762000"/>
            <a:ext cx="8676456" cy="5715000"/>
          </a:xfrm>
        </p:spPr>
        <p:txBody>
          <a:bodyPr/>
          <a:lstStyle/>
          <a:p>
            <a:pPr lvl="0">
              <a:buFont typeface="Wingdings" pitchFamily="2" charset="2"/>
              <a:buChar char="Ø"/>
            </a:pPr>
            <a:r>
              <a:rPr lang="uk-UA" sz="1600" dirty="0"/>
              <a:t>Булгакови жили на узвозі до Подолу навпроти Андріїв­ської церкви — у дуже мальовничому київському </a:t>
            </a:r>
            <a:r>
              <a:rPr lang="uk-UA" sz="1600" dirty="0" err="1" smtClean="0"/>
              <a:t>куточку.За</a:t>
            </a:r>
            <a:r>
              <a:rPr lang="uk-UA" sz="1600" dirty="0" smtClean="0"/>
              <a:t> </a:t>
            </a:r>
            <a:r>
              <a:rPr lang="uk-UA" sz="1600" dirty="0"/>
              <a:t>вікнами їхньої квартири постійно було чути звуки роялю й навіть пронизливої валторни, голоси молоді, біганина і сміх, суперечки і спів. Такі родини з великими культурними і трудо­вими традиціями були окрасою провінційного життя, своєрід­ними осередками передової </a:t>
            </a:r>
            <a:r>
              <a:rPr lang="uk-UA" sz="1600" dirty="0" smtClean="0"/>
              <a:t>думки</a:t>
            </a:r>
          </a:p>
          <a:p>
            <a:pPr lvl="0">
              <a:buFont typeface="Wingdings" pitchFamily="2" charset="2"/>
              <a:buChar char="Ø"/>
            </a:pPr>
            <a:r>
              <a:rPr lang="uk-UA" sz="1600" dirty="0" smtClean="0"/>
              <a:t>Образи дому,братів, сестер ,матері проходять крізь усю творчість письменника як символи назавжди втраченого щастя.</a:t>
            </a:r>
            <a:endParaRPr lang="ru-RU" sz="1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4835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5" descr="Image Hosted by pixs.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192" y="0"/>
            <a:ext cx="9153138" cy="6812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>
          <a:xfrm>
            <a:off x="1523022" y="77594"/>
            <a:ext cx="6815432" cy="9144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uk-UA" sz="2800" dirty="0" smtClean="0">
                <a:solidFill>
                  <a:schemeClr val="tx1"/>
                </a:solidFill>
              </a:rPr>
              <a:t>    </a:t>
            </a:r>
            <a:r>
              <a:rPr lang="uk-UA" sz="2400" b="1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Гімназія </a:t>
            </a:r>
            <a:r>
              <a:rPr lang="uk-UA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№1 </a:t>
            </a:r>
            <a:r>
              <a:rPr lang="uk-UA" sz="2400" b="1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uk-UA" sz="2400" b="1" i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Бібіківському</a:t>
            </a:r>
            <a:r>
              <a:rPr lang="uk-UA" sz="2400" b="1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бульварі                    </a:t>
            </a:r>
          </a:p>
        </p:txBody>
      </p:sp>
      <p:pic>
        <p:nvPicPr>
          <p:cNvPr id="13317" name="Picture 7" descr="200px-%D0%91%D1%83%D0%BB%D0%B3%D0%B0%D0%BA%D0%BE%D0%B2_%D0%9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2235" y="1235656"/>
            <a:ext cx="2425549" cy="28623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3585857"/>
            <a:ext cx="4644008" cy="3200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8965" y="4221097"/>
            <a:ext cx="1800096" cy="25649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sp>
        <p:nvSpPr>
          <p:cNvPr id="2" name="TextBox 1"/>
          <p:cNvSpPr txBox="1"/>
          <p:nvPr/>
        </p:nvSpPr>
        <p:spPr>
          <a:xfrm>
            <a:off x="2394054" y="6339260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1902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118428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cloud_skipper">
  <a:themeElements>
    <a:clrScheme name="Тема Offic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Impact"/>
        <a:ea typeface=""/>
        <a:cs typeface=""/>
      </a:majorFont>
      <a:minorFont>
        <a:latin typeface="Eurostil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cloud_skipper</Template>
  <TotalTime>722</TotalTime>
  <Words>734</Words>
  <Application>Microsoft Office PowerPoint</Application>
  <PresentationFormat>Экран (4:3)</PresentationFormat>
  <Paragraphs>119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cloud_skipper</vt:lpstr>
      <vt:lpstr>Презентация PowerPoint</vt:lpstr>
      <vt:lpstr>Михайло Булгаков</vt:lpstr>
      <vt:lpstr>План</vt:lpstr>
      <vt:lpstr>Готуйся відповісти на питання :</vt:lpstr>
      <vt:lpstr>     Булгакови Варвара Михайлівна                  Опанас Іванович </vt:lpstr>
      <vt:lpstr>Презентация PowerPoint</vt:lpstr>
      <vt:lpstr>Символ    дому</vt:lpstr>
      <vt:lpstr>Презентация PowerPoint</vt:lpstr>
      <vt:lpstr>    Гімназія №1 на Бібіківському бульварі                    </vt:lpstr>
      <vt:lpstr>Презентация PowerPoint</vt:lpstr>
      <vt:lpstr>Презентация PowerPoint</vt:lpstr>
      <vt:lpstr> Московське життя      М.Булгакова</vt:lpstr>
      <vt:lpstr>Презентация PowerPoint</vt:lpstr>
      <vt:lpstr>    Тема митця і влади – головна в творчості 30-х років: “Иван  Васильевич»”, “Кабала святош”        Робота над романом «Мастер и Маргарита»  </vt:lpstr>
      <vt:lpstr>Джерела  роману</vt:lpstr>
      <vt:lpstr>Джерела  роману</vt:lpstr>
      <vt:lpstr>Києвоцентричний  світогляд знаходить своє відображення в романі “Майстер і Маргарита”</vt:lpstr>
      <vt:lpstr>Презентация PowerPoint</vt:lpstr>
      <vt:lpstr>Перевір     себе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Михайло Булгаков</dc:title>
  <dc:creator>Пользователь Windows</dc:creator>
  <cp:lastModifiedBy>User</cp:lastModifiedBy>
  <cp:revision>49</cp:revision>
  <dcterms:created xsi:type="dcterms:W3CDTF">2012-10-21T05:36:49Z</dcterms:created>
  <dcterms:modified xsi:type="dcterms:W3CDTF">2015-05-28T15:12:36Z</dcterms:modified>
</cp:coreProperties>
</file>