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6" r:id="rId4"/>
  </p:sldMasterIdLst>
  <p:notesMasterIdLst>
    <p:notesMasterId r:id="rId32"/>
  </p:notesMasterIdLst>
  <p:sldIdLst>
    <p:sldId id="256" r:id="rId5"/>
    <p:sldId id="257" r:id="rId6"/>
    <p:sldId id="269" r:id="rId7"/>
    <p:sldId id="264" r:id="rId8"/>
    <p:sldId id="280" r:id="rId9"/>
    <p:sldId id="285" r:id="rId10"/>
    <p:sldId id="270" r:id="rId11"/>
    <p:sldId id="267" r:id="rId12"/>
    <p:sldId id="258" r:id="rId13"/>
    <p:sldId id="268" r:id="rId14"/>
    <p:sldId id="286" r:id="rId15"/>
    <p:sldId id="287" r:id="rId16"/>
    <p:sldId id="288" r:id="rId17"/>
    <p:sldId id="292" r:id="rId18"/>
    <p:sldId id="272" r:id="rId19"/>
    <p:sldId id="273" r:id="rId20"/>
    <p:sldId id="289" r:id="rId21"/>
    <p:sldId id="290" r:id="rId22"/>
    <p:sldId id="291" r:id="rId23"/>
    <p:sldId id="275" r:id="rId24"/>
    <p:sldId id="281" r:id="rId25"/>
    <p:sldId id="284" r:id="rId26"/>
    <p:sldId id="277" r:id="rId27"/>
    <p:sldId id="278" r:id="rId28"/>
    <p:sldId id="279" r:id="rId29"/>
    <p:sldId id="276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106" d="100"/>
          <a:sy n="106" d="100"/>
        </p:scale>
        <p:origin x="114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8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1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87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8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3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21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8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43653DA-8BF4-4869-96FE-9BCF43372D46}" type="datetime8">
              <a:rPr lang="ru-RU" smtClean="0"/>
              <a:pPr algn="ctr"/>
              <a:t>03.12.2014 19:49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03.12.2014 19:49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9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03.12.2014 19:49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12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03.12.2014 19:49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26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03.12.2014 19:49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9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03.12.2014 19:49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3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03.12.2014 19:49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9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03.12.2014 19:49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9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03.12.2014 19:49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19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03.12.2014 19:49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62543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03.12.2014 19:49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0168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03.12.2014 19:49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0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03.12.2014 19:49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9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8">
              <a:rPr lang="ru-RU" smtClean="0"/>
              <a:pPr/>
              <a:t>03.12.2014 19:49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3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8">
              <a:rPr lang="ru-RU" smtClean="0"/>
              <a:pPr/>
              <a:t>03.12.2014 19:49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5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03.12.2014 19:49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6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03.12.2014 19:49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5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03.12.2014 19:49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0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8">
              <a:rPr lang="ru-RU" smtClean="0"/>
              <a:pPr/>
              <a:t>03.12.2014 19:49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080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03.12.2014 19:49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72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619672" y="1484784"/>
            <a:ext cx="6477000" cy="173583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Майстер і Маргарита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971600" y="3501008"/>
            <a:ext cx="6620968" cy="86142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3"/>
                </a:solidFill>
              </a:rPr>
              <a:t>багатоплановий, поліфонічний роман Михайла Опанасовича Булгакова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940152" y="5147734"/>
            <a:ext cx="3116088" cy="1710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uk-UA" smtClean="0"/>
              <a:t>Виконав</a:t>
            </a:r>
          </a:p>
          <a:p>
            <a:pPr algn="r"/>
            <a:r>
              <a:rPr lang="uk-UA" smtClean="0"/>
              <a:t>Ліцеїст 42 групи</a:t>
            </a:r>
          </a:p>
          <a:p>
            <a:pPr algn="r"/>
            <a:r>
              <a:rPr lang="uk-UA" smtClean="0"/>
              <a:t>Горсткін олег</a:t>
            </a:r>
          </a:p>
          <a:p>
            <a:pPr algn="r"/>
            <a:r>
              <a:rPr lang="uk-UA" smtClean="0"/>
              <a:t>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Сюжет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572000" cy="5357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У романі представлено чергування двох сюжетних ліній, що розвиваються паралельно одна одній.</a:t>
            </a:r>
          </a:p>
          <a:p>
            <a:r>
              <a:rPr lang="uk-UA" i="1" dirty="0" smtClean="0"/>
              <a:t>Дія першої відбувається в Москві тридцятих років </a:t>
            </a:r>
            <a:r>
              <a:rPr lang="arn-CL" i="1" dirty="0" smtClean="0"/>
              <a:t>XX </a:t>
            </a:r>
            <a:r>
              <a:rPr lang="uk-UA" i="1" dirty="0" smtClean="0"/>
              <a:t>століття, </a:t>
            </a:r>
          </a:p>
          <a:p>
            <a:r>
              <a:rPr lang="uk-UA" i="1" dirty="0" smtClean="0"/>
              <a:t>друга є викладом подій Євангелія, а саме — тих його частин, що стосуються суду над Ісусом Христом і його страти.</a:t>
            </a:r>
          </a:p>
          <a:p>
            <a:pPr>
              <a:buNone/>
            </a:pPr>
            <a:r>
              <a:rPr lang="uk-UA" dirty="0" smtClean="0"/>
              <a:t>    Крім цього, «московське» оповідання має декілька сюжетних ліній, що химерно переплітаються.</a:t>
            </a:r>
            <a:endParaRPr lang="uk-UA" dirty="0"/>
          </a:p>
        </p:txBody>
      </p:sp>
      <p:pic>
        <p:nvPicPr>
          <p:cNvPr id="5" name="Содержимое 4" descr="Мастер_и_Маргарит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1571612"/>
            <a:ext cx="3429024" cy="50921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801" y="404664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Символи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романі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628800"/>
            <a:ext cx="6696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Georgia" pitchFamily="18" charset="0"/>
              </a:rPr>
              <a:t>Символіко-семантичний</a:t>
            </a:r>
            <a:r>
              <a:rPr lang="ru-RU" sz="2000" dirty="0" smtClean="0">
                <a:latin typeface="Georgia" pitchFamily="18" charset="0"/>
              </a:rPr>
              <a:t> аспект особливо </a:t>
            </a:r>
            <a:r>
              <a:rPr lang="ru-RU" sz="2000" dirty="0" err="1" smtClean="0">
                <a:latin typeface="Georgia" pitchFamily="18" charset="0"/>
              </a:rPr>
              <a:t>важливий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</a:t>
            </a:r>
            <a:r>
              <a:rPr lang="ru-RU" sz="2000" dirty="0" smtClean="0">
                <a:latin typeface="Georgia" pitchFamily="18" charset="0"/>
              </a:rPr>
              <a:t> точки </a:t>
            </a:r>
            <a:r>
              <a:rPr lang="ru-RU" sz="2000" dirty="0" err="1" smtClean="0">
                <a:latin typeface="Georgia" pitchFamily="18" charset="0"/>
              </a:rPr>
              <a:t>зору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осягнення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смислової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концепції</a:t>
            </a:r>
            <a:r>
              <a:rPr lang="ru-RU" sz="2000" dirty="0" smtClean="0">
                <a:latin typeface="Georgia" pitchFamily="18" charset="0"/>
              </a:rPr>
              <a:t> роману, так як </a:t>
            </a:r>
            <a:r>
              <a:rPr lang="ru-RU" sz="2000" dirty="0" err="1" smtClean="0">
                <a:latin typeface="Georgia" pitchFamily="18" charset="0"/>
              </a:rPr>
              <a:t>символи</a:t>
            </a:r>
            <a:r>
              <a:rPr lang="ru-RU" sz="2000" dirty="0" smtClean="0">
                <a:latin typeface="Georgia" pitchFamily="18" charset="0"/>
              </a:rPr>
              <a:t> «</a:t>
            </a:r>
            <a:r>
              <a:rPr lang="ru-RU" sz="2000" dirty="0" err="1" smtClean="0">
                <a:latin typeface="Georgia" pitchFamily="18" charset="0"/>
              </a:rPr>
              <a:t>розсипані</a:t>
            </a:r>
            <a:r>
              <a:rPr lang="ru-RU" sz="2000" dirty="0" smtClean="0">
                <a:latin typeface="Georgia" pitchFamily="18" charset="0"/>
              </a:rPr>
              <a:t>» автором по </a:t>
            </a:r>
            <a:r>
              <a:rPr lang="ru-RU" sz="2000" dirty="0" err="1" smtClean="0">
                <a:latin typeface="Georgia" pitchFamily="18" charset="0"/>
              </a:rPr>
              <a:t>всьому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художньому</a:t>
            </a:r>
            <a:r>
              <a:rPr lang="ru-RU" sz="2000" dirty="0" smtClean="0">
                <a:latin typeface="Georgia" pitchFamily="18" charset="0"/>
              </a:rPr>
              <a:t> простору </a:t>
            </a:r>
            <a:r>
              <a:rPr lang="ru-RU" sz="2000" dirty="0" err="1" smtClean="0">
                <a:latin typeface="Georgia" pitchFamily="18" charset="0"/>
              </a:rPr>
              <a:t>твору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8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10998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Москва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Рисунок 2" descr="C:\Documents and Settings\Admin\Рабочий стол\169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85" y="3356992"/>
            <a:ext cx="2488779" cy="31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96" y="1124744"/>
            <a:ext cx="57995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Москва - </a:t>
            </a:r>
            <a:r>
              <a:rPr lang="ru-RU" sz="2000" dirty="0" err="1" smtClean="0">
                <a:latin typeface="Georgia" pitchFamily="18" charset="0"/>
              </a:rPr>
              <a:t>глобальний</a:t>
            </a:r>
            <a:r>
              <a:rPr lang="ru-RU" sz="2000" dirty="0" smtClean="0">
                <a:latin typeface="Georgia" pitchFamily="18" charset="0"/>
              </a:rPr>
              <a:t> символ роману. В.І. </a:t>
            </a:r>
            <a:r>
              <a:rPr lang="ru-RU" sz="2000" dirty="0" err="1" smtClean="0">
                <a:latin typeface="Georgia" pitchFamily="18" charset="0"/>
              </a:rPr>
              <a:t>Німців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називає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її</a:t>
            </a:r>
            <a:r>
              <a:rPr lang="ru-RU" sz="2000" dirty="0" smtClean="0">
                <a:latin typeface="Georgia" pitchFamily="18" charset="0"/>
              </a:rPr>
              <a:t> «</a:t>
            </a:r>
            <a:r>
              <a:rPr lang="ru-RU" sz="2000" dirty="0" err="1" smtClean="0">
                <a:latin typeface="Georgia" pitchFamily="18" charset="0"/>
              </a:rPr>
              <a:t>згустком</a:t>
            </a:r>
            <a:r>
              <a:rPr lang="ru-RU" sz="2000" dirty="0" smtClean="0">
                <a:latin typeface="Georgia" pitchFamily="18" charset="0"/>
              </a:rPr>
              <a:t>« </a:t>
            </a:r>
            <a:r>
              <a:rPr lang="ru-RU" sz="2000" dirty="0" err="1" smtClean="0">
                <a:latin typeface="Georgia" pitchFamily="18" charset="0"/>
              </a:rPr>
              <a:t>земних</a:t>
            </a:r>
            <a:r>
              <a:rPr lang="ru-RU" sz="2000" dirty="0" smtClean="0">
                <a:latin typeface="Georgia" pitchFamily="18" charset="0"/>
              </a:rPr>
              <a:t> »проблем, </a:t>
            </a:r>
            <a:r>
              <a:rPr lang="ru-RU" sz="2000" dirty="0" err="1" smtClean="0">
                <a:latin typeface="Georgia" pitchFamily="18" charset="0"/>
              </a:rPr>
              <a:t>міцно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прив'язаних</a:t>
            </a:r>
            <a:r>
              <a:rPr lang="ru-RU" sz="2000" dirty="0" smtClean="0">
                <a:latin typeface="Georgia" pitchFamily="18" charset="0"/>
              </a:rPr>
              <a:t> до </a:t>
            </a:r>
            <a:r>
              <a:rPr lang="ru-RU" sz="2000" dirty="0" err="1" smtClean="0">
                <a:latin typeface="Georgia" pitchFamily="18" charset="0"/>
              </a:rPr>
              <a:t>радянських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реалій</a:t>
            </a:r>
            <a:r>
              <a:rPr lang="ru-RU" sz="2000" dirty="0" smtClean="0">
                <a:latin typeface="Georgia" pitchFamily="18" charset="0"/>
              </a:rPr>
              <a:t>». У </a:t>
            </a:r>
            <a:r>
              <a:rPr lang="ru-RU" sz="2000" dirty="0" err="1" smtClean="0">
                <a:latin typeface="Georgia" pitchFamily="18" charset="0"/>
              </a:rPr>
              <a:t>романі</a:t>
            </a:r>
            <a:r>
              <a:rPr lang="ru-RU" sz="2000" dirty="0" smtClean="0">
                <a:latin typeface="Georgia" pitchFamily="18" charset="0"/>
              </a:rPr>
              <a:t> Булгакова Москва </a:t>
            </a:r>
            <a:r>
              <a:rPr lang="ru-RU" sz="2000" dirty="0" err="1" smtClean="0">
                <a:latin typeface="Georgia" pitchFamily="18" charset="0"/>
              </a:rPr>
              <a:t>символізує</a:t>
            </a:r>
            <a:r>
              <a:rPr lang="ru-RU" sz="2000" dirty="0" smtClean="0">
                <a:latin typeface="Georgia" pitchFamily="18" charset="0"/>
              </a:rPr>
              <a:t> хаос, </a:t>
            </a:r>
            <a:r>
              <a:rPr lang="ru-RU" sz="2000" dirty="0" err="1" smtClean="0">
                <a:latin typeface="Georgia" pitchFamily="18" charset="0"/>
              </a:rPr>
              <a:t>безлад</a:t>
            </a:r>
            <a:r>
              <a:rPr lang="ru-RU" sz="2000" dirty="0" smtClean="0">
                <a:latin typeface="Georgia" pitchFamily="18" charset="0"/>
              </a:rPr>
              <a:t>, вир.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Про фетишизм </a:t>
            </a:r>
            <a:r>
              <a:rPr lang="ru-RU" sz="2000" dirty="0" err="1" smtClean="0">
                <a:latin typeface="Georgia" pitchFamily="18" charset="0"/>
              </a:rPr>
              <a:t>москвичів</a:t>
            </a:r>
            <a:r>
              <a:rPr lang="ru-RU" sz="2000" dirty="0" smtClean="0">
                <a:latin typeface="Georgia" pitchFamily="18" charset="0"/>
              </a:rPr>
              <a:t> говорить В.Г. </a:t>
            </a:r>
            <a:r>
              <a:rPr lang="ru-RU" sz="2000" dirty="0" err="1" smtClean="0">
                <a:latin typeface="Georgia" pitchFamily="18" charset="0"/>
              </a:rPr>
              <a:t>Маранцман</a:t>
            </a:r>
            <a:r>
              <a:rPr lang="ru-RU" sz="2000" dirty="0" smtClean="0">
                <a:latin typeface="Georgia" pitchFamily="18" charset="0"/>
              </a:rPr>
              <a:t>: «У </a:t>
            </a:r>
            <a:r>
              <a:rPr lang="ru-RU" sz="2000" dirty="0" err="1" smtClean="0">
                <a:latin typeface="Georgia" pitchFamily="18" charset="0"/>
              </a:rPr>
              <a:t>романі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комуністична</a:t>
            </a:r>
            <a:r>
              <a:rPr lang="ru-RU" sz="2000" dirty="0" smtClean="0">
                <a:latin typeface="Georgia" pitchFamily="18" charset="0"/>
              </a:rPr>
              <a:t> Москва представлена ​​як </a:t>
            </a:r>
            <a:r>
              <a:rPr lang="ru-RU" sz="2000" dirty="0" err="1" smtClean="0">
                <a:latin typeface="Georgia" pitchFamily="18" charset="0"/>
              </a:rPr>
              <a:t>крок</a:t>
            </a:r>
            <a:r>
              <a:rPr lang="ru-RU" sz="2000" dirty="0" smtClean="0">
                <a:latin typeface="Georgia" pitchFamily="18" charset="0"/>
              </a:rPr>
              <a:t> назад </a:t>
            </a:r>
            <a:r>
              <a:rPr lang="ru-RU" sz="2000" dirty="0" err="1" smtClean="0">
                <a:latin typeface="Georgia" pitchFamily="18" charset="0"/>
              </a:rPr>
              <a:t>від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християнства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повернення</a:t>
            </a:r>
            <a:r>
              <a:rPr lang="ru-RU" sz="2000" dirty="0" smtClean="0">
                <a:latin typeface="Georgia" pitchFamily="18" charset="0"/>
              </a:rPr>
              <a:t> до культу речей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бісів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духів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примар</a:t>
            </a:r>
            <a:r>
              <a:rPr lang="ru-RU" sz="2000" dirty="0" smtClean="0">
                <a:latin typeface="Georgia" pitchFamily="18" charset="0"/>
              </a:rPr>
              <a:t>».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9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Дзеркало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Рисунок 2" descr="C:\Documents and Settings\Admin\Рабочий стол\Mirro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2444403" cy="290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340768"/>
            <a:ext cx="5616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Georgia" pitchFamily="18" charset="0"/>
              </a:rPr>
              <a:t>Дзеркало</a:t>
            </a:r>
            <a:r>
              <a:rPr lang="ru-RU" dirty="0" smtClean="0">
                <a:latin typeface="Georgia" pitchFamily="18" charset="0"/>
              </a:rPr>
              <a:t> не </a:t>
            </a:r>
            <a:r>
              <a:rPr lang="ru-RU" dirty="0" err="1" smtClean="0">
                <a:latin typeface="Georgia" pitchFamily="18" charset="0"/>
              </a:rPr>
              <a:t>тільки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відображає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дійсність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але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є</a:t>
            </a:r>
            <a:r>
              <a:rPr lang="ru-RU" dirty="0" smtClean="0">
                <a:latin typeface="Georgia" pitchFamily="18" charset="0"/>
              </a:rPr>
              <a:t> переходом в </a:t>
            </a:r>
            <a:r>
              <a:rPr lang="ru-RU" dirty="0" err="1" smtClean="0">
                <a:latin typeface="Georgia" pitchFamily="18" charset="0"/>
              </a:rPr>
              <a:t>інший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вимір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простір</a:t>
            </a:r>
            <a:r>
              <a:rPr lang="ru-RU" dirty="0" smtClean="0">
                <a:latin typeface="Georgia" pitchFamily="18" charset="0"/>
              </a:rPr>
              <a:t>, де </a:t>
            </a:r>
            <a:r>
              <a:rPr lang="ru-RU" dirty="0" err="1" smtClean="0">
                <a:latin typeface="Georgia" pitchFamily="18" charset="0"/>
              </a:rPr>
              <a:t>міражі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постають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повсякденною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реальністю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«Прямо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дзеркала</a:t>
            </a:r>
            <a:r>
              <a:rPr lang="ru-RU" dirty="0" smtClean="0">
                <a:latin typeface="Georgia" pitchFamily="18" charset="0"/>
              </a:rPr>
              <a:t>» у </a:t>
            </a:r>
            <a:r>
              <a:rPr lang="ru-RU" dirty="0" err="1" smtClean="0">
                <a:latin typeface="Georgia" pitchFamily="18" charset="0"/>
              </a:rPr>
              <a:t>квартирі</a:t>
            </a:r>
            <a:r>
              <a:rPr lang="ru-RU" dirty="0" smtClean="0">
                <a:latin typeface="Georgia" pitchFamily="18" charset="0"/>
              </a:rPr>
              <a:t> № 50 </a:t>
            </a:r>
            <a:r>
              <a:rPr lang="ru-RU" dirty="0" err="1" smtClean="0">
                <a:latin typeface="Georgia" pitchFamily="18" charset="0"/>
              </a:rPr>
              <a:t>вийшли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Коров'єв</a:t>
            </a:r>
            <a:r>
              <a:rPr lang="ru-RU" dirty="0" smtClean="0">
                <a:latin typeface="Georgia" pitchFamily="18" charset="0"/>
              </a:rPr>
              <a:t>, Бегемот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Азазелло</a:t>
            </a:r>
            <a:r>
              <a:rPr lang="ru-RU" dirty="0" smtClean="0">
                <a:latin typeface="Georgia" pitchFamily="18" charset="0"/>
              </a:rPr>
              <a:t>; </a:t>
            </a:r>
            <a:r>
              <a:rPr lang="ru-RU" dirty="0" err="1" smtClean="0">
                <a:latin typeface="Georgia" pitchFamily="18" charset="0"/>
              </a:rPr>
              <a:t>зробивши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кілька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втирання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чарівного</a:t>
            </a:r>
            <a:r>
              <a:rPr lang="ru-RU" dirty="0" smtClean="0">
                <a:latin typeface="Georgia" pitchFamily="18" charset="0"/>
              </a:rPr>
              <a:t> крему, «Маргарита глянула в </a:t>
            </a:r>
            <a:r>
              <a:rPr lang="ru-RU" dirty="0" err="1" smtClean="0">
                <a:latin typeface="Georgia" pitchFamily="18" charset="0"/>
              </a:rPr>
              <a:t>дзеркало</a:t>
            </a:r>
            <a:r>
              <a:rPr lang="ru-RU" dirty="0" smtClean="0">
                <a:latin typeface="Georgia" pitchFamily="18" charset="0"/>
              </a:rPr>
              <a:t> .... </a:t>
            </a:r>
            <a:r>
              <a:rPr lang="ru-RU" dirty="0" err="1" smtClean="0">
                <a:latin typeface="Georgia" pitchFamily="18" charset="0"/>
              </a:rPr>
              <a:t>закрила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очі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потім</a:t>
            </a:r>
            <a:r>
              <a:rPr lang="ru-RU" dirty="0" smtClean="0">
                <a:latin typeface="Georgia" pitchFamily="18" charset="0"/>
              </a:rPr>
              <a:t> глянула </a:t>
            </a:r>
            <a:r>
              <a:rPr lang="ru-RU" dirty="0" err="1" smtClean="0">
                <a:latin typeface="Georgia" pitchFamily="18" charset="0"/>
              </a:rPr>
              <a:t>ще</a:t>
            </a:r>
            <a:r>
              <a:rPr lang="ru-RU" dirty="0" smtClean="0">
                <a:latin typeface="Georgia" pitchFamily="18" charset="0"/>
              </a:rPr>
              <a:t> раз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буйно </a:t>
            </a:r>
            <a:r>
              <a:rPr lang="ru-RU" dirty="0" err="1" smtClean="0">
                <a:latin typeface="Georgia" pitchFamily="18" charset="0"/>
              </a:rPr>
              <a:t>розреготалася</a:t>
            </a:r>
            <a:r>
              <a:rPr lang="ru-RU" dirty="0" smtClean="0">
                <a:latin typeface="Georgia" pitchFamily="18" charset="0"/>
              </a:rPr>
              <a:t>. 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Georgia" pitchFamily="18" charset="0"/>
              </a:rPr>
              <a:t>Дзеркало</a:t>
            </a:r>
            <a:r>
              <a:rPr lang="ru-RU" dirty="0" smtClean="0">
                <a:latin typeface="Georgia" pitchFamily="18" charset="0"/>
              </a:rPr>
              <a:t> - символ,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вказує</a:t>
            </a:r>
            <a:r>
              <a:rPr lang="ru-RU" dirty="0" smtClean="0">
                <a:latin typeface="Georgia" pitchFamily="18" charset="0"/>
              </a:rPr>
              <a:t> на </a:t>
            </a:r>
            <a:r>
              <a:rPr lang="ru-RU" dirty="0" err="1" smtClean="0">
                <a:latin typeface="Georgia" pitchFamily="18" charset="0"/>
              </a:rPr>
              <a:t>універсальність</a:t>
            </a:r>
            <a:r>
              <a:rPr lang="ru-RU" dirty="0" smtClean="0">
                <a:latin typeface="Georgia" pitchFamily="18" charset="0"/>
              </a:rPr>
              <a:t> устрою </a:t>
            </a:r>
            <a:r>
              <a:rPr lang="ru-RU" dirty="0" err="1" smtClean="0">
                <a:latin typeface="Georgia" pitchFamily="18" charset="0"/>
              </a:rPr>
              <a:t>світу</a:t>
            </a:r>
            <a:r>
              <a:rPr lang="ru-RU" dirty="0" smtClean="0">
                <a:latin typeface="Georgia" pitchFamily="18" charset="0"/>
              </a:rPr>
              <a:t> як </a:t>
            </a:r>
            <a:r>
              <a:rPr lang="ru-RU" dirty="0" err="1" smtClean="0">
                <a:latin typeface="Georgia" pitchFamily="18" charset="0"/>
              </a:rPr>
              <a:t>особливої</a:t>
            </a:r>
            <a:r>
              <a:rPr lang="ru-RU" dirty="0" smtClean="0">
                <a:latin typeface="Georgia" pitchFamily="18" charset="0"/>
              </a:rPr>
              <a:t> ​​</a:t>
            </a:r>
            <a:r>
              <a:rPr lang="ru-RU" dirty="0" err="1" smtClean="0">
                <a:latin typeface="Georgia" pitchFamily="18" charset="0"/>
              </a:rPr>
              <a:t>системи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відображення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5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836" y="340039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Місяць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196752"/>
            <a:ext cx="4475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Georgia" pitchFamily="18" charset="0"/>
              </a:rPr>
              <a:t>Місяць</a:t>
            </a:r>
            <a:r>
              <a:rPr lang="ru-RU" dirty="0" smtClean="0">
                <a:latin typeface="Georgia" pitchFamily="18" charset="0"/>
              </a:rPr>
              <a:t> - символ часу (</a:t>
            </a:r>
            <a:r>
              <a:rPr lang="ru-RU" dirty="0" err="1" smtClean="0">
                <a:latin typeface="Georgia" pitchFamily="18" charset="0"/>
              </a:rPr>
              <a:t>рахунок</a:t>
            </a:r>
            <a:r>
              <a:rPr lang="ru-RU" dirty="0" smtClean="0">
                <a:latin typeface="Georgia" pitchFamily="18" charset="0"/>
              </a:rPr>
              <a:t> по лунам)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вічності</a:t>
            </a:r>
            <a:r>
              <a:rPr lang="ru-RU" dirty="0" smtClean="0">
                <a:latin typeface="Georgia" pitchFamily="18" charset="0"/>
              </a:rPr>
              <a:t>. У </a:t>
            </a:r>
            <a:r>
              <a:rPr lang="ru-RU" dirty="0" err="1" smtClean="0">
                <a:latin typeface="Georgia" pitchFamily="18" charset="0"/>
              </a:rPr>
              <a:t>романі</a:t>
            </a:r>
            <a:r>
              <a:rPr lang="ru-RU" dirty="0" smtClean="0">
                <a:latin typeface="Georgia" pitchFamily="18" charset="0"/>
              </a:rPr>
              <a:t> Булгакова вона </a:t>
            </a:r>
            <a:r>
              <a:rPr lang="ru-RU" dirty="0" err="1" smtClean="0">
                <a:latin typeface="Georgia" pitchFamily="18" charset="0"/>
              </a:rPr>
              <a:t>також</a:t>
            </a:r>
            <a:r>
              <a:rPr lang="ru-RU" dirty="0" smtClean="0">
                <a:latin typeface="Georgia" pitchFamily="18" charset="0"/>
              </a:rPr>
              <a:t> стала символом </a:t>
            </a:r>
            <a:r>
              <a:rPr lang="ru-RU" dirty="0" err="1" smtClean="0">
                <a:latin typeface="Georgia" pitchFamily="18" charset="0"/>
              </a:rPr>
              <a:t>зв'язку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часів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просторів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Місячна</a:t>
            </a:r>
            <a:r>
              <a:rPr lang="ru-RU" dirty="0" smtClean="0">
                <a:latin typeface="Georgia" pitchFamily="18" charset="0"/>
              </a:rPr>
              <a:t> дорога, яку </a:t>
            </a:r>
            <a:r>
              <a:rPr lang="ru-RU" dirty="0" err="1" smtClean="0">
                <a:latin typeface="Georgia" pitchFamily="18" charset="0"/>
              </a:rPr>
              <a:t>бачить</a:t>
            </a:r>
            <a:r>
              <a:rPr lang="ru-RU" dirty="0" smtClean="0">
                <a:latin typeface="Georgia" pitchFamily="18" charset="0"/>
              </a:rPr>
              <a:t> у </a:t>
            </a:r>
            <a:r>
              <a:rPr lang="ru-RU" dirty="0" err="1" smtClean="0">
                <a:latin typeface="Georgia" pitchFamily="18" charset="0"/>
              </a:rPr>
              <a:t>сні</a:t>
            </a:r>
            <a:r>
              <a:rPr lang="ru-RU" dirty="0" smtClean="0">
                <a:latin typeface="Georgia" pitchFamily="18" charset="0"/>
              </a:rPr>
              <a:t> прокуратор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яку </a:t>
            </a:r>
            <a:r>
              <a:rPr lang="ru-RU" dirty="0" err="1" smtClean="0">
                <a:latin typeface="Georgia" pitchFamily="18" charset="0"/>
              </a:rPr>
              <a:t>дарує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йому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Майстер</a:t>
            </a:r>
            <a:r>
              <a:rPr lang="ru-RU" dirty="0" smtClean="0">
                <a:latin typeface="Georgia" pitchFamily="18" charset="0"/>
              </a:rPr>
              <a:t> - </a:t>
            </a:r>
            <a:r>
              <a:rPr lang="ru-RU" dirty="0" err="1" smtClean="0">
                <a:latin typeface="Georgia" pitchFamily="18" charset="0"/>
              </a:rPr>
              <a:t>міст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між</a:t>
            </a:r>
            <a:r>
              <a:rPr lang="ru-RU" dirty="0" smtClean="0">
                <a:latin typeface="Georgia" pitchFamily="18" charset="0"/>
              </a:rPr>
              <a:t> небом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землею, </a:t>
            </a:r>
            <a:r>
              <a:rPr lang="ru-RU" dirty="0" err="1" smtClean="0">
                <a:latin typeface="Georgia" pitchFamily="18" charset="0"/>
              </a:rPr>
              <a:t>гріхом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спокутою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122" name="Рисунок 2" descr="C:\Documents and Settings\Admin\Рабочий стол\album_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3203651" cy="240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Місце і час основних подій роману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Всі події у романі (в його основному розповіді) розгортаються в Москві 30-х років, у травні, з вечора середи до ночі на неділю, причому на ці дні доводилося повний місяць. Рік, в якому відбувалася дія, встановити важко, так як в тексті є суперечливі вказівки на час - можливо, свідомі, а, можливо, як наслідок незакінченої авторської правки.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 ранніх редакціях роману (1929-1931 роки) дія роману відсунуте в майбутнє, згадуються 1933, 1934 і навіть 1943 і 1945 роки, події відбуваються в різні періоди року - від початку травня до початку липня. Спочатку автор відносив дію на літній період. Однак, швидше за все, щоб дотримати своєрідну канву розповіді, час було перенесено з літа на весну (див. </a:t>
            </a:r>
            <a:r>
              <a:rPr lang="uk-UA" dirty="0" err="1" smtClean="0"/>
              <a:t>гл</a:t>
            </a:r>
            <a:r>
              <a:rPr lang="uk-UA" dirty="0" smtClean="0"/>
              <a:t>. 1 роману «Одного разу навесні ...» І там же, далі: «Так, слід відзначити першу дивовижа цього страшного травневого вечора»).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077200" cy="86995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Спробуємо коротко охарактеризувати проблематику добутку і її зв’язку з основними героями роману.</a:t>
            </a:r>
            <a:endParaRPr lang="uk-UA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Найглибша філософська проблема – </a:t>
            </a:r>
            <a:r>
              <a:rPr lang="uk-UA" dirty="0" err="1" smtClean="0"/>
              <a:t>проблема</a:t>
            </a:r>
            <a:r>
              <a:rPr lang="uk-UA" dirty="0" smtClean="0"/>
              <a:t> взаємин влади й особистості, влади й художника – знаходить висвітлення в декількох сюжетних лініях. У романі присутній атмосфера страху, політичних гонінь 1930-х років, з якою зштовхнувся сам автор. Найбільша тема гноблення, переслідування неординарної, талановитої особистості державою присутнє в долі Майстра. Недарма образ цей багато в чому автобіографічний. Однак тема влади, її глибинного впливу на психологію й душу людини проявляється й в історії </a:t>
            </a:r>
            <a:r>
              <a:rPr lang="uk-UA" dirty="0" err="1" smtClean="0"/>
              <a:t>Ієшуа</a:t>
            </a:r>
            <a:r>
              <a:rPr lang="uk-UA" dirty="0" smtClean="0"/>
              <a:t> й Пілата. </a:t>
            </a:r>
          </a:p>
          <a:p>
            <a:endParaRPr lang="uk-UA" dirty="0"/>
          </a:p>
        </p:txBody>
      </p:sp>
      <p:pic>
        <p:nvPicPr>
          <p:cNvPr id="4" name="Рисунок 3" descr="MiM_T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2140567" cy="2071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Мас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8640"/>
            <a:ext cx="3347864" cy="49760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Майстер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54726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Georgia" pitchFamily="18" charset="0"/>
              </a:rPr>
              <a:t>Історик</a:t>
            </a:r>
            <a:r>
              <a:rPr lang="ru-RU" dirty="0" smtClean="0">
                <a:latin typeface="Georgia" pitchFamily="18" charset="0"/>
              </a:rPr>
              <a:t> ,  </a:t>
            </a:r>
            <a:r>
              <a:rPr lang="ru-RU" dirty="0" err="1" smtClean="0">
                <a:latin typeface="Georgia" pitchFamily="18" charset="0"/>
              </a:rPr>
              <a:t>який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зробився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письменником</a:t>
            </a:r>
            <a:r>
              <a:rPr lang="ru-RU" dirty="0" smtClean="0">
                <a:latin typeface="Georgia" pitchFamily="18" charset="0"/>
              </a:rPr>
              <a:t> . </a:t>
            </a:r>
            <a:r>
              <a:rPr lang="ru-RU" dirty="0" err="1" smtClean="0">
                <a:latin typeface="Georgia" pitchFamily="18" charset="0"/>
              </a:rPr>
              <a:t>Майстер</a:t>
            </a:r>
            <a:r>
              <a:rPr lang="ru-RU" dirty="0" smtClean="0">
                <a:latin typeface="Georgia" pitchFamily="18" charset="0"/>
              </a:rPr>
              <a:t> - </a:t>
            </a:r>
            <a:r>
              <a:rPr lang="ru-RU" dirty="0" err="1" smtClean="0">
                <a:latin typeface="Georgia" pitchFamily="18" charset="0"/>
              </a:rPr>
              <a:t>багато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чому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автобіографічний</a:t>
            </a:r>
            <a:r>
              <a:rPr lang="ru-RU" dirty="0" smtClean="0">
                <a:latin typeface="Georgia" pitchFamily="18" charset="0"/>
              </a:rPr>
              <a:t> герой .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вік</a:t>
            </a:r>
            <a:r>
              <a:rPr lang="ru-RU" dirty="0" smtClean="0">
                <a:latin typeface="Georgia" pitchFamily="18" charset="0"/>
              </a:rPr>
              <a:t> в момент </a:t>
            </a:r>
            <a:r>
              <a:rPr lang="ru-RU" dirty="0" err="1" smtClean="0">
                <a:latin typeface="Georgia" pitchFamily="18" charset="0"/>
              </a:rPr>
              <a:t>дії</a:t>
            </a:r>
            <a:r>
              <a:rPr lang="ru-RU" dirty="0" smtClean="0">
                <a:latin typeface="Georgia" pitchFamily="18" charset="0"/>
              </a:rPr>
              <a:t> роману ( " </a:t>
            </a:r>
            <a:r>
              <a:rPr lang="ru-RU" dirty="0" err="1" smtClean="0">
                <a:latin typeface="Georgia" pitchFamily="18" charset="0"/>
              </a:rPr>
              <a:t>людина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приблизно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років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тридцяти</a:t>
            </a:r>
            <a:r>
              <a:rPr lang="ru-RU" dirty="0" smtClean="0">
                <a:latin typeface="Georgia" pitchFamily="18" charset="0"/>
              </a:rPr>
              <a:t> восьми" </a:t>
            </a:r>
            <a:r>
              <a:rPr lang="ru-RU" dirty="0" err="1" smtClean="0">
                <a:latin typeface="Georgia" pitchFamily="18" charset="0"/>
              </a:rPr>
              <a:t>постає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лікарні</a:t>
            </a:r>
            <a:r>
              <a:rPr lang="ru-RU" dirty="0" smtClean="0">
                <a:latin typeface="Georgia" pitchFamily="18" charset="0"/>
              </a:rPr>
              <a:t> перед </a:t>
            </a:r>
            <a:r>
              <a:rPr lang="ru-RU" dirty="0" err="1" smtClean="0">
                <a:latin typeface="Georgia" pitchFamily="18" charset="0"/>
              </a:rPr>
              <a:t>Іваном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Бездомним</a:t>
            </a:r>
            <a:r>
              <a:rPr lang="ru-RU" dirty="0" smtClean="0">
                <a:latin typeface="Georgia" pitchFamily="18" charset="0"/>
              </a:rPr>
              <a:t> ) - </a:t>
            </a:r>
            <a:r>
              <a:rPr lang="ru-RU" dirty="0" err="1" smtClean="0">
                <a:latin typeface="Georgia" pitchFamily="18" charset="0"/>
              </a:rPr>
              <a:t>це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точності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вік</a:t>
            </a:r>
            <a:r>
              <a:rPr lang="ru-RU" dirty="0" smtClean="0">
                <a:latin typeface="Georgia" pitchFamily="18" charset="0"/>
              </a:rPr>
              <a:t> Булгакова в </a:t>
            </a:r>
            <a:r>
              <a:rPr lang="ru-RU" dirty="0" err="1" smtClean="0">
                <a:latin typeface="Georgia" pitchFamily="18" charset="0"/>
              </a:rPr>
              <a:t>травні</a:t>
            </a:r>
            <a:r>
              <a:rPr lang="ru-RU" dirty="0" smtClean="0">
                <a:latin typeface="Georgia" pitchFamily="18" charset="0"/>
              </a:rPr>
              <a:t> 1929 р. ( 38 </a:t>
            </a:r>
            <a:r>
              <a:rPr lang="ru-RU" dirty="0" err="1" smtClean="0">
                <a:latin typeface="Georgia" pitchFamily="18" charset="0"/>
              </a:rPr>
              <a:t>років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йому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виповнилося</a:t>
            </a:r>
            <a:r>
              <a:rPr lang="ru-RU" dirty="0" smtClean="0">
                <a:latin typeface="Georgia" pitchFamily="18" charset="0"/>
              </a:rPr>
              <a:t> 15 -го числа , через 10 </a:t>
            </a:r>
            <a:r>
              <a:rPr lang="ru-RU" dirty="0" err="1" smtClean="0">
                <a:latin typeface="Georgia" pitchFamily="18" charset="0"/>
              </a:rPr>
              <a:t>днів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після</a:t>
            </a:r>
            <a:r>
              <a:rPr lang="ru-RU" dirty="0" smtClean="0">
                <a:latin typeface="Georgia" pitchFamily="18" charset="0"/>
              </a:rPr>
              <a:t> того , як </a:t>
            </a:r>
            <a:r>
              <a:rPr lang="ru-RU" dirty="0" err="1" smtClean="0">
                <a:latin typeface="Georgia" pitchFamily="18" charset="0"/>
              </a:rPr>
              <a:t>Майстер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кохана</a:t>
            </a:r>
            <a:r>
              <a:rPr lang="ru-RU" dirty="0" smtClean="0">
                <a:latin typeface="Georgia" pitchFamily="18" charset="0"/>
              </a:rPr>
              <a:t> покинули Москву ) . </a:t>
            </a:r>
            <a:r>
              <a:rPr lang="ru-RU" dirty="0" err="1" smtClean="0">
                <a:latin typeface="Georgia" pitchFamily="18" charset="0"/>
              </a:rPr>
              <a:t>Письменник</a:t>
            </a:r>
            <a:r>
              <a:rPr lang="ru-RU" dirty="0" smtClean="0">
                <a:latin typeface="Georgia" pitchFamily="18" charset="0"/>
              </a:rPr>
              <a:t> передав персонажу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любов</a:t>
            </a:r>
            <a:r>
              <a:rPr lang="ru-RU" dirty="0" smtClean="0">
                <a:latin typeface="Georgia" pitchFamily="18" charset="0"/>
              </a:rPr>
              <a:t> до </a:t>
            </a:r>
            <a:r>
              <a:rPr lang="ru-RU" dirty="0" err="1" smtClean="0">
                <a:latin typeface="Georgia" pitchFamily="18" charset="0"/>
              </a:rPr>
              <a:t>третій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дружині</a:t>
            </a:r>
            <a:r>
              <a:rPr lang="ru-RU" dirty="0" smtClean="0">
                <a:latin typeface="Georgia" pitchFamily="18" charset="0"/>
              </a:rPr>
              <a:t> , Є. С. </a:t>
            </a:r>
            <a:r>
              <a:rPr lang="ru-RU" dirty="0" err="1" smtClean="0">
                <a:latin typeface="Georgia" pitchFamily="18" charset="0"/>
              </a:rPr>
              <a:t>Булгакової</a:t>
            </a:r>
            <a:r>
              <a:rPr lang="ru-RU" dirty="0" smtClean="0">
                <a:latin typeface="Georgia" pitchFamily="18" charset="0"/>
              </a:rPr>
              <a:t> , прототипу </a:t>
            </a:r>
            <a:r>
              <a:rPr lang="ru-RU" dirty="0" err="1" smtClean="0">
                <a:latin typeface="Georgia" pitchFamily="18" charset="0"/>
              </a:rPr>
              <a:t>Маргарити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Після</a:t>
            </a:r>
            <a:r>
              <a:rPr lang="ru-RU" dirty="0" smtClean="0">
                <a:latin typeface="Georgia" pitchFamily="18" charset="0"/>
              </a:rPr>
              <a:t> заборони " Бега " в 1929 р. Булгаков </a:t>
            </a:r>
            <a:r>
              <a:rPr lang="ru-RU" dirty="0" err="1" smtClean="0">
                <a:latin typeface="Georgia" pitchFamily="18" charset="0"/>
              </a:rPr>
              <a:t>опинився</a:t>
            </a:r>
            <a:r>
              <a:rPr lang="ru-RU" dirty="0" smtClean="0">
                <a:latin typeface="Georgia" pitchFamily="18" charset="0"/>
              </a:rPr>
              <a:t> в такому ж </a:t>
            </a:r>
            <a:r>
              <a:rPr lang="ru-RU" dirty="0" err="1" smtClean="0">
                <a:latin typeface="Georgia" pitchFamily="18" charset="0"/>
              </a:rPr>
              <a:t>безвихідному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становищі</a:t>
            </a:r>
            <a:r>
              <a:rPr lang="ru-RU" dirty="0" smtClean="0">
                <a:latin typeface="Georgia" pitchFamily="18" charset="0"/>
              </a:rPr>
              <a:t> , як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Майстер</a:t>
            </a:r>
            <a:r>
              <a:rPr lang="ru-RU" dirty="0" smtClean="0">
                <a:latin typeface="Georgia" pitchFamily="18" charset="0"/>
              </a:rPr>
              <a:t> , коли </a:t>
            </a:r>
            <a:r>
              <a:rPr lang="ru-RU" dirty="0" err="1" smtClean="0">
                <a:latin typeface="Georgia" pitchFamily="18" charset="0"/>
              </a:rPr>
              <a:t>всі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п'єси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були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заборонені</a:t>
            </a:r>
            <a:r>
              <a:rPr lang="ru-RU" dirty="0" smtClean="0">
                <a:latin typeface="Georgia" pitchFamily="18" charset="0"/>
              </a:rPr>
              <a:t> , а </a:t>
            </a:r>
            <a:r>
              <a:rPr lang="ru-RU" dirty="0" err="1" smtClean="0">
                <a:latin typeface="Georgia" pitchFamily="18" charset="0"/>
              </a:rPr>
              <a:t>прозові</a:t>
            </a:r>
            <a:r>
              <a:rPr lang="ru-RU" dirty="0" smtClean="0">
                <a:latin typeface="Georgia" pitchFamily="18" charset="0"/>
              </a:rPr>
              <a:t> твори не </a:t>
            </a:r>
            <a:r>
              <a:rPr lang="ru-RU" dirty="0" err="1" smtClean="0">
                <a:latin typeface="Georgia" pitchFamily="18" charset="0"/>
              </a:rPr>
              <a:t>приймалися</a:t>
            </a:r>
            <a:r>
              <a:rPr lang="ru-RU" dirty="0" smtClean="0">
                <a:latin typeface="Georgia" pitchFamily="18" charset="0"/>
              </a:rPr>
              <a:t> до </a:t>
            </a:r>
            <a:r>
              <a:rPr lang="ru-RU" dirty="0" err="1" smtClean="0">
                <a:latin typeface="Georgia" pitchFamily="18" charset="0"/>
              </a:rPr>
              <a:t>друку</a:t>
            </a:r>
            <a:r>
              <a:rPr lang="ru-RU" dirty="0" smtClean="0">
                <a:latin typeface="Georgia" pitchFamily="18" charset="0"/>
              </a:rPr>
              <a:t>. У </a:t>
            </a:r>
            <a:r>
              <a:rPr lang="ru-RU" dirty="0" err="1" smtClean="0">
                <a:latin typeface="Georgia" pitchFamily="18" charset="0"/>
              </a:rPr>
              <a:t>романі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він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змусив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автобіографічного</a:t>
            </a:r>
            <a:r>
              <a:rPr lang="ru-RU" dirty="0" smtClean="0">
                <a:latin typeface="Georgia" pitchFamily="18" charset="0"/>
              </a:rPr>
              <a:t> героя </a:t>
            </a:r>
            <a:r>
              <a:rPr lang="ru-RU" dirty="0" err="1" smtClean="0">
                <a:latin typeface="Georgia" pitchFamily="18" charset="0"/>
              </a:rPr>
              <a:t>шукати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притулку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психіатричній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лікарні</a:t>
            </a:r>
            <a:r>
              <a:rPr lang="ru-RU" dirty="0" smtClean="0">
                <a:latin typeface="Georgia" pitchFamily="18" charset="0"/>
              </a:rPr>
              <a:t> , сам же в </a:t>
            </a:r>
            <a:r>
              <a:rPr lang="ru-RU" dirty="0" err="1" smtClean="0">
                <a:latin typeface="Georgia" pitchFamily="18" charset="0"/>
              </a:rPr>
              <a:t>житті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знайшов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вихід</a:t>
            </a:r>
            <a:r>
              <a:rPr lang="ru-RU" dirty="0" smtClean="0">
                <a:latin typeface="Georgia" pitchFamily="18" charset="0"/>
              </a:rPr>
              <a:t> у </a:t>
            </a:r>
            <a:r>
              <a:rPr lang="ru-RU" dirty="0" err="1" smtClean="0">
                <a:latin typeface="Georgia" pitchFamily="18" charset="0"/>
              </a:rPr>
              <a:t>листі</a:t>
            </a:r>
            <a:r>
              <a:rPr lang="ru-RU" dirty="0" smtClean="0">
                <a:latin typeface="Georgia" pitchFamily="18" charset="0"/>
              </a:rPr>
              <a:t> до І. В. </a:t>
            </a:r>
            <a:r>
              <a:rPr lang="ru-RU" dirty="0" err="1" smtClean="0">
                <a:latin typeface="Georgia" pitchFamily="18" charset="0"/>
              </a:rPr>
              <a:t>Сталіну</a:t>
            </a:r>
            <a:r>
              <a:rPr lang="ru-RU" dirty="0" smtClean="0">
                <a:latin typeface="Georgia" pitchFamily="18" charset="0"/>
              </a:rPr>
              <a:t>.. </a:t>
            </a:r>
            <a:r>
              <a:rPr lang="ru-RU" dirty="0" err="1" smtClean="0">
                <a:latin typeface="Georgia" pitchFamily="18" charset="0"/>
              </a:rPr>
              <a:t>Майстер</a:t>
            </a:r>
            <a:r>
              <a:rPr lang="ru-RU" dirty="0" smtClean="0">
                <a:latin typeface="Georgia" pitchFamily="18" charset="0"/>
              </a:rPr>
              <a:t> у </a:t>
            </a:r>
            <a:r>
              <a:rPr lang="ru-RU" dirty="0" err="1" smtClean="0">
                <a:latin typeface="Georgia" pitchFamily="18" charset="0"/>
              </a:rPr>
              <a:t>своєму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творі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істину</a:t>
            </a:r>
            <a:r>
              <a:rPr lang="ru-RU" dirty="0" smtClean="0">
                <a:latin typeface="Georgia" pitchFamily="18" charset="0"/>
              </a:rPr>
              <a:t> , за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власними</a:t>
            </a:r>
            <a:r>
              <a:rPr lang="ru-RU" dirty="0" smtClean="0">
                <a:latin typeface="Georgia" pitchFamily="18" charset="0"/>
              </a:rPr>
              <a:t> словами , " </a:t>
            </a:r>
            <a:r>
              <a:rPr lang="ru-RU" dirty="0" err="1" smtClean="0">
                <a:latin typeface="Georgia" pitchFamily="18" charset="0"/>
              </a:rPr>
              <a:t>вгадав</a:t>
            </a:r>
            <a:r>
              <a:rPr lang="ru-RU" dirty="0" smtClean="0">
                <a:latin typeface="Georgia" pitchFamily="18" charset="0"/>
              </a:rPr>
              <a:t> " , а не </a:t>
            </a:r>
            <a:r>
              <a:rPr lang="ru-RU" dirty="0" err="1" smtClean="0">
                <a:latin typeface="Georgia" pitchFamily="18" charset="0"/>
              </a:rPr>
              <a:t>пізнав</a:t>
            </a:r>
            <a:r>
              <a:rPr lang="ru-RU" dirty="0" smtClean="0">
                <a:latin typeface="Georgia" pitchFamily="18" charset="0"/>
              </a:rPr>
              <a:t> 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9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Маргар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3740" y="260648"/>
            <a:ext cx="3491880" cy="49360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4540" y="71659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Маргарита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074" y="836712"/>
            <a:ext cx="54706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Georgia" pitchFamily="18" charset="0"/>
              </a:rPr>
              <a:t>Кохана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Майстра</a:t>
            </a:r>
            <a:r>
              <a:rPr lang="ru-RU" sz="1600" dirty="0" smtClean="0">
                <a:latin typeface="Georgia" pitchFamily="18" charset="0"/>
              </a:rPr>
              <a:t>. </a:t>
            </a:r>
            <a:r>
              <a:rPr lang="ru-RU" sz="1600" dirty="0" err="1" smtClean="0">
                <a:latin typeface="Georgia" pitchFamily="18" charset="0"/>
              </a:rPr>
              <a:t>Головним</a:t>
            </a:r>
            <a:r>
              <a:rPr lang="ru-RU" sz="1600" dirty="0" smtClean="0">
                <a:latin typeface="Georgia" pitchFamily="18" charset="0"/>
              </a:rPr>
              <a:t> прототипом </a:t>
            </a:r>
            <a:r>
              <a:rPr lang="ru-RU" sz="1600" dirty="0" err="1" smtClean="0">
                <a:latin typeface="Georgia" pitchFamily="18" charset="0"/>
              </a:rPr>
              <a:t>Маргарити</a:t>
            </a:r>
            <a:r>
              <a:rPr lang="ru-RU" sz="1600" dirty="0" smtClean="0">
                <a:latin typeface="Georgia" pitchFamily="18" charset="0"/>
              </a:rPr>
              <a:t> послужила </a:t>
            </a:r>
            <a:r>
              <a:rPr lang="ru-RU" sz="1600" dirty="0" err="1" smtClean="0">
                <a:latin typeface="Georgia" pitchFamily="18" charset="0"/>
              </a:rPr>
              <a:t>третя</a:t>
            </a:r>
            <a:r>
              <a:rPr lang="ru-RU" sz="1600" dirty="0" smtClean="0">
                <a:latin typeface="Georgia" pitchFamily="18" charset="0"/>
              </a:rPr>
              <a:t> дружина </a:t>
            </a:r>
            <a:r>
              <a:rPr lang="ru-RU" sz="1600" dirty="0" err="1" smtClean="0">
                <a:latin typeface="Georgia" pitchFamily="18" charset="0"/>
              </a:rPr>
              <a:t>письменника</a:t>
            </a:r>
            <a:r>
              <a:rPr lang="ru-RU" sz="1600" dirty="0" smtClean="0">
                <a:latin typeface="Georgia" pitchFamily="18" charset="0"/>
              </a:rPr>
              <a:t> Е. С. </a:t>
            </a:r>
            <a:r>
              <a:rPr lang="ru-RU" sz="1600" dirty="0" err="1" smtClean="0">
                <a:latin typeface="Georgia" pitchFamily="18" charset="0"/>
              </a:rPr>
              <a:t>Булгакова.С</a:t>
            </a:r>
            <a:r>
              <a:rPr lang="ru-RU" sz="1600" dirty="0" smtClean="0">
                <a:latin typeface="Georgia" pitchFamily="18" charset="0"/>
              </a:rPr>
              <a:t> чином </a:t>
            </a:r>
            <a:r>
              <a:rPr lang="ru-RU" sz="1600" dirty="0" err="1" smtClean="0">
                <a:latin typeface="Georgia" pitchFamily="18" charset="0"/>
              </a:rPr>
              <a:t>Маргарити</a:t>
            </a:r>
            <a:r>
              <a:rPr lang="ru-RU" sz="1600" dirty="0" smtClean="0">
                <a:latin typeface="Georgia" pitchFamily="18" charset="0"/>
              </a:rPr>
              <a:t> в </a:t>
            </a:r>
            <a:r>
              <a:rPr lang="ru-RU" sz="1600" dirty="0" err="1" smtClean="0">
                <a:latin typeface="Georgia" pitchFamily="18" charset="0"/>
              </a:rPr>
              <a:t>романі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пов'язаний</a:t>
            </a:r>
            <a:r>
              <a:rPr lang="ru-RU" sz="1600" dirty="0" smtClean="0">
                <a:latin typeface="Georgia" pitchFamily="18" charset="0"/>
              </a:rPr>
              <a:t> мотив </a:t>
            </a:r>
            <a:r>
              <a:rPr lang="ru-RU" sz="1600" dirty="0" err="1" smtClean="0">
                <a:latin typeface="Georgia" pitchFamily="18" charset="0"/>
              </a:rPr>
              <a:t>милосердя</a:t>
            </a:r>
            <a:r>
              <a:rPr lang="ru-RU" sz="1600" dirty="0" smtClean="0">
                <a:latin typeface="Georgia" pitchFamily="18" charset="0"/>
              </a:rPr>
              <a:t>. Вона просить </a:t>
            </a:r>
            <a:r>
              <a:rPr lang="ru-RU" sz="1600" dirty="0" err="1" smtClean="0">
                <a:latin typeface="Georgia" pitchFamily="18" charset="0"/>
              </a:rPr>
              <a:t>після</a:t>
            </a:r>
            <a:r>
              <a:rPr lang="ru-RU" sz="1600" dirty="0" smtClean="0">
                <a:latin typeface="Georgia" pitchFamily="18" charset="0"/>
              </a:rPr>
              <a:t> Великого балу </a:t>
            </a:r>
            <a:r>
              <a:rPr lang="ru-RU" sz="1600" dirty="0" err="1" smtClean="0">
                <a:latin typeface="Georgia" pitchFamily="18" charset="0"/>
              </a:rPr>
              <a:t>Сатани</a:t>
            </a:r>
            <a:r>
              <a:rPr lang="ru-RU" sz="1600" dirty="0" smtClean="0">
                <a:latin typeface="Georgia" pitchFamily="18" charset="0"/>
              </a:rPr>
              <a:t> за </a:t>
            </a:r>
            <a:r>
              <a:rPr lang="ru-RU" sz="1600" dirty="0" err="1" smtClean="0">
                <a:latin typeface="Georgia" pitchFamily="18" charset="0"/>
              </a:rPr>
              <a:t>нещасну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Фріду</a:t>
            </a:r>
            <a:r>
              <a:rPr lang="ru-RU" sz="1600" dirty="0" smtClean="0">
                <a:latin typeface="Georgia" pitchFamily="18" charset="0"/>
              </a:rPr>
              <a:t> . </a:t>
            </a:r>
          </a:p>
          <a:p>
            <a:r>
              <a:rPr lang="ru-RU" sz="1600" dirty="0" err="1" smtClean="0">
                <a:latin typeface="Georgia" pitchFamily="18" charset="0"/>
              </a:rPr>
              <a:t>Булгаковська</a:t>
            </a:r>
            <a:r>
              <a:rPr lang="ru-RU" sz="1600" dirty="0" smtClean="0">
                <a:latin typeface="Georgia" pitchFamily="18" charset="0"/>
              </a:rPr>
              <a:t> Маргарита </a:t>
            </a:r>
            <a:r>
              <a:rPr lang="ru-RU" sz="1600" dirty="0" err="1" smtClean="0">
                <a:latin typeface="Georgia" pitchFamily="18" charset="0"/>
              </a:rPr>
              <a:t>теж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своєю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вічною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любов'ю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допомагає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Майстру</a:t>
            </a:r>
            <a:r>
              <a:rPr lang="ru-RU" sz="1600" dirty="0" smtClean="0">
                <a:latin typeface="Georgia" pitchFamily="18" charset="0"/>
              </a:rPr>
              <a:t> - новому </a:t>
            </a:r>
            <a:r>
              <a:rPr lang="ru-RU" sz="1600" dirty="0" err="1" smtClean="0">
                <a:latin typeface="Georgia" pitchFamily="18" charset="0"/>
              </a:rPr>
              <a:t>Фаустові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розраховувати</a:t>
            </a:r>
            <a:r>
              <a:rPr lang="ru-RU" sz="1600" dirty="0" smtClean="0">
                <a:latin typeface="Georgia" pitchFamily="18" charset="0"/>
              </a:rPr>
              <a:t> те, </a:t>
            </a:r>
            <a:r>
              <a:rPr lang="ru-RU" sz="1600" dirty="0" err="1" smtClean="0">
                <a:latin typeface="Georgia" pitchFamily="18" charset="0"/>
              </a:rPr>
              <a:t>що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він</a:t>
            </a:r>
            <a:r>
              <a:rPr lang="ru-RU" sz="1600" dirty="0" smtClean="0">
                <a:latin typeface="Georgia" pitchFamily="18" charset="0"/>
              </a:rPr>
              <a:t> заслужив. Але </a:t>
            </a:r>
            <a:r>
              <a:rPr lang="ru-RU" sz="1600" dirty="0" err="1" smtClean="0">
                <a:latin typeface="Georgia" pitchFamily="18" charset="0"/>
              </a:rPr>
              <a:t>нагорода</a:t>
            </a:r>
            <a:r>
              <a:rPr lang="ru-RU" sz="1600" dirty="0" smtClean="0">
                <a:latin typeface="Georgia" pitchFamily="18" charset="0"/>
              </a:rPr>
              <a:t> героя тут - не </a:t>
            </a:r>
            <a:r>
              <a:rPr lang="ru-RU" sz="1600" dirty="0" err="1" smtClean="0">
                <a:latin typeface="Georgia" pitchFamily="18" charset="0"/>
              </a:rPr>
              <a:t>світло</a:t>
            </a:r>
            <a:r>
              <a:rPr lang="ru-RU" sz="1600" dirty="0" smtClean="0">
                <a:latin typeface="Georgia" pitchFamily="18" charset="0"/>
              </a:rPr>
              <a:t> , а </a:t>
            </a:r>
            <a:r>
              <a:rPr lang="ru-RU" sz="1600" dirty="0" err="1" smtClean="0">
                <a:latin typeface="Georgia" pitchFamily="18" charset="0"/>
              </a:rPr>
              <a:t>спокій</a:t>
            </a:r>
            <a:r>
              <a:rPr lang="ru-RU" sz="1600" dirty="0" smtClean="0">
                <a:latin typeface="Georgia" pitchFamily="18" charset="0"/>
              </a:rPr>
              <a:t> , </a:t>
            </a:r>
            <a:r>
              <a:rPr lang="ru-RU" sz="1600" dirty="0" err="1" smtClean="0">
                <a:latin typeface="Georgia" pitchFamily="18" charset="0"/>
              </a:rPr>
              <a:t>і</a:t>
            </a:r>
            <a:r>
              <a:rPr lang="ru-RU" sz="1600" dirty="0" smtClean="0">
                <a:latin typeface="Georgia" pitchFamily="18" charset="0"/>
              </a:rPr>
              <a:t> в </a:t>
            </a:r>
            <a:r>
              <a:rPr lang="ru-RU" sz="1600" dirty="0" err="1" smtClean="0">
                <a:latin typeface="Georgia" pitchFamily="18" charset="0"/>
              </a:rPr>
              <a:t>царстві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спокою</a:t>
            </a:r>
            <a:r>
              <a:rPr lang="ru-RU" sz="1600" dirty="0" smtClean="0">
                <a:latin typeface="Georgia" pitchFamily="18" charset="0"/>
              </a:rPr>
              <a:t> , </a:t>
            </a:r>
            <a:r>
              <a:rPr lang="ru-RU" sz="1600" dirty="0" err="1" smtClean="0">
                <a:latin typeface="Georgia" pitchFamily="18" charset="0"/>
              </a:rPr>
              <a:t>в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останньому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притулку</a:t>
            </a:r>
            <a:r>
              <a:rPr lang="ru-RU" sz="1600" dirty="0" smtClean="0">
                <a:latin typeface="Georgia" pitchFamily="18" charset="0"/>
              </a:rPr>
              <a:t> у </a:t>
            </a:r>
            <a:r>
              <a:rPr lang="ru-RU" sz="1600" dirty="0" err="1" smtClean="0">
                <a:latin typeface="Georgia" pitchFamily="18" charset="0"/>
              </a:rPr>
              <a:t>Воланда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або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навіть</a:t>
            </a:r>
            <a:r>
              <a:rPr lang="ru-RU" sz="1600" dirty="0" smtClean="0">
                <a:latin typeface="Georgia" pitchFamily="18" charset="0"/>
              </a:rPr>
              <a:t> , </a:t>
            </a:r>
            <a:r>
              <a:rPr lang="ru-RU" sz="1600" dirty="0" err="1" smtClean="0">
                <a:latin typeface="Georgia" pitchFamily="18" charset="0"/>
              </a:rPr>
              <a:t>точніше</a:t>
            </a:r>
            <a:r>
              <a:rPr lang="ru-RU" sz="1600" dirty="0" smtClean="0">
                <a:latin typeface="Georgia" pitchFamily="18" charset="0"/>
              </a:rPr>
              <a:t> , на </a:t>
            </a:r>
            <a:r>
              <a:rPr lang="ru-RU" sz="1600" dirty="0" err="1" smtClean="0">
                <a:latin typeface="Georgia" pitchFamily="18" charset="0"/>
              </a:rPr>
              <a:t>межі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двох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світів</a:t>
            </a:r>
            <a:r>
              <a:rPr lang="ru-RU" sz="1600" dirty="0" smtClean="0">
                <a:latin typeface="Georgia" pitchFamily="18" charset="0"/>
              </a:rPr>
              <a:t> - </a:t>
            </a:r>
            <a:r>
              <a:rPr lang="ru-RU" sz="1600" dirty="0" err="1" smtClean="0">
                <a:latin typeface="Georgia" pitchFamily="18" charset="0"/>
              </a:rPr>
              <a:t>світла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і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темряви</a:t>
            </a:r>
            <a:r>
              <a:rPr lang="ru-RU" sz="1600" dirty="0" smtClean="0">
                <a:latin typeface="Georgia" pitchFamily="18" charset="0"/>
              </a:rPr>
              <a:t> , Маргарита </a:t>
            </a:r>
            <a:r>
              <a:rPr lang="ru-RU" sz="1600" dirty="0" err="1" smtClean="0">
                <a:latin typeface="Georgia" pitchFamily="18" charset="0"/>
              </a:rPr>
              <a:t>стає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поводирем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і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зберігачем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свого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коханого</a:t>
            </a:r>
            <a:r>
              <a:rPr lang="ru-RU" sz="1600" dirty="0" smtClean="0">
                <a:latin typeface="Georgia" pitchFamily="18" charset="0"/>
              </a:rPr>
              <a:t>. </a:t>
            </a:r>
            <a:endParaRPr lang="ru-RU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3" y="332656"/>
            <a:ext cx="34360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Воланд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26311"/>
            <a:ext cx="51845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Georgia" pitchFamily="18" charset="0"/>
              </a:rPr>
              <a:t>Це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диявол</a:t>
            </a:r>
            <a:r>
              <a:rPr lang="ru-RU" sz="1600" dirty="0" smtClean="0">
                <a:latin typeface="Georgia" pitchFamily="18" charset="0"/>
              </a:rPr>
              <a:t>, сатана, ""князь тьмы", "дух зла и повелитель теней" (</a:t>
            </a:r>
            <a:r>
              <a:rPr lang="ru-RU" sz="1600" dirty="0" err="1" smtClean="0">
                <a:latin typeface="Georgia" pitchFamily="18" charset="0"/>
              </a:rPr>
              <a:t>всі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ці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визначення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зустрічаються</a:t>
            </a:r>
            <a:r>
              <a:rPr lang="ru-RU" sz="1600" dirty="0" smtClean="0">
                <a:latin typeface="Georgia" pitchFamily="18" charset="0"/>
              </a:rPr>
              <a:t> в </a:t>
            </a:r>
            <a:r>
              <a:rPr lang="ru-RU" sz="1600" dirty="0" err="1" smtClean="0">
                <a:latin typeface="Georgia" pitchFamily="18" charset="0"/>
              </a:rPr>
              <a:t>тексті</a:t>
            </a:r>
            <a:r>
              <a:rPr lang="ru-RU" sz="1600" dirty="0" smtClean="0">
                <a:latin typeface="Georgia" pitchFamily="18" charset="0"/>
              </a:rPr>
              <a:t> роману). </a:t>
            </a:r>
            <a:r>
              <a:rPr lang="ru-RU" sz="1600" dirty="0" err="1" smtClean="0">
                <a:latin typeface="Georgia" pitchFamily="18" charset="0"/>
              </a:rPr>
              <a:t>Воланд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багато</a:t>
            </a:r>
            <a:r>
              <a:rPr lang="ru-RU" sz="1600" dirty="0" smtClean="0">
                <a:latin typeface="Georgia" pitchFamily="18" charset="0"/>
              </a:rPr>
              <a:t> в </a:t>
            </a:r>
            <a:r>
              <a:rPr lang="ru-RU" sz="1600" dirty="0" err="1" smtClean="0">
                <a:latin typeface="Georgia" pitchFamily="18" charset="0"/>
              </a:rPr>
              <a:t>чому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орієнтований</a:t>
            </a:r>
            <a:r>
              <a:rPr lang="ru-RU" sz="1600" dirty="0" smtClean="0">
                <a:latin typeface="Georgia" pitchFamily="18" charset="0"/>
              </a:rPr>
              <a:t> на </a:t>
            </a:r>
            <a:r>
              <a:rPr lang="ru-RU" sz="1600" dirty="0" err="1" smtClean="0">
                <a:latin typeface="Georgia" pitchFamily="18" charset="0"/>
              </a:rPr>
              <a:t>Мефістофеля</a:t>
            </a:r>
            <a:r>
              <a:rPr lang="ru-RU" sz="1600" dirty="0" smtClean="0">
                <a:latin typeface="Georgia" pitchFamily="18" charset="0"/>
              </a:rPr>
              <a:t> "Фауста" (1808-1832) </a:t>
            </a:r>
            <a:r>
              <a:rPr lang="ru-RU" sz="1600" dirty="0" err="1" smtClean="0">
                <a:latin typeface="Georgia" pitchFamily="18" charset="0"/>
              </a:rPr>
              <a:t>Йоганна</a:t>
            </a:r>
            <a:r>
              <a:rPr lang="ru-RU" sz="1600" dirty="0" smtClean="0">
                <a:latin typeface="Georgia" pitchFamily="18" charset="0"/>
              </a:rPr>
              <a:t> Вольфганга Гете (1749-1832) </a:t>
            </a:r>
          </a:p>
          <a:p>
            <a:r>
              <a:rPr lang="ru-RU" sz="1600" dirty="0" smtClean="0">
                <a:latin typeface="Georgia" pitchFamily="18" charset="0"/>
              </a:rPr>
              <a:t>Булгаков </a:t>
            </a:r>
            <a:r>
              <a:rPr lang="ru-RU" sz="1600" dirty="0" err="1" smtClean="0">
                <a:latin typeface="Georgia" pitchFamily="18" charset="0"/>
              </a:rPr>
              <a:t>справжнє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обличчя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Воланда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приховує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лише</a:t>
            </a:r>
            <a:r>
              <a:rPr lang="ru-RU" sz="1600" dirty="0" smtClean="0">
                <a:latin typeface="Georgia" pitchFamily="18" charset="0"/>
              </a:rPr>
              <a:t> на самому початку роману, </a:t>
            </a:r>
            <a:r>
              <a:rPr lang="ru-RU" sz="1600" dirty="0" err="1" smtClean="0">
                <a:latin typeface="Georgia" pitchFamily="18" charset="0"/>
              </a:rPr>
              <a:t>щоб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читачів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заінтригувати</a:t>
            </a:r>
            <a:r>
              <a:rPr lang="ru-RU" sz="1600" dirty="0" smtClean="0">
                <a:latin typeface="Georgia" pitchFamily="18" charset="0"/>
              </a:rPr>
              <a:t>, а </a:t>
            </a:r>
            <a:r>
              <a:rPr lang="ru-RU" sz="1600" dirty="0" err="1" smtClean="0">
                <a:latin typeface="Georgia" pitchFamily="18" charset="0"/>
              </a:rPr>
              <a:t>потім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вже</a:t>
            </a:r>
            <a:r>
              <a:rPr lang="ru-RU" sz="1600" dirty="0" smtClean="0">
                <a:latin typeface="Georgia" pitchFamily="18" charset="0"/>
              </a:rPr>
              <a:t> прямо </a:t>
            </a:r>
            <a:r>
              <a:rPr lang="ru-RU" sz="1600" dirty="0" err="1" smtClean="0">
                <a:latin typeface="Georgia" pitchFamily="18" charset="0"/>
              </a:rPr>
              <a:t>заявляє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вустами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Майстра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і</a:t>
            </a:r>
            <a:r>
              <a:rPr lang="ru-RU" sz="1600" dirty="0" smtClean="0">
                <a:latin typeface="Georgia" pitchFamily="18" charset="0"/>
              </a:rPr>
              <a:t> самого </a:t>
            </a:r>
            <a:r>
              <a:rPr lang="ru-RU" sz="1600" dirty="0" err="1" smtClean="0">
                <a:latin typeface="Georgia" pitchFamily="18" charset="0"/>
              </a:rPr>
              <a:t>Воланда</a:t>
            </a:r>
            <a:r>
              <a:rPr lang="ru-RU" sz="1600" dirty="0" smtClean="0">
                <a:latin typeface="Georgia" pitchFamily="18" charset="0"/>
              </a:rPr>
              <a:t>, </a:t>
            </a:r>
            <a:r>
              <a:rPr lang="ru-RU" sz="1600" dirty="0" err="1" smtClean="0">
                <a:latin typeface="Georgia" pitchFamily="18" charset="0"/>
              </a:rPr>
              <a:t>що</a:t>
            </a:r>
            <a:r>
              <a:rPr lang="ru-RU" sz="1600" dirty="0" smtClean="0">
                <a:latin typeface="Georgia" pitchFamily="18" charset="0"/>
              </a:rPr>
              <a:t> на </a:t>
            </a:r>
            <a:r>
              <a:rPr lang="ru-RU" sz="1600" dirty="0" err="1" smtClean="0">
                <a:latin typeface="Georgia" pitchFamily="18" charset="0"/>
              </a:rPr>
              <a:t>Патріарші</a:t>
            </a:r>
            <a:r>
              <a:rPr lang="ru-RU" sz="1600" dirty="0" smtClean="0">
                <a:latin typeface="Georgia" pitchFamily="18" charset="0"/>
              </a:rPr>
              <a:t> точно </a:t>
            </a:r>
            <a:r>
              <a:rPr lang="ru-RU" sz="1600" dirty="0" err="1" smtClean="0">
                <a:latin typeface="Georgia" pitchFamily="18" charset="0"/>
              </a:rPr>
              <a:t>прибув</a:t>
            </a:r>
            <a:r>
              <a:rPr lang="ru-RU" sz="1600" dirty="0" smtClean="0">
                <a:latin typeface="Georgia" pitchFamily="18" charset="0"/>
              </a:rPr>
              <a:t> сатана (</a:t>
            </a:r>
            <a:r>
              <a:rPr lang="ru-RU" sz="1600" dirty="0" err="1" smtClean="0">
                <a:latin typeface="Georgia" pitchFamily="18" charset="0"/>
              </a:rPr>
              <a:t>диявол</a:t>
            </a:r>
            <a:r>
              <a:rPr lang="ru-RU" sz="1600" dirty="0" smtClean="0">
                <a:latin typeface="Georgia" pitchFamily="18" charset="0"/>
              </a:rPr>
              <a:t>). </a:t>
            </a:r>
          </a:p>
          <a:p>
            <a:r>
              <a:rPr lang="ru-RU" sz="1600" dirty="0" err="1" smtClean="0">
                <a:latin typeface="Georgia" pitchFamily="18" charset="0"/>
              </a:rPr>
              <a:t>Нетрадиционность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Воланда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проявляється</a:t>
            </a:r>
            <a:r>
              <a:rPr lang="ru-RU" sz="1600" dirty="0" smtClean="0">
                <a:latin typeface="Georgia" pitchFamily="18" charset="0"/>
              </a:rPr>
              <a:t> в тому, </a:t>
            </a:r>
            <a:r>
              <a:rPr lang="ru-RU" sz="1600" dirty="0" err="1" smtClean="0">
                <a:latin typeface="Georgia" pitchFamily="18" charset="0"/>
              </a:rPr>
              <a:t>що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він</a:t>
            </a:r>
            <a:r>
              <a:rPr lang="ru-RU" sz="1600" dirty="0" smtClean="0">
                <a:latin typeface="Georgia" pitchFamily="18" charset="0"/>
              </a:rPr>
              <a:t>, будучи </a:t>
            </a:r>
            <a:r>
              <a:rPr lang="ru-RU" sz="1600" dirty="0" err="1" smtClean="0">
                <a:latin typeface="Georgia" pitchFamily="18" charset="0"/>
              </a:rPr>
              <a:t>дияволом</a:t>
            </a:r>
            <a:r>
              <a:rPr lang="ru-RU" sz="1600" dirty="0" smtClean="0">
                <a:latin typeface="Georgia" pitchFamily="18" charset="0"/>
              </a:rPr>
              <a:t>, </a:t>
            </a:r>
            <a:r>
              <a:rPr lang="ru-RU" sz="1600" dirty="0" err="1" smtClean="0">
                <a:latin typeface="Georgia" pitchFamily="18" charset="0"/>
              </a:rPr>
              <a:t>наділений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деякими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явними</a:t>
            </a:r>
            <a:r>
              <a:rPr lang="ru-RU" sz="1600" dirty="0" smtClean="0">
                <a:latin typeface="Georgia" pitchFamily="18" charset="0"/>
              </a:rPr>
              <a:t> атрибутами Бога.</a:t>
            </a:r>
          </a:p>
        </p:txBody>
      </p:sp>
    </p:spTree>
    <p:extLst>
      <p:ext uri="{BB962C8B-B14F-4D97-AF65-F5344CB8AC3E}">
        <p14:creationId xmlns:p14="http://schemas.microsoft.com/office/powerpoint/2010/main" val="399307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Короткі відомості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589566"/>
            <a:ext cx="4786314" cy="5268433"/>
          </a:xfrm>
        </p:spPr>
        <p:txBody>
          <a:bodyPr>
            <a:normAutofit/>
          </a:bodyPr>
          <a:lstStyle/>
          <a:p>
            <a:r>
              <a:rPr lang="uk-UA" b="1" dirty="0" smtClean="0"/>
              <a:t>Жанр: </a:t>
            </a:r>
            <a:r>
              <a:rPr lang="uk-UA" dirty="0" smtClean="0"/>
              <a:t>Роман фантастичний </a:t>
            </a:r>
          </a:p>
          <a:p>
            <a:r>
              <a:rPr lang="uk-UA" b="1" dirty="0" smtClean="0"/>
              <a:t>Автор: </a:t>
            </a:r>
            <a:r>
              <a:rPr lang="uk-UA" dirty="0" smtClean="0"/>
              <a:t>Михайло Булгаков</a:t>
            </a:r>
          </a:p>
          <a:p>
            <a:r>
              <a:rPr lang="uk-UA" b="1" dirty="0" smtClean="0"/>
              <a:t>Мова оригіналу: </a:t>
            </a:r>
            <a:r>
              <a:rPr lang="uk-UA" dirty="0" smtClean="0"/>
              <a:t>російська мова</a:t>
            </a:r>
          </a:p>
          <a:p>
            <a:r>
              <a:rPr lang="uk-UA" dirty="0" smtClean="0"/>
              <a:t> </a:t>
            </a:r>
            <a:r>
              <a:rPr lang="uk-UA" b="1" dirty="0" smtClean="0"/>
              <a:t>Час написання: </a:t>
            </a:r>
            <a:r>
              <a:rPr lang="uk-UA" dirty="0" smtClean="0"/>
              <a:t>1929—1940</a:t>
            </a:r>
          </a:p>
          <a:p>
            <a:r>
              <a:rPr lang="uk-UA" dirty="0" smtClean="0"/>
              <a:t> </a:t>
            </a:r>
            <a:r>
              <a:rPr lang="uk-UA" b="1" dirty="0" smtClean="0"/>
              <a:t>Публікація: </a:t>
            </a:r>
            <a:r>
              <a:rPr lang="uk-UA" dirty="0" smtClean="0"/>
              <a:t>1966 </a:t>
            </a:r>
          </a:p>
          <a:p>
            <a:r>
              <a:rPr lang="uk-UA" b="1" dirty="0" smtClean="0"/>
              <a:t>Окреме видання: </a:t>
            </a:r>
            <a:r>
              <a:rPr lang="uk-UA" dirty="0" smtClean="0"/>
              <a:t>1973</a:t>
            </a:r>
            <a:endParaRPr lang="uk-UA" dirty="0"/>
          </a:p>
        </p:txBody>
      </p:sp>
      <p:pic>
        <p:nvPicPr>
          <p:cNvPr id="7" name="Содержимое 6" descr="Майстер_і_Маргарита_-_українська_обкладин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27334" y="2055813"/>
            <a:ext cx="2727757" cy="42005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.JPEG.htm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556792"/>
            <a:ext cx="3184196" cy="456515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196753"/>
            <a:ext cx="4788023" cy="5661247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Своєрідність композиції роману полягає в тім, що в сюжетну тканину оповідання про долі московських мешканців,  заснована на євангельському сюжеті повісті – повість про </a:t>
            </a:r>
            <a:r>
              <a:rPr lang="uk-UA" dirty="0" err="1" smtClean="0"/>
              <a:t>Ієшуа</a:t>
            </a:r>
            <a:r>
              <a:rPr lang="uk-UA" dirty="0" smtClean="0"/>
              <a:t> </a:t>
            </a:r>
            <a:r>
              <a:rPr lang="uk-UA" dirty="0" err="1" smtClean="0"/>
              <a:t>Га-Ноцрі</a:t>
            </a:r>
            <a:r>
              <a:rPr lang="uk-UA" dirty="0" smtClean="0"/>
              <a:t> й Понтія Пілата. Тут розкривається тонкий психологізм Булгакова. Пілат – носій влади. Цим обумовлена подвійність героя, його духовна драма. Влада, якою наділений прокуратор, вступає в протиріччя з поривом його душі, не позбавленої почуття справедливості, добра й зла. </a:t>
            </a:r>
            <a:r>
              <a:rPr lang="uk-UA" dirty="0" err="1" smtClean="0"/>
              <a:t>Ієшуа</a:t>
            </a:r>
            <a:r>
              <a:rPr lang="uk-UA" dirty="0" smtClean="0"/>
              <a:t>, що беззавітно вірить у світлий початок у людині, не може усвідомити й прийняти дії влади, її сліпого деспотизму. Зштовхнувшись із глухою владою, бідний філософ гине. Однак у душу Пілата </a:t>
            </a:r>
            <a:r>
              <a:rPr lang="uk-UA" dirty="0" err="1" smtClean="0"/>
              <a:t>Ієшуа</a:t>
            </a:r>
            <a:r>
              <a:rPr lang="uk-UA" dirty="0" smtClean="0"/>
              <a:t> заронив сумнів і каяття, що мучили прокуратора довгі століття. Так, ідея влади зв’язана в романі із проблемою милосердя й прощення.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5202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Передумови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r>
              <a:rPr lang="ru-RU" sz="2000" dirty="0" smtClean="0"/>
              <a:t>Є </a:t>
            </a:r>
            <a:r>
              <a:rPr lang="ru-RU" sz="2000" dirty="0" err="1" smtClean="0"/>
              <a:t>припущення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образ </a:t>
            </a:r>
            <a:r>
              <a:rPr lang="ru-RU" sz="2000" dirty="0" err="1" smtClean="0"/>
              <a:t>Майстра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в </a:t>
            </a:r>
            <a:r>
              <a:rPr lang="ru-RU" sz="2000" dirty="0" err="1" smtClean="0"/>
              <a:t>чому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автобіографічний</a:t>
            </a:r>
            <a:r>
              <a:rPr lang="ru-RU" sz="2000" dirty="0" smtClean="0"/>
              <a:t> - Михайло Булгаков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спалив першу </a:t>
            </a:r>
            <a:r>
              <a:rPr lang="ru-RU" sz="2000" dirty="0" err="1" smtClean="0"/>
              <a:t>редакцію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роману і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написавши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заново </a:t>
            </a:r>
            <a:r>
              <a:rPr lang="ru-RU" sz="2000" dirty="0" err="1" smtClean="0"/>
              <a:t>розумів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опублікувати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ортодоксальний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твір</a:t>
            </a:r>
            <a:r>
              <a:rPr lang="ru-RU" sz="2000" dirty="0" smtClean="0"/>
              <a:t> в СРСР 1930-х - 1940-х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нереально.</a:t>
            </a:r>
          </a:p>
          <a:p>
            <a:r>
              <a:rPr lang="ru-RU" sz="2000" dirty="0" smtClean="0"/>
              <a:t>На думку </a:t>
            </a:r>
            <a:r>
              <a:rPr lang="ru-RU" sz="2000" dirty="0" err="1" smtClean="0"/>
              <a:t>аматора-літературознавця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Баркова</a:t>
            </a:r>
            <a:r>
              <a:rPr lang="ru-RU" sz="2000" dirty="0" smtClean="0"/>
              <a:t> прототипом для </a:t>
            </a:r>
            <a:r>
              <a:rPr lang="ru-RU" sz="2000" dirty="0" err="1" smtClean="0"/>
              <a:t>Майстра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став Максим Горький — </a:t>
            </a:r>
            <a:r>
              <a:rPr lang="ru-RU" sz="2000" dirty="0" err="1" smtClean="0"/>
              <a:t>пролетарський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схильний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дата </a:t>
            </a:r>
            <a:r>
              <a:rPr lang="ru-RU" sz="2000" dirty="0" err="1" smtClean="0"/>
              <a:t>смерті</a:t>
            </a:r>
            <a:r>
              <a:rPr lang="ru-RU" sz="2000" dirty="0" smtClean="0"/>
              <a:t> Горького (1936 </a:t>
            </a:r>
            <a:r>
              <a:rPr lang="ru-RU" sz="2000" dirty="0" err="1" smtClean="0"/>
              <a:t>рік</a:t>
            </a:r>
            <a:r>
              <a:rPr lang="ru-RU" sz="2000" dirty="0" smtClean="0"/>
              <a:t>) і є час </a:t>
            </a:r>
            <a:r>
              <a:rPr lang="ru-RU" sz="2000" dirty="0" err="1" smtClean="0"/>
              <a:t>подій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сюжетної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лінії</a:t>
            </a:r>
            <a:r>
              <a:rPr lang="ru-RU" sz="2000" dirty="0" smtClean="0"/>
              <a:t> роману «</a:t>
            </a:r>
            <a:r>
              <a:rPr lang="ru-RU" sz="2000" dirty="0" err="1" smtClean="0"/>
              <a:t>Майстер</a:t>
            </a:r>
            <a:r>
              <a:rPr lang="ru-RU" sz="2000" dirty="0" smtClean="0"/>
              <a:t> і Маргарита».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3859907" cy="257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868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Проблематика роману «Майстер і Маргарита» складна й різноманітна, розуміння її вимагає серйозних досліджень. Однак можна сказати, що кожний читач по-своєму проникає в глибину булгаковського задуму, відкриваючи для себе нові грані таланта письменника. Читач із чуйною душею й розвиненим розумом не може не полюбити цей незвичайний, яскравий і притягальний добуток. Саме тому талант Булгакова завоював стільки щирих шанувальників в усьому світі.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869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8123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майстра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кінематографі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i="1" dirty="0" err="1" smtClean="0"/>
              <a:t>Віктор</a:t>
            </a:r>
            <a:r>
              <a:rPr lang="ru-RU" sz="2000" i="1" dirty="0" smtClean="0"/>
              <a:t> Раков - </a:t>
            </a:r>
            <a:r>
              <a:rPr lang="ru-RU" sz="2000" i="1" dirty="0" err="1" smtClean="0"/>
              <a:t>фільм</a:t>
            </a:r>
            <a:r>
              <a:rPr lang="ru-RU" sz="2000" i="1" dirty="0" smtClean="0"/>
              <a:t> 1994 року (</a:t>
            </a:r>
            <a:r>
              <a:rPr lang="ru-RU" sz="2000" i="1" dirty="0" err="1" smtClean="0"/>
              <a:t>Росія</a:t>
            </a:r>
            <a:r>
              <a:rPr lang="ru-RU" sz="2000" i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/>
              <a:t> </a:t>
            </a:r>
            <a:r>
              <a:rPr lang="ru-RU" sz="2000" i="1" dirty="0" err="1" smtClean="0"/>
              <a:t>Олександр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Галібін</a:t>
            </a:r>
            <a:r>
              <a:rPr lang="ru-RU" sz="2000" i="1" dirty="0" smtClean="0"/>
              <a:t> - </a:t>
            </a:r>
            <a:r>
              <a:rPr lang="ru-RU" sz="2000" i="1" dirty="0" err="1" smtClean="0"/>
              <a:t>телесеріал</a:t>
            </a:r>
            <a:r>
              <a:rPr lang="ru-RU" sz="2000" i="1" dirty="0" smtClean="0"/>
              <a:t> 2005 року (</a:t>
            </a:r>
            <a:r>
              <a:rPr lang="ru-RU" sz="2000" i="1" dirty="0" err="1" smtClean="0"/>
              <a:t>Росія</a:t>
            </a:r>
            <a:r>
              <a:rPr lang="ru-RU" sz="2000" i="1" dirty="0" smtClean="0"/>
              <a:t>)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3549774" cy="258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94" y="3573016"/>
            <a:ext cx="4441676" cy="30351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3281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28258"/>
            <a:ext cx="3384376" cy="25350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8443"/>
            <a:ext cx="3787899" cy="2525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44822"/>
            <a:ext cx="3469251" cy="2366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7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 </a:t>
            </a: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Галібін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71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2"/>
            <a:ext cx="2717585" cy="36281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3985659"/>
            <a:ext cx="4248472" cy="25291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0" y="2394925"/>
            <a:ext cx="3659394" cy="2666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476672"/>
            <a:ext cx="2622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 </a:t>
            </a: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Раков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37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2063" y="3786188"/>
            <a:ext cx="3643312" cy="2643187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Clr>
                <a:schemeClr val="accent3"/>
              </a:buClr>
              <a:defRPr/>
            </a:pPr>
            <a:r>
              <a:rPr lang="ru-RU" sz="4000" b="1" dirty="0" err="1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Реальні</a:t>
            </a:r>
            <a:r>
              <a:rPr lang="ru-RU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прототипи</a:t>
            </a:r>
            <a:r>
              <a:rPr lang="ru-RU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героїв</a:t>
            </a:r>
            <a:r>
              <a:rPr lang="ru-RU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роману</a:t>
            </a:r>
            <a:endParaRPr lang="ru-RU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C:\Documents and Settings\san\Рабочий стол\мастер и маргарита\фото\0_2042b_17edc4b1_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150"/>
            <a:ext cx="4006850" cy="47688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san\Рабочий стол\мастер и маргарита\фото\4f5fcc2bdf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0"/>
            <a:ext cx="5180012" cy="3429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57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531"/>
    </mc:Choice>
    <mc:Fallback>
      <p:transition advTm="453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1904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</a:rPr>
              <a:t>Висновок</a:t>
            </a:r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0009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Коли Булгаков писав </a:t>
            </a:r>
            <a:r>
              <a:rPr lang="ru-RU" sz="2000" dirty="0" err="1" smtClean="0">
                <a:latin typeface="Georgia" pitchFamily="18" charset="0"/>
              </a:rPr>
              <a:t>свій</a:t>
            </a:r>
            <a:r>
              <a:rPr lang="ru-RU" sz="2000" dirty="0" smtClean="0">
                <a:latin typeface="Georgia" pitchFamily="18" charset="0"/>
              </a:rPr>
              <a:t> роман , у </a:t>
            </a:r>
            <a:r>
              <a:rPr lang="ru-RU" sz="2000" dirty="0" err="1" smtClean="0">
                <a:latin typeface="Georgia" pitchFamily="18" charset="0"/>
              </a:rPr>
              <a:t>нього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виникали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великі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труднощі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гострою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політичною</a:t>
            </a:r>
            <a:r>
              <a:rPr lang="ru-RU" sz="2000" dirty="0" smtClean="0">
                <a:latin typeface="Georgia" pitchFamily="18" charset="0"/>
              </a:rPr>
              <a:t> сатирою , яку </a:t>
            </a:r>
            <a:r>
              <a:rPr lang="ru-RU" sz="2000" dirty="0" err="1" smtClean="0">
                <a:latin typeface="Georgia" pitchFamily="18" charset="0"/>
              </a:rPr>
              <a:t>письменник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хотів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приховати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від</a:t>
            </a:r>
            <a:r>
              <a:rPr lang="ru-RU" sz="2000" dirty="0" smtClean="0">
                <a:latin typeface="Georgia" pitchFamily="18" charset="0"/>
              </a:rPr>
              <a:t> очей </a:t>
            </a:r>
            <a:r>
              <a:rPr lang="ru-RU" sz="2000" dirty="0" err="1" smtClean="0">
                <a:latin typeface="Georgia" pitchFamily="18" charset="0"/>
              </a:rPr>
              <a:t>цензури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яка, </a:t>
            </a:r>
            <a:r>
              <a:rPr lang="ru-RU" sz="2000" dirty="0" err="1" smtClean="0">
                <a:latin typeface="Georgia" pitchFamily="18" charset="0"/>
              </a:rPr>
              <a:t>безумовно</a:t>
            </a:r>
            <a:r>
              <a:rPr lang="ru-RU" sz="2000" dirty="0" smtClean="0">
                <a:latin typeface="Georgia" pitchFamily="18" charset="0"/>
              </a:rPr>
              <a:t> , </a:t>
            </a:r>
            <a:r>
              <a:rPr lang="ru-RU" sz="2000" dirty="0" err="1" smtClean="0">
                <a:latin typeface="Georgia" pitchFamily="18" charset="0"/>
              </a:rPr>
              <a:t>була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зрозуміла</a:t>
            </a:r>
            <a:r>
              <a:rPr lang="ru-RU" sz="2000" dirty="0" smtClean="0">
                <a:latin typeface="Georgia" pitchFamily="18" charset="0"/>
              </a:rPr>
              <a:t> людям . </a:t>
            </a:r>
            <a:r>
              <a:rPr lang="ru-RU" sz="2000" dirty="0" err="1" smtClean="0">
                <a:latin typeface="Georgia" pitchFamily="18" charset="0"/>
              </a:rPr>
              <a:t>Ймовірно</a:t>
            </a:r>
            <a:r>
              <a:rPr lang="ru-RU" sz="2000" dirty="0" smtClean="0">
                <a:latin typeface="Georgia" pitchFamily="18" charset="0"/>
              </a:rPr>
              <a:t> , Булгаков не </a:t>
            </a:r>
            <a:r>
              <a:rPr lang="ru-RU" sz="2000" dirty="0" err="1" smtClean="0">
                <a:latin typeface="Georgia" pitchFamily="18" charset="0"/>
              </a:rPr>
              <a:t>виключав</a:t>
            </a:r>
            <a:r>
              <a:rPr lang="ru-RU" sz="2000" dirty="0" smtClean="0">
                <a:latin typeface="Georgia" pitchFamily="18" charset="0"/>
              </a:rPr>
              <a:t> , </a:t>
            </a:r>
            <a:r>
              <a:rPr lang="ru-RU" sz="2000" dirty="0" err="1" smtClean="0">
                <a:latin typeface="Georgia" pitchFamily="18" charset="0"/>
              </a:rPr>
              <a:t>що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політичні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натяки</a:t>
            </a:r>
            <a:r>
              <a:rPr lang="ru-RU" sz="2000" dirty="0" smtClean="0">
                <a:latin typeface="Georgia" pitchFamily="18" charset="0"/>
              </a:rPr>
              <a:t> , </a:t>
            </a:r>
            <a:r>
              <a:rPr lang="ru-RU" sz="2000" dirty="0" err="1" smtClean="0">
                <a:latin typeface="Georgia" pitchFamily="18" charset="0"/>
              </a:rPr>
              <a:t>що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містяться</a:t>
            </a:r>
            <a:r>
              <a:rPr lang="ru-RU" sz="2000" dirty="0" smtClean="0">
                <a:latin typeface="Georgia" pitchFamily="18" charset="0"/>
              </a:rPr>
              <a:t> в « </a:t>
            </a:r>
            <a:r>
              <a:rPr lang="ru-RU" sz="2000" dirty="0" err="1" smtClean="0">
                <a:latin typeface="Georgia" pitchFamily="18" charset="0"/>
              </a:rPr>
              <a:t>Майстрі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Маргариті</a:t>
            </a:r>
            <a:r>
              <a:rPr lang="ru-RU" sz="2000" dirty="0" smtClean="0">
                <a:latin typeface="Georgia" pitchFamily="18" charset="0"/>
              </a:rPr>
              <a:t>» </a:t>
            </a:r>
            <a:r>
              <a:rPr lang="ru-RU" sz="2000" dirty="0" err="1" smtClean="0">
                <a:latin typeface="Georgia" pitchFamily="18" charset="0"/>
              </a:rPr>
              <a:t>принесуть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йому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неприємності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dirty="0" err="1" smtClean="0">
                <a:latin typeface="Georgia" pitchFamily="18" charset="0"/>
              </a:rPr>
              <a:t>Деякі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найбільш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політично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прозорі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місця</a:t>
            </a:r>
            <a:r>
              <a:rPr lang="ru-RU" sz="2000" dirty="0" smtClean="0">
                <a:latin typeface="Georgia" pitchFamily="18" charset="0"/>
              </a:rPr>
              <a:t> роману </a:t>
            </a:r>
            <a:r>
              <a:rPr lang="ru-RU" sz="2000" dirty="0" err="1" smtClean="0">
                <a:latin typeface="Georgia" pitchFamily="18" charset="0"/>
              </a:rPr>
              <a:t>письменник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знищив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ще</a:t>
            </a:r>
            <a:r>
              <a:rPr lang="ru-RU" sz="2000" dirty="0" smtClean="0">
                <a:latin typeface="Georgia" pitchFamily="18" charset="0"/>
              </a:rPr>
              <a:t> на </a:t>
            </a:r>
            <a:r>
              <a:rPr lang="ru-RU" sz="2000" dirty="0" err="1" smtClean="0">
                <a:latin typeface="Georgia" pitchFamily="18" charset="0"/>
              </a:rPr>
              <a:t>ранніх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стадіях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роботи</a:t>
            </a:r>
            <a:r>
              <a:rPr lang="ru-RU" sz="2000" dirty="0" smtClean="0">
                <a:latin typeface="Georgia" pitchFamily="18" charset="0"/>
              </a:rPr>
              <a:t> . Але , як сказав </a:t>
            </a:r>
            <a:r>
              <a:rPr lang="ru-RU" sz="2000" dirty="0" err="1" smtClean="0">
                <a:latin typeface="Georgia" pitchFamily="18" charset="0"/>
              </a:rPr>
              <a:t>Воланд</a:t>
            </a:r>
            <a:r>
              <a:rPr lang="ru-RU" sz="2000" dirty="0" smtClean="0">
                <a:latin typeface="Georgia" pitchFamily="18" charset="0"/>
              </a:rPr>
              <a:t> , « рукописи не горят». Булгаков , </a:t>
            </a:r>
            <a:r>
              <a:rPr lang="ru-RU" sz="2000" dirty="0" err="1" smtClean="0">
                <a:latin typeface="Georgia" pitchFamily="18" charset="0"/>
              </a:rPr>
              <a:t>знищив</a:t>
            </a:r>
            <a:r>
              <a:rPr lang="ru-RU" sz="2000" dirty="0" smtClean="0">
                <a:latin typeface="Georgia" pitchFamily="18" charset="0"/>
              </a:rPr>
              <a:t> першу </a:t>
            </a:r>
            <a:r>
              <a:rPr lang="ru-RU" sz="2000" dirty="0" err="1" smtClean="0">
                <a:latin typeface="Georgia" pitchFamily="18" charset="0"/>
              </a:rPr>
              <a:t>редакцію</a:t>
            </a:r>
            <a:r>
              <a:rPr lang="ru-RU" sz="2000" dirty="0" smtClean="0">
                <a:latin typeface="Georgia" pitchFamily="18" charset="0"/>
              </a:rPr>
              <a:t> « </a:t>
            </a:r>
            <a:r>
              <a:rPr lang="ru-RU" sz="2000" dirty="0" err="1" smtClean="0">
                <a:latin typeface="Georgia" pitchFamily="18" charset="0"/>
              </a:rPr>
              <a:t>Майстра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Маргарити</a:t>
            </a:r>
            <a:r>
              <a:rPr lang="ru-RU" sz="2000" dirty="0" smtClean="0">
                <a:latin typeface="Georgia" pitchFamily="18" charset="0"/>
              </a:rPr>
              <a:t>» , </a:t>
            </a:r>
            <a:r>
              <a:rPr lang="ru-RU" sz="2000" dirty="0" err="1" smtClean="0">
                <a:latin typeface="Georgia" pitchFamily="18" charset="0"/>
              </a:rPr>
              <a:t>переконався</a:t>
            </a:r>
            <a:r>
              <a:rPr lang="ru-RU" sz="2000" dirty="0" smtClean="0">
                <a:latin typeface="Georgia" pitchFamily="18" charset="0"/>
              </a:rPr>
              <a:t> , </a:t>
            </a:r>
            <a:r>
              <a:rPr lang="ru-RU" sz="2000" dirty="0" err="1" smtClean="0">
                <a:latin typeface="Georgia" pitchFamily="18" charset="0"/>
              </a:rPr>
              <a:t>що</a:t>
            </a:r>
            <a:r>
              <a:rPr lang="ru-RU" sz="2000" dirty="0" smtClean="0">
                <a:latin typeface="Georgia" pitchFamily="18" charset="0"/>
              </a:rPr>
              <a:t> коли </a:t>
            </a:r>
            <a:r>
              <a:rPr lang="ru-RU" sz="2000" dirty="0" err="1" smtClean="0">
                <a:latin typeface="Georgia" pitchFamily="18" charset="0"/>
              </a:rPr>
              <a:t>написане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вже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неможливо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вигнати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пам'яті</a:t>
            </a:r>
            <a:r>
              <a:rPr lang="ru-RU" sz="2000" dirty="0" smtClean="0">
                <a:latin typeface="Georgia" pitchFamily="18" charset="0"/>
              </a:rPr>
              <a:t> ,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в </a:t>
            </a:r>
            <a:r>
              <a:rPr lang="ru-RU" sz="2000" dirty="0" err="1" smtClean="0">
                <a:latin typeface="Georgia" pitchFamily="18" charset="0"/>
              </a:rPr>
              <a:t>результаті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залишив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після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смерті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спадок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нащадкам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рукопис</a:t>
            </a:r>
            <a:r>
              <a:rPr lang="ru-RU" sz="2000" dirty="0" smtClean="0">
                <a:latin typeface="Georgia" pitchFamily="18" charset="0"/>
              </a:rPr>
              <a:t> великого </a:t>
            </a:r>
            <a:r>
              <a:rPr lang="ru-RU" sz="2000" dirty="0" err="1" smtClean="0">
                <a:latin typeface="Georgia" pitchFamily="18" charset="0"/>
              </a:rPr>
              <a:t>твору</a:t>
            </a:r>
            <a:r>
              <a:rPr lang="ru-RU" sz="2000" dirty="0" smtClean="0">
                <a:latin typeface="Georgia" pitchFamily="18" charset="0"/>
              </a:rPr>
              <a:t> .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6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99670"/>
            <a:ext cx="7055380" cy="1400530"/>
          </a:xfrm>
        </p:spPr>
        <p:txBody>
          <a:bodyPr>
            <a:normAutofit/>
          </a:bodyPr>
          <a:lstStyle/>
          <a:p>
            <a:r>
              <a:rPr lang="uk-UA" b="1" dirty="0" smtClean="0"/>
              <a:t>Історія написання і видання</a:t>
            </a:r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/>
              <a:t>Перша редакція</a:t>
            </a:r>
          </a:p>
          <a:p>
            <a:r>
              <a:rPr lang="uk-UA" dirty="0" smtClean="0"/>
              <a:t>Час початку роботи над «Майстром і Маргаритою» Булгаков у різних рукописах датував то 1928, </a:t>
            </a:r>
            <a:r>
              <a:rPr lang="uk-UA" dirty="0" err="1" smtClean="0"/>
              <a:t>то</a:t>
            </a:r>
            <a:r>
              <a:rPr lang="uk-UA" dirty="0" smtClean="0"/>
              <a:t> 1929 р. У першій редакції роман мав варіанти назв </a:t>
            </a:r>
            <a:r>
              <a:rPr lang="uk-UA" b="1" dirty="0" smtClean="0"/>
              <a:t>«</a:t>
            </a:r>
            <a:r>
              <a:rPr lang="uk-UA" dirty="0" smtClean="0"/>
              <a:t>Чорний маг», «Копито інженера», «Жонглер з копитом», «Син В.», «Гастроль». Перша редакція «Майстра і Маргарити» була знищена автором 18 березня 1930 р. після отримання звістки про заборону п'єси «Кабала святенників». Про це Булгаков повідомив в листі до влади: «І особисто я, своїми руками, кинув в піч чернетку </a:t>
            </a:r>
            <a:r>
              <a:rPr lang="uk-UA" dirty="0" err="1" smtClean="0"/>
              <a:t>романа</a:t>
            </a:r>
            <a:r>
              <a:rPr lang="uk-UA" dirty="0" smtClean="0"/>
              <a:t> про диявола.».</a:t>
            </a:r>
          </a:p>
          <a:p>
            <a:r>
              <a:rPr lang="uk-UA" dirty="0" smtClean="0"/>
              <a:t>Робота над «Майстром і Маргаритою» </a:t>
            </a:r>
            <a:r>
              <a:rPr lang="uk-UA" dirty="0" err="1" smtClean="0"/>
              <a:t>поновилася</a:t>
            </a:r>
            <a:r>
              <a:rPr lang="uk-UA" dirty="0" smtClean="0"/>
              <a:t> в 1931 р. До роману були зроблені чорнові нариси, причому тут вже фігурували Маргарита і її тоді безіменний супутник — майбутній Майстер, а </a:t>
            </a:r>
            <a:r>
              <a:rPr lang="uk-UA" dirty="0" err="1" smtClean="0"/>
              <a:t>Волянд</a:t>
            </a:r>
            <a:r>
              <a:rPr lang="uk-UA" dirty="0" smtClean="0"/>
              <a:t> обзавівся </a:t>
            </a:r>
            <a:r>
              <a:rPr lang="uk-UA" dirty="0" err="1" smtClean="0"/>
              <a:t>своім</a:t>
            </a:r>
            <a:r>
              <a:rPr lang="uk-UA" dirty="0" smtClean="0"/>
              <a:t> буйним почтом.</a:t>
            </a:r>
          </a:p>
          <a:p>
            <a:pPr>
              <a:buNone/>
            </a:pPr>
            <a:r>
              <a:rPr lang="uk-UA" b="1" dirty="0" smtClean="0"/>
              <a:t>Друга редакція</a:t>
            </a:r>
          </a:p>
          <a:p>
            <a:r>
              <a:rPr lang="uk-UA" dirty="0" smtClean="0"/>
              <a:t>Друга редакція писалася автором до 1936 р. і мала підзаголовок «Фантастичний роман» та варіанти назв «Великий канцлер», «Сатана», «Ось і я», «Чорний маг», «Копито консультанта».</a:t>
            </a:r>
          </a:p>
          <a:p>
            <a:pPr>
              <a:buNone/>
            </a:pPr>
            <a:r>
              <a:rPr lang="uk-UA" b="1" dirty="0" smtClean="0"/>
              <a:t>Третя редакція</a:t>
            </a:r>
          </a:p>
          <a:p>
            <a:r>
              <a:rPr lang="uk-UA" dirty="0" smtClean="0"/>
              <a:t>Третя редакція, почата в другій половині 1936 р., спочатку називалася «Князь темряві», але вже в 1937 р. з'явився добре відомий тепер заголовок «Майстер і Маргарита». У травні — червні 1938 р. повний текст вперше був передрукований. Авторська правка тривала майже до самої смерті письменника, Булгаков припинив її на фразі Маргарити: «Так це, отже, літератори за труною йдуть?».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6388" y="2587798"/>
            <a:ext cx="4714876" cy="3960440"/>
          </a:xfrm>
        </p:spPr>
        <p:txBody>
          <a:bodyPr>
            <a:normAutofit/>
          </a:bodyPr>
          <a:lstStyle/>
          <a:p>
            <a:r>
              <a:rPr lang="uk-UA" dirty="0" smtClean="0"/>
              <a:t>Роман  «Майстер і Маргарита» за життя автора не публікувався. Вперше він вийшов в світ тільки у 1966 році, через 26 років після смерті Булгакова, з купюрами, в скороченому журнальному варіанті. Тим, що цей твір дійшов до читача, суспільство зобов'язане дружині письменника Олені Сергіївні Булгаков, яка у важкі сталінські часи зуміла зберегти рукопис роману.</a:t>
            </a:r>
          </a:p>
          <a:p>
            <a:endParaRPr lang="uk-UA" dirty="0"/>
          </a:p>
        </p:txBody>
      </p:sp>
      <p:pic>
        <p:nvPicPr>
          <p:cNvPr id="8" name="Содержимое 7" descr="margarit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67575" y="2924944"/>
            <a:ext cx="4362143" cy="3286148"/>
          </a:xfrm>
        </p:spPr>
      </p:pic>
      <p:sp>
        <p:nvSpPr>
          <p:cNvPr id="9" name="TextBox 8"/>
          <p:cNvSpPr txBox="1"/>
          <p:nvPr/>
        </p:nvSpPr>
        <p:spPr>
          <a:xfrm>
            <a:off x="279332" y="1387469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Майстер і Маргарита</a:t>
            </a:r>
            <a:r>
              <a:rPr lang="uk-UA" dirty="0" smtClean="0"/>
              <a:t> — багатоплановий, поліфонічний роман Михайла Опанасовича Булгакова, званий іноді фантастичним. На його сюжет зроблено безліч театральних постановок і декілька фільмів (у Югославії, Польщі, Швеції, Росії).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</a:t>
            </a:r>
            <a:r>
              <a:rPr lang="ru-RU" sz="2400" dirty="0" smtClean="0"/>
              <a:t> - </a:t>
            </a:r>
            <a:r>
              <a:rPr lang="ru-RU" sz="2400" i="1" dirty="0" err="1" smtClean="0"/>
              <a:t>літературний</a:t>
            </a:r>
            <a:r>
              <a:rPr lang="ru-RU" sz="2400" i="1" dirty="0" smtClean="0"/>
              <a:t> персонаж роману </a:t>
            </a:r>
            <a:r>
              <a:rPr lang="ru-RU" sz="2400" i="1" dirty="0" err="1" smtClean="0"/>
              <a:t>Михайла</a:t>
            </a:r>
            <a:r>
              <a:rPr lang="ru-RU" sz="2400" i="1" dirty="0" smtClean="0"/>
              <a:t> Булгакова «</a:t>
            </a:r>
            <a:r>
              <a:rPr lang="ru-RU" sz="2400" i="1" dirty="0" err="1" smtClean="0"/>
              <a:t>Майстер</a:t>
            </a:r>
            <a:r>
              <a:rPr lang="ru-RU" sz="2400" i="1" dirty="0" smtClean="0"/>
              <a:t> і Маргарита»</a:t>
            </a: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4512501" cy="3384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9" y="4293096"/>
            <a:ext cx="387066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4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85" y="414400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Крилаті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фрази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848" y="1412776"/>
            <a:ext cx="707597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Нет документа, нет и человека.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Что же это у вас, чего не хватишься, ничего нет.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Квартирный вопрос только испортил их.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Не шалю, никого не трогаю, починяю примус.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Осетрина второй свежести.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Подумаешь, бином Ньютона!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Денежки я приберу…нечего им тут валяться.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Брал, но брал нашими, советскими!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Покайся, </a:t>
            </a:r>
            <a:r>
              <a:rPr lang="ru-RU" sz="2000" dirty="0" err="1" smtClean="0">
                <a:latin typeface="Georgia" pitchFamily="18" charset="0"/>
              </a:rPr>
              <a:t>Иваныч</a:t>
            </a:r>
            <a:r>
              <a:rPr lang="ru-RU" sz="2000" dirty="0" smtClean="0">
                <a:latin typeface="Georgia" pitchFamily="18" charset="0"/>
              </a:rPr>
              <a:t>! Тебе скидка выйдет!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Мне ли бриллиантов не знать?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Вино какой страны вы предпочитаете в это время дня?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2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Історія публікацій роману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3248"/>
            <a:ext cx="9144000" cy="5357826"/>
          </a:xfrm>
        </p:spPr>
        <p:txBody>
          <a:bodyPr>
            <a:normAutofit/>
          </a:bodyPr>
          <a:lstStyle/>
          <a:p>
            <a:r>
              <a:rPr lang="uk-UA" dirty="0" smtClean="0"/>
              <a:t>За життя автор читав у себе вдома окремі епізоди роману близьким друзям. Значно пізніше філолог А. З. </a:t>
            </a:r>
            <a:r>
              <a:rPr lang="uk-UA" dirty="0" err="1" smtClean="0"/>
              <a:t>Вуліс</a:t>
            </a:r>
            <a:r>
              <a:rPr lang="uk-UA" dirty="0" smtClean="0"/>
              <a:t> писав роботу про радянських сатириків, і пригадав забутого сатирика, автора «Зойчиної квартири» і «Багрового острова». </a:t>
            </a:r>
            <a:r>
              <a:rPr lang="uk-UA" dirty="0" err="1" smtClean="0"/>
              <a:t>Вуліс</a:t>
            </a:r>
            <a:r>
              <a:rPr lang="uk-UA" dirty="0" smtClean="0"/>
              <a:t> дізнався, що жива вдова письменника, і встановив з нею контакт. Після певного періоду недовір'я, Олена Сергіївна врешті дала почитати рукопис «Майстра». Приголомшений </a:t>
            </a:r>
            <a:r>
              <a:rPr lang="uk-UA" dirty="0" err="1" smtClean="0"/>
              <a:t>Вуліс</a:t>
            </a:r>
            <a:r>
              <a:rPr lang="uk-UA" dirty="0" smtClean="0"/>
              <a:t> розповів про нього багатьом, після чого по літературній Москві пішли чутки про великий роман. Це привело до першої публікації в журналі «Москва» в 1966 (тираж 150 тис. примірників). Там були дві передмови: Костянтина Симонова і </a:t>
            </a:r>
            <a:r>
              <a:rPr lang="uk-UA" dirty="0" err="1" smtClean="0"/>
              <a:t>Вуліса</a:t>
            </a:r>
            <a:r>
              <a:rPr lang="uk-UA" dirty="0" smtClean="0"/>
              <a:t>. Виправлений текст роману вийшов окремим виданням в 1973 році, а остаточний текст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285984" y="1500174"/>
            <a:ext cx="6858016" cy="535782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Цікаво, що сам Булгаков був упевнений, що роман «Майстер і Маргарита» ніколи не буде опублікований за радянської влади, диктування </a:t>
            </a:r>
            <a:r>
              <a:rPr lang="uk-UA" dirty="0" err="1" smtClean="0"/>
              <a:t>романа</a:t>
            </a:r>
            <a:r>
              <a:rPr lang="uk-UA" dirty="0" smtClean="0"/>
              <a:t> дружині було чимось на зразок спроби зв'язатися з далекими нащадками. Але письменник помилявся — хоч і з тридцятирічною затримкою, роман був опублікований, що викликало ефект бомби, яка вибухнула серед радянської інтелігенції.</a:t>
            </a:r>
          </a:p>
          <a:p>
            <a:r>
              <a:rPr lang="uk-UA" dirty="0" smtClean="0"/>
              <a:t>За численними виписками, що збереглися в архіві, з книг видно, що джерелами відомостей з демонології для Булгакова послужили присвячені цій темі статті Енциклопедичного словника </a:t>
            </a:r>
            <a:r>
              <a:rPr lang="uk-UA" dirty="0" err="1" smtClean="0"/>
              <a:t>Брокгауза</a:t>
            </a:r>
            <a:r>
              <a:rPr lang="uk-UA" dirty="0" smtClean="0"/>
              <a:t> і </a:t>
            </a:r>
            <a:r>
              <a:rPr lang="uk-UA" dirty="0" err="1" smtClean="0"/>
              <a:t>Ефрона</a:t>
            </a:r>
            <a:r>
              <a:rPr lang="uk-UA" dirty="0" smtClean="0"/>
              <a:t>, книга М. А. Орлова «Історія стосунків людини з дияволом» (1904) і книга письменника Олександра Валентиновича </a:t>
            </a:r>
            <a:r>
              <a:rPr lang="uk-UA" dirty="0" err="1" smtClean="0"/>
              <a:t>Амфітеатрова</a:t>
            </a:r>
            <a:r>
              <a:rPr lang="uk-UA" dirty="0" smtClean="0"/>
              <a:t> (1862—1938) «Диявол у побуті, легендах і в літературі середніх віків».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95536" y="137057"/>
            <a:ext cx="7055380" cy="1400530"/>
          </a:xfrm>
        </p:spPr>
        <p:txBody>
          <a:bodyPr/>
          <a:lstStyle/>
          <a:p>
            <a:r>
              <a:rPr lang="uk-UA" b="1" dirty="0" smtClean="0"/>
              <a:t>Структура роману</a:t>
            </a:r>
            <a:endParaRPr lang="uk-UA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79820" y="1684973"/>
            <a:ext cx="3298112" cy="576262"/>
          </a:xfrm>
        </p:spPr>
        <p:txBody>
          <a:bodyPr/>
          <a:lstStyle/>
          <a:p>
            <a:r>
              <a:rPr lang="uk-UA" dirty="0" smtClean="0"/>
              <a:t>Частина перша 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2"/>
          </p:nvPr>
        </p:nvSpPr>
        <p:spPr>
          <a:xfrm>
            <a:off x="0" y="2357430"/>
            <a:ext cx="4857752" cy="450057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uk-UA" dirty="0" smtClean="0"/>
              <a:t>Ніколи не розмовляйте з незнайомими</a:t>
            </a:r>
          </a:p>
          <a:p>
            <a:pPr lvl="1"/>
            <a:r>
              <a:rPr lang="uk-UA" dirty="0" smtClean="0"/>
              <a:t>Понтій Пілат</a:t>
            </a:r>
          </a:p>
          <a:p>
            <a:pPr lvl="1"/>
            <a:r>
              <a:rPr lang="uk-UA" dirty="0" smtClean="0"/>
              <a:t>Сьомий доказ</a:t>
            </a:r>
          </a:p>
          <a:p>
            <a:pPr lvl="1"/>
            <a:r>
              <a:rPr lang="uk-UA" dirty="0" smtClean="0"/>
              <a:t>Гонитва</a:t>
            </a:r>
          </a:p>
          <a:p>
            <a:pPr lvl="1"/>
            <a:r>
              <a:rPr lang="uk-UA" dirty="0" smtClean="0"/>
              <a:t>Було діло в Грибоєдові</a:t>
            </a:r>
          </a:p>
          <a:p>
            <a:pPr lvl="1"/>
            <a:r>
              <a:rPr lang="uk-UA" dirty="0" smtClean="0"/>
              <a:t>Шизофренія, як і було сказано</a:t>
            </a:r>
          </a:p>
          <a:p>
            <a:pPr lvl="1"/>
            <a:r>
              <a:rPr lang="uk-UA" dirty="0" smtClean="0"/>
              <a:t>Нехороша квартира</a:t>
            </a:r>
          </a:p>
          <a:p>
            <a:pPr lvl="1"/>
            <a:r>
              <a:rPr lang="uk-UA" dirty="0" err="1" smtClean="0"/>
              <a:t>Пря</a:t>
            </a:r>
            <a:r>
              <a:rPr lang="uk-UA" dirty="0" smtClean="0"/>
              <a:t> професора з поетом</a:t>
            </a:r>
          </a:p>
          <a:p>
            <a:pPr lvl="1"/>
            <a:r>
              <a:rPr lang="uk-UA" dirty="0" err="1" smtClean="0"/>
              <a:t>Коров'євські</a:t>
            </a:r>
            <a:r>
              <a:rPr lang="uk-UA" dirty="0" smtClean="0"/>
              <a:t> штучки</a:t>
            </a:r>
          </a:p>
          <a:p>
            <a:pPr lvl="1"/>
            <a:r>
              <a:rPr lang="uk-UA" dirty="0" smtClean="0"/>
              <a:t>Вісті з Ялти</a:t>
            </a:r>
          </a:p>
          <a:p>
            <a:pPr lvl="1"/>
            <a:r>
              <a:rPr lang="uk-UA" dirty="0" smtClean="0"/>
              <a:t>Роздвоєння Івана</a:t>
            </a:r>
          </a:p>
          <a:p>
            <a:pPr lvl="1"/>
            <a:r>
              <a:rPr lang="uk-UA" dirty="0" smtClean="0"/>
              <a:t>Чорна магія і її викриття</a:t>
            </a:r>
          </a:p>
          <a:p>
            <a:pPr lvl="1"/>
            <a:r>
              <a:rPr lang="uk-UA" dirty="0" smtClean="0"/>
              <a:t>Явлення героя</a:t>
            </a:r>
          </a:p>
          <a:p>
            <a:pPr lvl="1"/>
            <a:r>
              <a:rPr lang="uk-UA" dirty="0" smtClean="0"/>
              <a:t>Слава півневі!</a:t>
            </a:r>
          </a:p>
          <a:p>
            <a:pPr lvl="1"/>
            <a:r>
              <a:rPr lang="uk-UA" dirty="0" smtClean="0"/>
              <a:t>Сон </a:t>
            </a:r>
            <a:r>
              <a:rPr lang="uk-UA" dirty="0" err="1" smtClean="0"/>
              <a:t>Ніканора</a:t>
            </a:r>
            <a:r>
              <a:rPr lang="uk-UA" dirty="0" smtClean="0"/>
              <a:t> Івановича</a:t>
            </a:r>
          </a:p>
          <a:p>
            <a:pPr lvl="1"/>
            <a:r>
              <a:rPr lang="uk-UA" dirty="0" smtClean="0"/>
              <a:t>Страта</a:t>
            </a:r>
          </a:p>
          <a:p>
            <a:pPr lvl="1"/>
            <a:r>
              <a:rPr lang="uk-UA" dirty="0" smtClean="0"/>
              <a:t>Неспокійний день</a:t>
            </a:r>
          </a:p>
          <a:p>
            <a:pPr lvl="1"/>
            <a:r>
              <a:rPr lang="uk-UA" dirty="0" smtClean="0"/>
              <a:t>Невдахи візитери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1673252"/>
            <a:ext cx="3298113" cy="576262"/>
          </a:xfrm>
        </p:spPr>
        <p:txBody>
          <a:bodyPr/>
          <a:lstStyle/>
          <a:p>
            <a:r>
              <a:rPr lang="uk-UA" dirty="0" smtClean="0"/>
              <a:t>Частина друга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4343400" cy="44196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uk-UA" dirty="0" smtClean="0"/>
              <a:t>Маргарита</a:t>
            </a:r>
          </a:p>
          <a:p>
            <a:pPr lvl="1"/>
            <a:r>
              <a:rPr lang="uk-UA" dirty="0" err="1" smtClean="0"/>
              <a:t>Азазеллів</a:t>
            </a:r>
            <a:r>
              <a:rPr lang="uk-UA" dirty="0" smtClean="0"/>
              <a:t> крем</a:t>
            </a:r>
          </a:p>
          <a:p>
            <a:pPr lvl="1"/>
            <a:r>
              <a:rPr lang="uk-UA" dirty="0" smtClean="0"/>
              <a:t>Політ</a:t>
            </a:r>
          </a:p>
          <a:p>
            <a:pPr lvl="1"/>
            <a:r>
              <a:rPr lang="uk-UA" dirty="0" smtClean="0"/>
              <a:t>При свічках</a:t>
            </a:r>
          </a:p>
          <a:p>
            <a:pPr lvl="1"/>
            <a:r>
              <a:rPr lang="uk-UA" dirty="0" smtClean="0"/>
              <a:t>Великий бал в сатани</a:t>
            </a:r>
          </a:p>
          <a:p>
            <a:pPr lvl="1"/>
            <a:r>
              <a:rPr lang="uk-UA" dirty="0" smtClean="0"/>
              <a:t>Вивільнення майстра</a:t>
            </a:r>
          </a:p>
          <a:p>
            <a:pPr lvl="1"/>
            <a:r>
              <a:rPr lang="uk-UA" dirty="0" smtClean="0"/>
              <a:t>Як прокуратор намагався врятувати Юду з </a:t>
            </a:r>
            <a:r>
              <a:rPr lang="uk-UA" dirty="0" err="1" smtClean="0"/>
              <a:t>Кіріята</a:t>
            </a:r>
            <a:endParaRPr lang="uk-UA" dirty="0" smtClean="0"/>
          </a:p>
          <a:p>
            <a:pPr lvl="1"/>
            <a:r>
              <a:rPr lang="uk-UA" dirty="0" smtClean="0"/>
              <a:t>Поховання</a:t>
            </a:r>
          </a:p>
          <a:p>
            <a:pPr lvl="1"/>
            <a:r>
              <a:rPr lang="uk-UA" dirty="0" smtClean="0"/>
              <a:t>Кінець квартири №50</a:t>
            </a:r>
          </a:p>
          <a:p>
            <a:pPr lvl="1"/>
            <a:r>
              <a:rPr lang="uk-UA" dirty="0" smtClean="0"/>
              <a:t>Останні пригоди </a:t>
            </a:r>
            <a:r>
              <a:rPr lang="uk-UA" dirty="0" err="1" smtClean="0"/>
              <a:t>Коров'єва</a:t>
            </a:r>
            <a:r>
              <a:rPr lang="uk-UA" dirty="0" smtClean="0"/>
              <a:t> та Бегемота</a:t>
            </a:r>
          </a:p>
          <a:p>
            <a:pPr lvl="1"/>
            <a:r>
              <a:rPr lang="uk-UA" dirty="0" smtClean="0"/>
              <a:t>Долю Майстра і Маргарити визначено</a:t>
            </a:r>
          </a:p>
          <a:p>
            <a:pPr lvl="1"/>
            <a:r>
              <a:rPr lang="uk-UA" dirty="0" smtClean="0"/>
              <a:t>Пора! Пора!</a:t>
            </a:r>
          </a:p>
          <a:p>
            <a:pPr lvl="1"/>
            <a:r>
              <a:rPr lang="uk-UA" dirty="0" smtClean="0"/>
              <a:t>На Воробйових горах</a:t>
            </a:r>
          </a:p>
          <a:p>
            <a:pPr lvl="1"/>
            <a:r>
              <a:rPr lang="uk-UA" dirty="0" smtClean="0"/>
              <a:t>Прощення й вічний притулок</a:t>
            </a:r>
          </a:p>
          <a:p>
            <a:pPr lvl="1">
              <a:buFont typeface="Wingdings" pitchFamily="2" charset="2"/>
              <a:buChar char="Ø"/>
            </a:pPr>
            <a:endParaRPr lang="ru-RU" dirty="0" smtClean="0"/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50055" y="1032454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Роман складається із двох частин, що в свою чергу поділяються на розділи: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7886ECBE-896A-4335-9150-6BC1552F32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9EC355-8D00-4C0F-98BC-A0FBEFA438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C4218D-1D1D-4757-9CCE-1E096F54B28F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1902</Words>
  <Application>Microsoft Office PowerPoint</Application>
  <PresentationFormat>Экран (4:3)</PresentationFormat>
  <Paragraphs>126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Georgia</vt:lpstr>
      <vt:lpstr>Wingdings</vt:lpstr>
      <vt:lpstr>Wingdings 3</vt:lpstr>
      <vt:lpstr>Ион</vt:lpstr>
      <vt:lpstr>Майстер і Маргарита</vt:lpstr>
      <vt:lpstr>Короткі відомості </vt:lpstr>
      <vt:lpstr>Історія написання і видання</vt:lpstr>
      <vt:lpstr>Презентация PowerPoint</vt:lpstr>
      <vt:lpstr>Презентация PowerPoint</vt:lpstr>
      <vt:lpstr>Презентация PowerPoint</vt:lpstr>
      <vt:lpstr>Історія публікацій роману</vt:lpstr>
      <vt:lpstr>Презентация PowerPoint</vt:lpstr>
      <vt:lpstr>Структура роману</vt:lpstr>
      <vt:lpstr>Сюжет</vt:lpstr>
      <vt:lpstr>Презентация PowerPoint</vt:lpstr>
      <vt:lpstr>Презентация PowerPoint</vt:lpstr>
      <vt:lpstr>Презентация PowerPoint</vt:lpstr>
      <vt:lpstr>Презентация PowerPoint</vt:lpstr>
      <vt:lpstr>Місце і час основних подій роману</vt:lpstr>
      <vt:lpstr>Спробуємо коротко охарактеризувати проблематику добутку і її зв’язку з основними героями роману.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2011-01-18T15:12:36Z</dcterms:created>
  <dcterms:modified xsi:type="dcterms:W3CDTF">2014-12-03T18:20:33Z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TC103524809990</vt:lpwstr>
  </property>
</Properties>
</file>