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4" r:id="rId9"/>
    <p:sldId id="262" r:id="rId10"/>
    <p:sldId id="263"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CD28BA1D-8B56-475B-9EB2-AAD8E5ECB1E9}" type="datetimeFigureOut">
              <a:rPr lang="en-US" smtClean="0"/>
              <a:pPr/>
              <a:t>12/3/2013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D28BA1D-8B56-475B-9EB2-AAD8E5ECB1E9}" type="datetimeFigureOut">
              <a:rPr lang="en-US" smtClean="0"/>
              <a:pPr/>
              <a:t>12/3/2013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D28BA1D-8B56-475B-9EB2-AAD8E5ECB1E9}" type="datetimeFigureOut">
              <a:rPr lang="en-US" smtClean="0"/>
              <a:pPr/>
              <a:t>12/3/2013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D28BA1D-8B56-475B-9EB2-AAD8E5ECB1E9}" type="datetimeFigureOut">
              <a:rPr lang="en-US" smtClean="0"/>
              <a:pPr/>
              <a:t>12/3/2013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D28BA1D-8B56-475B-9EB2-AAD8E5ECB1E9}" type="datetimeFigureOut">
              <a:rPr lang="en-US" smtClean="0"/>
              <a:pPr/>
              <a:t>12/3/2013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CD28BA1D-8B56-475B-9EB2-AAD8E5ECB1E9}" type="datetimeFigureOut">
              <a:rPr lang="en-US" smtClean="0"/>
              <a:pPr/>
              <a:t>12/3/2013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CD28BA1D-8B56-475B-9EB2-AAD8E5ECB1E9}" type="datetimeFigureOut">
              <a:rPr lang="en-US" smtClean="0"/>
              <a:pPr/>
              <a:t>12/3/2013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CD28BA1D-8B56-475B-9EB2-AAD8E5ECB1E9}" type="datetimeFigureOut">
              <a:rPr lang="en-US" smtClean="0"/>
              <a:pPr/>
              <a:t>12/3/2013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28BA1D-8B56-475B-9EB2-AAD8E5ECB1E9}" type="datetimeFigureOut">
              <a:rPr lang="en-US" smtClean="0"/>
              <a:pPr/>
              <a:t>12/3/2013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28BA1D-8B56-475B-9EB2-AAD8E5ECB1E9}" type="datetimeFigureOut">
              <a:rPr lang="en-US" smtClean="0"/>
              <a:pPr/>
              <a:t>12/3/2013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D28BA1D-8B56-475B-9EB2-AAD8E5ECB1E9}" type="datetimeFigureOut">
              <a:rPr lang="en-US" smtClean="0"/>
              <a:pPr/>
              <a:t>12/3/2013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DBC0F23C-1CEE-46B3-A75E-CADA4E86A3B1}" type="slidenum">
              <a:rPr lang="en-US" smtClean="0"/>
              <a:pPr/>
              <a:t>‹#›</a:t>
            </a:fld>
            <a:endParaRPr lang="en-US"/>
          </a:p>
        </p:txBody>
      </p:sp>
    </p:spTree>
  </p:cSld>
  <p:clrMapOvr>
    <a:masterClrMapping/>
  </p:clrMapOvr>
  <p:transition>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8BA1D-8B56-475B-9EB2-AAD8E5ECB1E9}" type="datetimeFigureOut">
              <a:rPr lang="en-US" smtClean="0"/>
              <a:pPr/>
              <a:t>12/3/2013</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C0F23C-1CEE-46B3-A75E-CADA4E86A3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5286380" y="357166"/>
            <a:ext cx="3786182" cy="2786082"/>
          </a:xfrm>
          <a:prstGeom prst="round2DiagRect">
            <a:avLst/>
          </a:prstGeom>
          <a:solidFill>
            <a:schemeClr val="bg1">
              <a:alpha val="2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5500" b="1" dirty="0" err="1" smtClean="0">
                <a:solidFill>
                  <a:schemeClr val="tx1">
                    <a:lumMod val="95000"/>
                    <a:lumOff val="5000"/>
                  </a:schemeClr>
                </a:solidFill>
              </a:rPr>
              <a:t>Райнер</a:t>
            </a:r>
            <a:r>
              <a:rPr lang="uk-UA" sz="5500" b="1" dirty="0" smtClean="0">
                <a:solidFill>
                  <a:schemeClr val="tx1">
                    <a:lumMod val="95000"/>
                    <a:lumOff val="5000"/>
                  </a:schemeClr>
                </a:solidFill>
              </a:rPr>
              <a:t> Марія Рільке</a:t>
            </a:r>
            <a:endParaRPr lang="en-US" sz="55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5572132" y="5715016"/>
            <a:ext cx="3428992" cy="938218"/>
          </a:xfrm>
          <a:prstGeom prst="round2DiagRect">
            <a:avLst/>
          </a:prstGeom>
          <a:solidFill>
            <a:schemeClr val="bg1">
              <a:alpha val="2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dirty="0" smtClean="0">
                <a:solidFill>
                  <a:schemeClr val="tx1">
                    <a:lumMod val="95000"/>
                    <a:lumOff val="5000"/>
                  </a:schemeClr>
                </a:solidFill>
              </a:rPr>
              <a:t>Виконали: учениці 11 класу</a:t>
            </a:r>
          </a:p>
          <a:p>
            <a:pPr algn="ctr"/>
            <a:r>
              <a:rPr lang="uk-UA" sz="1600" dirty="0" smtClean="0">
                <a:solidFill>
                  <a:schemeClr val="tx1">
                    <a:lumMod val="95000"/>
                    <a:lumOff val="5000"/>
                  </a:schemeClr>
                </a:solidFill>
              </a:rPr>
              <a:t>Гусєва Соня</a:t>
            </a:r>
          </a:p>
          <a:p>
            <a:pPr algn="ctr"/>
            <a:r>
              <a:rPr lang="uk-UA" sz="1600" dirty="0" smtClean="0">
                <a:solidFill>
                  <a:schemeClr val="tx1">
                    <a:lumMod val="95000"/>
                    <a:lumOff val="5000"/>
                  </a:schemeClr>
                </a:solidFill>
              </a:rPr>
              <a:t>Луценко Віка</a:t>
            </a:r>
            <a:endParaRPr lang="en-US" sz="1600" dirty="0">
              <a:solidFill>
                <a:schemeClr val="tx1">
                  <a:lumMod val="95000"/>
                  <a:lumOff val="5000"/>
                </a:schemeClr>
              </a:solidFill>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142852"/>
            <a:ext cx="8786842" cy="1285884"/>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Рільке і Україна</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142844" y="1571612"/>
            <a:ext cx="4857784" cy="5143536"/>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rPr>
              <a:t>Приблизно два тижні поет перебував у Києві. Він був настільки вражений його красою, що подумував про те, щоб назавжди залишитися жити у цьому місті, яке називав «близьким до Бога». Найбільше поета приваблювали релігійні пам’ятки давнини: Києво-Печерська лавра, Софійський собор, монастирі та церкви. Рільке читав російською мовою твори Тараса Шевченка, цікавився його живописними полотнами. Поет відвідав могилу Кобзаря в Каневі. Багато творів Рільке навіяні українськими враженнями, особливо вірш «В оцім селі стоїть останній дім…», поема «Карл ХІІ, король шведський, їде степами України», оповідання «Пісня про Правду», «Як старий Тимофій співав, умираючи». Твори </a:t>
            </a:r>
            <a:r>
              <a:rPr lang="uk-UA" sz="1600" dirty="0" smtClean="0">
                <a:solidFill>
                  <a:schemeClr val="tx1"/>
                </a:solidFill>
              </a:rPr>
              <a:t>Рільке українською </a:t>
            </a:r>
            <a:r>
              <a:rPr lang="uk-UA" sz="1600" dirty="0" smtClean="0">
                <a:solidFill>
                  <a:schemeClr val="tx1"/>
                </a:solidFill>
              </a:rPr>
              <a:t>мовою перекладали Л. </a:t>
            </a:r>
            <a:r>
              <a:rPr lang="uk-UA" sz="1600" dirty="0" err="1" smtClean="0">
                <a:solidFill>
                  <a:schemeClr val="tx1"/>
                </a:solidFill>
              </a:rPr>
              <a:t>Мосендз</a:t>
            </a:r>
            <a:r>
              <a:rPr lang="uk-UA" sz="1600" dirty="0" smtClean="0">
                <a:solidFill>
                  <a:schemeClr val="tx1"/>
                </a:solidFill>
              </a:rPr>
              <a:t>, М. Бажан, В. Стус, Д. Павличко та інші.</a:t>
            </a:r>
            <a:endParaRPr lang="en-US" sz="1600" dirty="0">
              <a:solidFill>
                <a:schemeClr val="tx1"/>
              </a:solidFill>
            </a:endParaRPr>
          </a:p>
        </p:txBody>
      </p:sp>
      <p:pic>
        <p:nvPicPr>
          <p:cNvPr id="3074" name="Picture 2" descr="http://www.day.kiev.ua/sites/default/files/news/11072013/kiievo-pecherska-lavra-7.jpg"/>
          <p:cNvPicPr>
            <a:picLocks noChangeAspect="1" noChangeArrowheads="1"/>
          </p:cNvPicPr>
          <p:nvPr/>
        </p:nvPicPr>
        <p:blipFill>
          <a:blip r:embed="rId3"/>
          <a:srcRect/>
          <a:stretch>
            <a:fillRect/>
          </a:stretch>
        </p:blipFill>
        <p:spPr bwMode="auto">
          <a:xfrm>
            <a:off x="5286380" y="1571612"/>
            <a:ext cx="2762269" cy="2071702"/>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76" name="Picture 4" descr="http://upload.wikimedia.org/wikipedia/commons/d/d0/%D0%A1%D0%B2%D1%8F%D1%82%D0%B0_%D0%A1%D0%BE%D1%84%D1%96%D1%8F_%D0%9A%D0%B8%D1%97%D0%B2%D1%81%D1%8C%D0%BA%D0%B0.jpg"/>
          <p:cNvPicPr>
            <a:picLocks noChangeAspect="1" noChangeArrowheads="1"/>
          </p:cNvPicPr>
          <p:nvPr/>
        </p:nvPicPr>
        <p:blipFill>
          <a:blip r:embed="rId4"/>
          <a:srcRect/>
          <a:stretch>
            <a:fillRect/>
          </a:stretch>
        </p:blipFill>
        <p:spPr bwMode="auto">
          <a:xfrm>
            <a:off x="6143636" y="4071942"/>
            <a:ext cx="2786081" cy="2071702"/>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5286380" y="3643314"/>
            <a:ext cx="2786082" cy="307777"/>
          </a:xfrm>
          <a:prstGeom prst="rect">
            <a:avLst/>
          </a:prstGeom>
          <a:noFill/>
        </p:spPr>
        <p:txBody>
          <a:bodyPr wrap="square" rtlCol="0">
            <a:spAutoFit/>
          </a:bodyPr>
          <a:lstStyle/>
          <a:p>
            <a:pPr algn="ctr"/>
            <a:r>
              <a:rPr lang="uk-UA" sz="1400" i="1" dirty="0" smtClean="0"/>
              <a:t>Києво-Печерська лавра</a:t>
            </a:r>
          </a:p>
        </p:txBody>
      </p:sp>
      <p:sp>
        <p:nvSpPr>
          <p:cNvPr id="7" name="TextBox 6"/>
          <p:cNvSpPr txBox="1"/>
          <p:nvPr/>
        </p:nvSpPr>
        <p:spPr>
          <a:xfrm>
            <a:off x="6143636" y="6143644"/>
            <a:ext cx="2786082" cy="307777"/>
          </a:xfrm>
          <a:prstGeom prst="rect">
            <a:avLst/>
          </a:prstGeom>
          <a:noFill/>
        </p:spPr>
        <p:txBody>
          <a:bodyPr wrap="square" rtlCol="0">
            <a:spAutoFit/>
          </a:bodyPr>
          <a:lstStyle/>
          <a:p>
            <a:pPr algn="ctr"/>
            <a:r>
              <a:rPr lang="uk-UA" sz="1400" i="1" dirty="0" smtClean="0"/>
              <a:t>Софійський собор</a:t>
            </a:r>
          </a:p>
        </p:txBody>
      </p:sp>
    </p:spTree>
  </p:cSld>
  <p:clrMapOvr>
    <a:masterClrMapping/>
  </p:clrMapOvr>
  <p:transition>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142852"/>
            <a:ext cx="8786842" cy="1285884"/>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Використані джерела</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214282" y="1714464"/>
            <a:ext cx="8215370" cy="1500222"/>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Arial" pitchFamily="34" charset="0"/>
              <a:buChar char="•"/>
            </a:pPr>
            <a:r>
              <a:rPr lang="uk-UA" sz="1600" dirty="0" smtClean="0">
                <a:solidFill>
                  <a:schemeClr val="tx1"/>
                </a:solidFill>
              </a:rPr>
              <a:t> </a:t>
            </a:r>
            <a:r>
              <a:rPr lang="en-US" sz="1600" dirty="0" smtClean="0">
                <a:solidFill>
                  <a:schemeClr val="tx1"/>
                </a:solidFill>
              </a:rPr>
              <a:t>uk.wikipedia.org</a:t>
            </a:r>
            <a:endParaRPr lang="uk-UA" sz="1600" dirty="0" smtClean="0">
              <a:solidFill>
                <a:schemeClr val="tx1"/>
              </a:solidFill>
            </a:endParaRPr>
          </a:p>
          <a:p>
            <a:pPr algn="just">
              <a:buFont typeface="Arial" pitchFamily="34" charset="0"/>
              <a:buChar char="•"/>
            </a:pPr>
            <a:r>
              <a:rPr lang="uk-UA" sz="1600" dirty="0" smtClean="0">
                <a:solidFill>
                  <a:schemeClr val="tx1"/>
                </a:solidFill>
              </a:rPr>
              <a:t> </a:t>
            </a:r>
            <a:r>
              <a:rPr lang="en-US" sz="1600" dirty="0" smtClean="0">
                <a:solidFill>
                  <a:schemeClr val="tx1"/>
                </a:solidFill>
              </a:rPr>
              <a:t>school.xvatit.com</a:t>
            </a:r>
            <a:endParaRPr lang="uk-UA" sz="1600" dirty="0" smtClean="0">
              <a:solidFill>
                <a:schemeClr val="tx1"/>
              </a:solidFill>
            </a:endParaRPr>
          </a:p>
          <a:p>
            <a:pPr algn="just">
              <a:buFont typeface="Arial" pitchFamily="34" charset="0"/>
              <a:buChar char="•"/>
            </a:pPr>
            <a:r>
              <a:rPr lang="uk-UA" sz="1600" dirty="0" smtClean="0">
                <a:solidFill>
                  <a:schemeClr val="tx1"/>
                </a:solidFill>
              </a:rPr>
              <a:t> </a:t>
            </a:r>
            <a:r>
              <a:rPr lang="uk-UA" sz="1600" dirty="0" smtClean="0">
                <a:solidFill>
                  <a:schemeClr val="tx1"/>
                </a:solidFill>
              </a:rPr>
              <a:t>Світова література: </a:t>
            </a:r>
            <a:r>
              <a:rPr lang="uk-UA" sz="1600" dirty="0" err="1" smtClean="0">
                <a:solidFill>
                  <a:schemeClr val="tx1"/>
                </a:solidFill>
              </a:rPr>
              <a:t>підр</a:t>
            </a:r>
            <a:r>
              <a:rPr lang="uk-UA" sz="1600" dirty="0" smtClean="0">
                <a:solidFill>
                  <a:schemeClr val="tx1"/>
                </a:solidFill>
              </a:rPr>
              <a:t>. </a:t>
            </a:r>
            <a:r>
              <a:rPr lang="uk-UA" sz="1600" dirty="0" smtClean="0">
                <a:solidFill>
                  <a:schemeClr val="tx1"/>
                </a:solidFill>
              </a:rPr>
              <a:t>д</a:t>
            </a:r>
            <a:r>
              <a:rPr lang="uk-UA" sz="1600" dirty="0" smtClean="0">
                <a:solidFill>
                  <a:schemeClr val="tx1"/>
                </a:solidFill>
              </a:rPr>
              <a:t>ля 11 класу загальноосвітніх навчальних закладів / О.О. Ісаєва, Ж.В. Клименко, А. О. Мельник. – Харків: </a:t>
            </a:r>
            <a:r>
              <a:rPr lang="uk-UA" sz="1600" dirty="0" err="1" smtClean="0">
                <a:solidFill>
                  <a:schemeClr val="tx1"/>
                </a:solidFill>
              </a:rPr>
              <a:t>Сиция</a:t>
            </a:r>
            <a:r>
              <a:rPr lang="uk-UA" sz="1600" dirty="0" smtClean="0">
                <a:solidFill>
                  <a:schemeClr val="tx1"/>
                </a:solidFill>
              </a:rPr>
              <a:t>, 2011. – ст. 103-116</a:t>
            </a:r>
          </a:p>
          <a:p>
            <a:pPr algn="just">
              <a:buFont typeface="Arial" pitchFamily="34" charset="0"/>
              <a:buChar char="•"/>
            </a:pPr>
            <a:endParaRPr lang="en-US" sz="1600" dirty="0">
              <a:solidFill>
                <a:schemeClr val="tx1"/>
              </a:solidFill>
            </a:endParaRPr>
          </a:p>
        </p:txBody>
      </p:sp>
    </p:spTree>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285728"/>
            <a:ext cx="8786842" cy="1428760"/>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err="1" smtClean="0">
                <a:solidFill>
                  <a:schemeClr val="tx1">
                    <a:lumMod val="95000"/>
                    <a:lumOff val="5000"/>
                  </a:schemeClr>
                </a:solidFill>
              </a:rPr>
              <a:t>“Вічний</a:t>
            </a:r>
            <a:r>
              <a:rPr lang="uk-UA" sz="4400" b="1" dirty="0" smtClean="0">
                <a:solidFill>
                  <a:schemeClr val="tx1">
                    <a:lumMod val="95000"/>
                    <a:lumOff val="5000"/>
                  </a:schemeClr>
                </a:solidFill>
              </a:rPr>
              <a:t> мандрівець, подорожній усіх </a:t>
            </a:r>
            <a:r>
              <a:rPr lang="uk-UA" sz="4400" b="1" dirty="0" err="1" smtClean="0">
                <a:solidFill>
                  <a:schemeClr val="tx1">
                    <a:lumMod val="95000"/>
                    <a:lumOff val="5000"/>
                  </a:schemeClr>
                </a:solidFill>
              </a:rPr>
              <a:t>шляхів”</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214282" y="2000240"/>
            <a:ext cx="4286280" cy="4000528"/>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lumMod val="95000"/>
                    <a:lumOff val="5000"/>
                  </a:schemeClr>
                </a:solidFill>
              </a:rPr>
              <a:t>Так назвав </a:t>
            </a:r>
            <a:r>
              <a:rPr lang="ru-RU" sz="1600" dirty="0" err="1" smtClean="0">
                <a:solidFill>
                  <a:schemeClr val="tx1">
                    <a:lumMod val="95000"/>
                    <a:lumOff val="5000"/>
                  </a:schemeClr>
                </a:solidFill>
              </a:rPr>
              <a:t>Рільке</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австрійський</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письменник</a:t>
            </a:r>
            <a:r>
              <a:rPr lang="ru-RU" sz="1600" dirty="0" smtClean="0">
                <a:solidFill>
                  <a:schemeClr val="tx1">
                    <a:lumMod val="95000"/>
                    <a:lumOff val="5000"/>
                  </a:schemeClr>
                </a:solidFill>
              </a:rPr>
              <a:t> Стефан Цвейг. </a:t>
            </a:r>
            <a:r>
              <a:rPr lang="ru-RU" sz="1600" dirty="0" err="1" smtClean="0">
                <a:solidFill>
                  <a:schemeClr val="tx1">
                    <a:lumMod val="95000"/>
                    <a:lumOff val="5000"/>
                  </a:schemeClr>
                </a:solidFill>
              </a:rPr>
              <a:t>Таке</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визначення</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надзвичайно</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яскраво</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характеризує</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особистість</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творчість</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поета</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Адже</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його</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вірші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народжувалися</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завдяки</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мандрам</a:t>
            </a:r>
            <a:r>
              <a:rPr lang="ru-RU" sz="1600" dirty="0" smtClean="0">
                <a:solidFill>
                  <a:schemeClr val="tx1">
                    <a:lumMod val="95000"/>
                    <a:lumOff val="5000"/>
                  </a:schemeClr>
                </a:solidFill>
              </a:rPr>
              <a:t> у </a:t>
            </a:r>
            <a:r>
              <a:rPr lang="ru-RU" sz="1600" dirty="0" err="1" smtClean="0">
                <a:solidFill>
                  <a:schemeClr val="tx1">
                    <a:lumMod val="95000"/>
                    <a:lumOff val="5000"/>
                  </a:schemeClr>
                </a:solidFill>
              </a:rPr>
              <a:t>просторі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часі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подорожам</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із</a:t>
            </a:r>
            <a:r>
              <a:rPr lang="ru-RU" sz="1600" dirty="0" smtClean="0">
                <a:solidFill>
                  <a:schemeClr val="tx1">
                    <a:lumMod val="95000"/>
                    <a:lumOff val="5000"/>
                  </a:schemeClr>
                </a:solidFill>
              </a:rPr>
              <a:t> одного </a:t>
            </a:r>
            <a:r>
              <a:rPr lang="ru-RU" sz="1600" dirty="0" err="1" smtClean="0">
                <a:solidFill>
                  <a:schemeClr val="tx1">
                    <a:lumMod val="95000"/>
                    <a:lumOff val="5000"/>
                  </a:schemeClr>
                </a:solidFill>
              </a:rPr>
              <a:t>літературного</a:t>
            </a:r>
            <a:r>
              <a:rPr lang="ru-RU" sz="1600" dirty="0" smtClean="0">
                <a:solidFill>
                  <a:schemeClr val="tx1">
                    <a:lumMod val="95000"/>
                    <a:lumOff val="5000"/>
                  </a:schemeClr>
                </a:solidFill>
              </a:rPr>
              <a:t> методу </a:t>
            </a:r>
            <a:r>
              <a:rPr lang="ru-RU" sz="1600" dirty="0" err="1" smtClean="0">
                <a:solidFill>
                  <a:schemeClr val="tx1">
                    <a:lumMod val="95000"/>
                    <a:lumOff val="5000"/>
                  </a:schemeClr>
                </a:solidFill>
              </a:rPr>
              <a:t>або</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течії</a:t>
            </a:r>
            <a:r>
              <a:rPr lang="ru-RU" sz="1600" dirty="0" smtClean="0">
                <a:solidFill>
                  <a:schemeClr val="tx1">
                    <a:lumMod val="95000"/>
                    <a:lumOff val="5000"/>
                  </a:schemeClr>
                </a:solidFill>
              </a:rPr>
              <a:t> в </a:t>
            </a:r>
            <a:r>
              <a:rPr lang="ru-RU" sz="1600" dirty="0" err="1" smtClean="0">
                <a:solidFill>
                  <a:schemeClr val="tx1">
                    <a:lumMod val="95000"/>
                    <a:lumOff val="5000"/>
                  </a:schemeClr>
                </a:solidFill>
              </a:rPr>
              <a:t>інші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із</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культури</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в</a:t>
            </a:r>
            <a:r>
              <a:rPr lang="ru-RU" sz="1600" dirty="0" smtClean="0">
                <a:solidFill>
                  <a:schemeClr val="tx1">
                    <a:lumMod val="95000"/>
                    <a:lumOff val="5000"/>
                  </a:schemeClr>
                </a:solidFill>
              </a:rPr>
              <a:t> культуру, </a:t>
            </a:r>
            <a:r>
              <a:rPr lang="ru-RU" sz="1600" dirty="0" err="1" smtClean="0">
                <a:solidFill>
                  <a:schemeClr val="tx1">
                    <a:lumMod val="95000"/>
                    <a:lumOff val="5000"/>
                  </a:schemeClr>
                </a:solidFill>
              </a:rPr>
              <a:t>із</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мови</a:t>
            </a:r>
            <a:r>
              <a:rPr lang="ru-RU" sz="1600" dirty="0" smtClean="0">
                <a:solidFill>
                  <a:schemeClr val="tx1">
                    <a:lumMod val="95000"/>
                    <a:lumOff val="5000"/>
                  </a:schemeClr>
                </a:solidFill>
              </a:rPr>
              <a:t> в </a:t>
            </a:r>
            <a:r>
              <a:rPr lang="ru-RU" sz="1600" dirty="0" err="1" smtClean="0">
                <a:solidFill>
                  <a:schemeClr val="tx1">
                    <a:lumMod val="95000"/>
                    <a:lumOff val="5000"/>
                  </a:schemeClr>
                </a:solidFill>
              </a:rPr>
              <a:t>мову</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він</a:t>
            </a:r>
            <a:r>
              <a:rPr lang="ru-RU" sz="1600" dirty="0" smtClean="0">
                <a:solidFill>
                  <a:schemeClr val="tx1">
                    <a:lumMod val="95000"/>
                    <a:lumOff val="5000"/>
                  </a:schemeClr>
                </a:solidFill>
              </a:rPr>
              <a:t> писав </a:t>
            </a:r>
            <a:r>
              <a:rPr lang="ru-RU" sz="1600" dirty="0" err="1" smtClean="0">
                <a:solidFill>
                  <a:schemeClr val="tx1">
                    <a:lumMod val="95000"/>
                    <a:lumOff val="5000"/>
                  </a:schemeClr>
                </a:solidFill>
              </a:rPr>
              <a:t>німецькою</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французькою</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італійською</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російською</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Мандри</a:t>
            </a:r>
            <a:r>
              <a:rPr lang="ru-RU" sz="1600" dirty="0" smtClean="0">
                <a:solidFill>
                  <a:schemeClr val="tx1">
                    <a:lumMod val="95000"/>
                    <a:lumOff val="5000"/>
                  </a:schemeClr>
                </a:solidFill>
              </a:rPr>
              <a:t> для </a:t>
            </a:r>
            <a:r>
              <a:rPr lang="ru-RU" sz="1600" dirty="0" err="1" smtClean="0">
                <a:solidFill>
                  <a:schemeClr val="tx1">
                    <a:lumMod val="95000"/>
                    <a:lumOff val="5000"/>
                  </a:schemeClr>
                </a:solidFill>
              </a:rPr>
              <a:t>нього</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були</a:t>
            </a:r>
            <a:r>
              <a:rPr lang="ru-RU" sz="1600" dirty="0" smtClean="0">
                <a:solidFill>
                  <a:schemeClr val="tx1">
                    <a:lumMod val="95000"/>
                    <a:lumOff val="5000"/>
                  </a:schemeClr>
                </a:solidFill>
              </a:rPr>
              <a:t> не просто </a:t>
            </a:r>
            <a:r>
              <a:rPr lang="ru-RU" sz="1600" dirty="0" err="1" smtClean="0">
                <a:solidFill>
                  <a:schemeClr val="tx1">
                    <a:lumMod val="95000"/>
                    <a:lumOff val="5000"/>
                  </a:schemeClr>
                </a:solidFill>
              </a:rPr>
              <a:t>захопленням</a:t>
            </a:r>
            <a:r>
              <a:rPr lang="ru-RU" sz="1600" dirty="0" smtClean="0">
                <a:solidFill>
                  <a:schemeClr val="tx1">
                    <a:lumMod val="95000"/>
                    <a:lumOff val="5000"/>
                  </a:schemeClr>
                </a:solidFill>
              </a:rPr>
              <a:t>, а способом </a:t>
            </a:r>
            <a:r>
              <a:rPr lang="ru-RU" sz="1600" dirty="0" err="1" smtClean="0">
                <a:solidFill>
                  <a:schemeClr val="tx1">
                    <a:lumMod val="95000"/>
                    <a:lumOff val="5000"/>
                  </a:schemeClr>
                </a:solidFill>
              </a:rPr>
              <a:t>життя</a:t>
            </a:r>
            <a:r>
              <a:rPr lang="ru-RU" sz="1600" dirty="0" smtClean="0">
                <a:solidFill>
                  <a:schemeClr val="tx1">
                    <a:lumMod val="95000"/>
                    <a:lumOff val="5000"/>
                  </a:schemeClr>
                </a:solidFill>
              </a:rPr>
              <a:t>, результатом </a:t>
            </a:r>
            <a:r>
              <a:rPr lang="ru-RU" sz="1600" dirty="0" err="1" smtClean="0">
                <a:solidFill>
                  <a:schemeClr val="tx1">
                    <a:lumMod val="95000"/>
                    <a:lumOff val="5000"/>
                  </a:schemeClr>
                </a:solidFill>
              </a:rPr>
              <a:t>усвідомлення</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своєї</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належності</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усьому</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світові</a:t>
            </a:r>
            <a:r>
              <a:rPr lang="ru-RU" sz="1600" dirty="0" smtClean="0">
                <a:solidFill>
                  <a:schemeClr val="tx1">
                    <a:lumMod val="95000"/>
                    <a:lumOff val="5000"/>
                  </a:schemeClr>
                </a:solidFill>
              </a:rPr>
              <a:t>.</a:t>
            </a:r>
            <a:endParaRPr lang="ru-RU" sz="1600" dirty="0">
              <a:solidFill>
                <a:schemeClr val="tx1">
                  <a:lumMod val="95000"/>
                  <a:lumOff val="5000"/>
                </a:schemeClr>
              </a:solidFill>
            </a:endParaRPr>
          </a:p>
        </p:txBody>
      </p:sp>
      <p:pic>
        <p:nvPicPr>
          <p:cNvPr id="1026" name="Picture 2" descr="http://www.poetryclub.com.ua/upload/poem_all/00331935.jpg"/>
          <p:cNvPicPr>
            <a:picLocks noChangeAspect="1" noChangeArrowheads="1"/>
          </p:cNvPicPr>
          <p:nvPr/>
        </p:nvPicPr>
        <p:blipFill>
          <a:blip r:embed="rId3"/>
          <a:srcRect/>
          <a:stretch>
            <a:fillRect/>
          </a:stretch>
        </p:blipFill>
        <p:spPr bwMode="auto">
          <a:xfrm>
            <a:off x="4643438" y="1857364"/>
            <a:ext cx="2071702" cy="2714644"/>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28" name="Picture 4" descr="http://www.hrono.ru/biograf/bio_c/cveyg_s.jpg"/>
          <p:cNvPicPr>
            <a:picLocks noChangeAspect="1" noChangeArrowheads="1"/>
          </p:cNvPicPr>
          <p:nvPr/>
        </p:nvPicPr>
        <p:blipFill>
          <a:blip r:embed="rId4"/>
          <a:srcRect/>
          <a:stretch>
            <a:fillRect/>
          </a:stretch>
        </p:blipFill>
        <p:spPr bwMode="auto">
          <a:xfrm>
            <a:off x="6929454" y="3071810"/>
            <a:ext cx="2000264" cy="2692643"/>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4643438" y="4572008"/>
            <a:ext cx="2071702" cy="307777"/>
          </a:xfrm>
          <a:prstGeom prst="rect">
            <a:avLst/>
          </a:prstGeom>
          <a:noFill/>
        </p:spPr>
        <p:txBody>
          <a:bodyPr wrap="square" rtlCol="0">
            <a:spAutoFit/>
          </a:bodyPr>
          <a:lstStyle/>
          <a:p>
            <a:pPr algn="ctr"/>
            <a:r>
              <a:rPr lang="uk-UA" sz="1400" i="1" dirty="0" err="1" smtClean="0"/>
              <a:t>Райнер</a:t>
            </a:r>
            <a:r>
              <a:rPr lang="uk-UA" sz="1400" i="1" dirty="0" smtClean="0"/>
              <a:t> Марія Рільке</a:t>
            </a:r>
            <a:endParaRPr lang="en-US" sz="1400" i="1" dirty="0"/>
          </a:p>
        </p:txBody>
      </p:sp>
      <p:sp>
        <p:nvSpPr>
          <p:cNvPr id="7" name="TextBox 6"/>
          <p:cNvSpPr txBox="1"/>
          <p:nvPr/>
        </p:nvSpPr>
        <p:spPr>
          <a:xfrm>
            <a:off x="6858016" y="5786454"/>
            <a:ext cx="2071702" cy="307777"/>
          </a:xfrm>
          <a:prstGeom prst="rect">
            <a:avLst/>
          </a:prstGeom>
          <a:noFill/>
        </p:spPr>
        <p:txBody>
          <a:bodyPr wrap="square" rtlCol="0">
            <a:spAutoFit/>
          </a:bodyPr>
          <a:lstStyle/>
          <a:p>
            <a:pPr algn="ctr"/>
            <a:r>
              <a:rPr lang="uk-UA" sz="1400" i="1" dirty="0" smtClean="0"/>
              <a:t>Стефан </a:t>
            </a:r>
            <a:r>
              <a:rPr lang="uk-UA" sz="1400" i="1" dirty="0" err="1" smtClean="0"/>
              <a:t>Цвейг</a:t>
            </a:r>
            <a:endParaRPr lang="en-US" sz="1400" i="1" dirty="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285728"/>
            <a:ext cx="8786842" cy="857256"/>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Дитинство </a:t>
            </a:r>
            <a:r>
              <a:rPr lang="uk-UA" sz="4400" b="1" dirty="0" smtClean="0">
                <a:solidFill>
                  <a:schemeClr val="tx1">
                    <a:lumMod val="95000"/>
                    <a:lumOff val="5000"/>
                  </a:schemeClr>
                </a:solidFill>
              </a:rPr>
              <a:t>поета</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142844" y="1285860"/>
            <a:ext cx="4286280" cy="5286412"/>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i="1" dirty="0">
                <a:solidFill>
                  <a:schemeClr val="tx1">
                    <a:lumMod val="95000"/>
                    <a:lumOff val="5000"/>
                  </a:schemeClr>
                </a:solidFill>
              </a:rPr>
              <a:t>Рене Карл </a:t>
            </a:r>
            <a:r>
              <a:rPr lang="ru-RU" sz="1600" i="1" dirty="0" err="1">
                <a:solidFill>
                  <a:schemeClr val="tx1">
                    <a:lumMod val="95000"/>
                    <a:lumOff val="5000"/>
                  </a:schemeClr>
                </a:solidFill>
              </a:rPr>
              <a:t>Вільгельм</a:t>
            </a:r>
            <a:r>
              <a:rPr lang="ru-RU" sz="1600" i="1" dirty="0">
                <a:solidFill>
                  <a:schemeClr val="tx1">
                    <a:lumMod val="95000"/>
                    <a:lumOff val="5000"/>
                  </a:schemeClr>
                </a:solidFill>
              </a:rPr>
              <a:t> </a:t>
            </a:r>
            <a:r>
              <a:rPr lang="ru-RU" sz="1600" i="1" dirty="0" err="1">
                <a:solidFill>
                  <a:schemeClr val="tx1">
                    <a:lumMod val="95000"/>
                    <a:lumOff val="5000"/>
                  </a:schemeClr>
                </a:solidFill>
              </a:rPr>
              <a:t>Йоган</a:t>
            </a:r>
            <a:r>
              <a:rPr lang="ru-RU" sz="1600" i="1" dirty="0">
                <a:solidFill>
                  <a:schemeClr val="tx1">
                    <a:lumMod val="95000"/>
                    <a:lumOff val="5000"/>
                  </a:schemeClr>
                </a:solidFill>
              </a:rPr>
              <a:t> Йозеф </a:t>
            </a:r>
            <a:r>
              <a:rPr lang="ru-RU" sz="1600" i="1" dirty="0" err="1">
                <a:solidFill>
                  <a:schemeClr val="tx1">
                    <a:lumMod val="95000"/>
                    <a:lumOff val="5000"/>
                  </a:schemeClr>
                </a:solidFill>
              </a:rPr>
              <a:t>Марія</a:t>
            </a:r>
            <a:r>
              <a:rPr lang="ru-RU" sz="1600" i="1" dirty="0">
                <a:solidFill>
                  <a:schemeClr val="tx1">
                    <a:lumMod val="95000"/>
                    <a:lumOff val="5000"/>
                  </a:schemeClr>
                </a:solidFill>
              </a:rPr>
              <a:t> </a:t>
            </a:r>
            <a:r>
              <a:rPr lang="ru-RU" sz="1600" i="1" dirty="0" err="1" smtClean="0">
                <a:solidFill>
                  <a:schemeClr val="tx1">
                    <a:lumMod val="95000"/>
                    <a:lumOff val="5000"/>
                  </a:schemeClr>
                </a:solidFill>
              </a:rPr>
              <a:t>Рільке</a:t>
            </a:r>
            <a:r>
              <a:rPr lang="ru-RU" sz="1600" i="1" dirty="0" smtClean="0">
                <a:solidFill>
                  <a:schemeClr val="tx1">
                    <a:lumMod val="95000"/>
                    <a:lumOff val="5000"/>
                  </a:schemeClr>
                </a:solidFill>
              </a:rPr>
              <a:t> </a:t>
            </a:r>
            <a:r>
              <a:rPr lang="ru-RU" sz="1600" dirty="0" err="1" smtClean="0">
                <a:solidFill>
                  <a:schemeClr val="tx1">
                    <a:lumMod val="95000"/>
                    <a:lumOff val="5000"/>
                  </a:schemeClr>
                </a:solidFill>
              </a:rPr>
              <a:t>народився</a:t>
            </a:r>
            <a:r>
              <a:rPr lang="ru-RU" sz="1600" dirty="0" smtClean="0">
                <a:solidFill>
                  <a:schemeClr val="tx1">
                    <a:lumMod val="95000"/>
                    <a:lumOff val="5000"/>
                  </a:schemeClr>
                </a:solidFill>
              </a:rPr>
              <a:t> 4 </a:t>
            </a:r>
            <a:r>
              <a:rPr lang="ru-RU" sz="1600" dirty="0" err="1" smtClean="0">
                <a:solidFill>
                  <a:schemeClr val="tx1">
                    <a:lumMod val="95000"/>
                    <a:lumOff val="5000"/>
                  </a:schemeClr>
                </a:solidFill>
              </a:rPr>
              <a:t>грудня</a:t>
            </a:r>
            <a:r>
              <a:rPr lang="ru-RU" sz="1600" dirty="0" smtClean="0">
                <a:solidFill>
                  <a:schemeClr val="tx1">
                    <a:lumMod val="95000"/>
                    <a:lumOff val="5000"/>
                  </a:schemeClr>
                </a:solidFill>
              </a:rPr>
              <a:t> 1875 року.</a:t>
            </a:r>
            <a:endParaRPr lang="ru-RU" sz="1600" dirty="0">
              <a:solidFill>
                <a:schemeClr val="tx1">
                  <a:lumMod val="95000"/>
                  <a:lumOff val="5000"/>
                </a:schemeClr>
              </a:solidFill>
            </a:endParaRPr>
          </a:p>
          <a:p>
            <a:pPr algn="just"/>
            <a:r>
              <a:rPr lang="ru-RU" sz="1600" dirty="0" err="1">
                <a:solidFill>
                  <a:schemeClr val="tx1">
                    <a:lumMod val="95000"/>
                    <a:lumOff val="5000"/>
                  </a:schemeClr>
                </a:solidFill>
              </a:rPr>
              <a:t>Був</a:t>
            </a:r>
            <a:r>
              <a:rPr lang="ru-RU" sz="1600" dirty="0">
                <a:solidFill>
                  <a:schemeClr val="tx1">
                    <a:lumMod val="95000"/>
                    <a:lumOff val="5000"/>
                  </a:schemeClr>
                </a:solidFill>
              </a:rPr>
              <a:t> у </a:t>
            </a:r>
            <a:r>
              <a:rPr lang="ru-RU" sz="1600" dirty="0" err="1">
                <a:solidFill>
                  <a:schemeClr val="tx1">
                    <a:lumMod val="95000"/>
                    <a:lumOff val="5000"/>
                  </a:schemeClr>
                </a:solidFill>
              </a:rPr>
              <a:t>батьків</a:t>
            </a:r>
            <a:r>
              <a:rPr lang="ru-RU" sz="1600" dirty="0">
                <a:solidFill>
                  <a:schemeClr val="tx1">
                    <a:lumMod val="95000"/>
                    <a:lumOff val="5000"/>
                  </a:schemeClr>
                </a:solidFill>
              </a:rPr>
              <a:t> </a:t>
            </a:r>
            <a:r>
              <a:rPr lang="ru-RU" sz="1600" dirty="0" err="1">
                <a:solidFill>
                  <a:schemeClr val="tx1">
                    <a:lumMod val="95000"/>
                    <a:lumOff val="5000"/>
                  </a:schemeClr>
                </a:solidFill>
              </a:rPr>
              <a:t>первістком</a:t>
            </a:r>
            <a:r>
              <a:rPr lang="ru-RU" sz="1600" dirty="0">
                <a:solidFill>
                  <a:schemeClr val="tx1">
                    <a:lumMod val="95000"/>
                    <a:lumOff val="5000"/>
                  </a:schemeClr>
                </a:solidFill>
              </a:rPr>
              <a:t>, </a:t>
            </a:r>
            <a:r>
              <a:rPr lang="ru-RU" sz="1600" dirty="0" err="1">
                <a:solidFill>
                  <a:schemeClr val="tx1">
                    <a:lumMod val="95000"/>
                    <a:lumOff val="5000"/>
                  </a:schemeClr>
                </a:solidFill>
              </a:rPr>
              <a:t>потім</a:t>
            </a:r>
            <a:r>
              <a:rPr lang="ru-RU" sz="1600" dirty="0">
                <a:solidFill>
                  <a:schemeClr val="tx1">
                    <a:lumMod val="95000"/>
                    <a:lumOff val="5000"/>
                  </a:schemeClr>
                </a:solidFill>
              </a:rPr>
              <a:t> в </a:t>
            </a:r>
            <a:r>
              <a:rPr lang="ru-RU" sz="1600" dirty="0" err="1">
                <a:solidFill>
                  <a:schemeClr val="tx1">
                    <a:lumMod val="95000"/>
                    <a:lumOff val="5000"/>
                  </a:schemeClr>
                </a:solidFill>
              </a:rPr>
              <a:t>нього</a:t>
            </a:r>
            <a:r>
              <a:rPr lang="ru-RU" sz="1600" dirty="0">
                <a:solidFill>
                  <a:schemeClr val="tx1">
                    <a:lumMod val="95000"/>
                    <a:lumOff val="5000"/>
                  </a:schemeClr>
                </a:solidFill>
              </a:rPr>
              <a:t> </a:t>
            </a:r>
            <a:r>
              <a:rPr lang="ru-RU" sz="1600" dirty="0" err="1">
                <a:solidFill>
                  <a:schemeClr val="tx1">
                    <a:lumMod val="95000"/>
                    <a:lumOff val="5000"/>
                  </a:schemeClr>
                </a:solidFill>
              </a:rPr>
              <a:t>з'явився</a:t>
            </a:r>
            <a:r>
              <a:rPr lang="ru-RU" sz="1600" dirty="0">
                <a:solidFill>
                  <a:schemeClr val="tx1">
                    <a:lumMod val="95000"/>
                    <a:lumOff val="5000"/>
                  </a:schemeClr>
                </a:solidFill>
              </a:rPr>
              <a:t> </a:t>
            </a:r>
            <a:r>
              <a:rPr lang="ru-RU" sz="1600" dirty="0" err="1">
                <a:solidFill>
                  <a:schemeClr val="tx1">
                    <a:lumMod val="95000"/>
                    <a:lumOff val="5000"/>
                  </a:schemeClr>
                </a:solidFill>
              </a:rPr>
              <a:t>молодший</a:t>
            </a:r>
            <a:r>
              <a:rPr lang="ru-RU" sz="1600" dirty="0">
                <a:solidFill>
                  <a:schemeClr val="tx1">
                    <a:lumMod val="95000"/>
                    <a:lumOff val="5000"/>
                  </a:schemeClr>
                </a:solidFill>
              </a:rPr>
              <a:t> брат. </a:t>
            </a:r>
            <a:r>
              <a:rPr lang="ru-RU" sz="1600" dirty="0" err="1">
                <a:solidFill>
                  <a:schemeClr val="tx1">
                    <a:lumMod val="95000"/>
                    <a:lumOff val="5000"/>
                  </a:schemeClr>
                </a:solidFill>
              </a:rPr>
              <a:t>Дитинство</a:t>
            </a:r>
            <a:r>
              <a:rPr lang="ru-RU" sz="1600" dirty="0">
                <a:solidFill>
                  <a:schemeClr val="tx1">
                    <a:lumMod val="95000"/>
                    <a:lumOff val="5000"/>
                  </a:schemeClr>
                </a:solidFill>
              </a:rPr>
              <a:t> </a:t>
            </a:r>
            <a:r>
              <a:rPr lang="ru-RU" sz="1600" dirty="0" err="1">
                <a:solidFill>
                  <a:schemeClr val="tx1">
                    <a:lumMod val="95000"/>
                    <a:lumOff val="5000"/>
                  </a:schemeClr>
                </a:solidFill>
              </a:rPr>
              <a:t>і</a:t>
            </a:r>
            <a:r>
              <a:rPr lang="ru-RU" sz="1600" dirty="0">
                <a:solidFill>
                  <a:schemeClr val="tx1">
                    <a:lumMod val="95000"/>
                    <a:lumOff val="5000"/>
                  </a:schemeClr>
                </a:solidFill>
              </a:rPr>
              <a:t> </a:t>
            </a:r>
            <a:r>
              <a:rPr lang="ru-RU" sz="1600" dirty="0" err="1">
                <a:solidFill>
                  <a:schemeClr val="tx1">
                    <a:lumMod val="95000"/>
                    <a:lumOff val="5000"/>
                  </a:schemeClr>
                </a:solidFill>
              </a:rPr>
              <a:t>юність</a:t>
            </a:r>
            <a:r>
              <a:rPr lang="ru-RU" sz="1600" dirty="0">
                <a:solidFill>
                  <a:schemeClr val="tx1">
                    <a:lumMod val="95000"/>
                    <a:lumOff val="5000"/>
                  </a:schemeClr>
                </a:solidFill>
              </a:rPr>
              <a:t> не </a:t>
            </a:r>
            <a:r>
              <a:rPr lang="ru-RU" sz="1600" dirty="0" err="1">
                <a:solidFill>
                  <a:schemeClr val="tx1">
                    <a:lumMod val="95000"/>
                    <a:lumOff val="5000"/>
                  </a:schemeClr>
                </a:solidFill>
              </a:rPr>
              <a:t>були</a:t>
            </a:r>
            <a:r>
              <a:rPr lang="ru-RU" sz="1600" dirty="0">
                <a:solidFill>
                  <a:schemeClr val="tx1">
                    <a:lumMod val="95000"/>
                    <a:lumOff val="5000"/>
                  </a:schemeClr>
                </a:solidFill>
              </a:rPr>
              <a:t> </a:t>
            </a:r>
            <a:r>
              <a:rPr lang="ru-RU" sz="1600" dirty="0" err="1">
                <a:solidFill>
                  <a:schemeClr val="tx1">
                    <a:lumMod val="95000"/>
                    <a:lumOff val="5000"/>
                  </a:schemeClr>
                </a:solidFill>
              </a:rPr>
              <a:t>щасливими</a:t>
            </a:r>
            <a:r>
              <a:rPr lang="ru-RU" sz="1600" dirty="0">
                <a:solidFill>
                  <a:schemeClr val="tx1">
                    <a:lumMod val="95000"/>
                    <a:lumOff val="5000"/>
                  </a:schemeClr>
                </a:solidFill>
              </a:rPr>
              <a:t> — через </a:t>
            </a:r>
            <a:r>
              <a:rPr lang="ru-RU" sz="1600" dirty="0" err="1">
                <a:solidFill>
                  <a:schemeClr val="tx1">
                    <a:lumMod val="95000"/>
                    <a:lumOff val="5000"/>
                  </a:schemeClr>
                </a:solidFill>
              </a:rPr>
              <a:t>невдалий</a:t>
            </a:r>
            <a:r>
              <a:rPr lang="ru-RU" sz="1600" dirty="0">
                <a:solidFill>
                  <a:schemeClr val="tx1">
                    <a:lumMod val="95000"/>
                    <a:lumOff val="5000"/>
                  </a:schemeClr>
                </a:solidFill>
              </a:rPr>
              <a:t> </a:t>
            </a:r>
            <a:r>
              <a:rPr lang="ru-RU" sz="1600" dirty="0" err="1">
                <a:solidFill>
                  <a:schemeClr val="tx1">
                    <a:lumMod val="95000"/>
                    <a:lumOff val="5000"/>
                  </a:schemeClr>
                </a:solidFill>
              </a:rPr>
              <a:t>шлюб</a:t>
            </a:r>
            <a:r>
              <a:rPr lang="ru-RU" sz="1600" dirty="0">
                <a:solidFill>
                  <a:schemeClr val="tx1">
                    <a:lumMod val="95000"/>
                    <a:lumOff val="5000"/>
                  </a:schemeClr>
                </a:solidFill>
              </a:rPr>
              <a:t> </a:t>
            </a:r>
            <a:r>
              <a:rPr lang="ru-RU" sz="1600" dirty="0" err="1">
                <a:solidFill>
                  <a:schemeClr val="tx1">
                    <a:lumMod val="95000"/>
                    <a:lumOff val="5000"/>
                  </a:schemeClr>
                </a:solidFill>
              </a:rPr>
              <a:t>батьків</a:t>
            </a:r>
            <a:r>
              <a:rPr lang="ru-RU" sz="1600" dirty="0">
                <a:solidFill>
                  <a:schemeClr val="tx1">
                    <a:lumMod val="95000"/>
                    <a:lumOff val="5000"/>
                  </a:schemeClr>
                </a:solidFill>
              </a:rPr>
              <a:t>, </a:t>
            </a:r>
            <a:r>
              <a:rPr lang="ru-RU" sz="1600" dirty="0" err="1">
                <a:solidFill>
                  <a:schemeClr val="tx1">
                    <a:lumMod val="95000"/>
                    <a:lumOff val="5000"/>
                  </a:schemeClr>
                </a:solidFill>
              </a:rPr>
              <a:t>який</a:t>
            </a:r>
            <a:r>
              <a:rPr lang="ru-RU" sz="1600" dirty="0">
                <a:solidFill>
                  <a:schemeClr val="tx1">
                    <a:lumMod val="95000"/>
                    <a:lumOff val="5000"/>
                  </a:schemeClr>
                </a:solidFill>
              </a:rPr>
              <a:t> </a:t>
            </a:r>
            <a:r>
              <a:rPr lang="ru-RU" sz="1600" dirty="0" err="1">
                <a:solidFill>
                  <a:schemeClr val="tx1">
                    <a:lumMod val="95000"/>
                    <a:lumOff val="5000"/>
                  </a:schemeClr>
                </a:solidFill>
              </a:rPr>
              <a:t>розпався</a:t>
            </a:r>
            <a:r>
              <a:rPr lang="ru-RU" sz="1600" dirty="0">
                <a:solidFill>
                  <a:schemeClr val="tx1">
                    <a:lumMod val="95000"/>
                    <a:lumOff val="5000"/>
                  </a:schemeClr>
                </a:solidFill>
              </a:rPr>
              <a:t> 1884 року, коли </a:t>
            </a:r>
            <a:r>
              <a:rPr lang="ru-RU" sz="1600" dirty="0" err="1">
                <a:solidFill>
                  <a:schemeClr val="tx1">
                    <a:lumMod val="95000"/>
                    <a:lumOff val="5000"/>
                  </a:schemeClr>
                </a:solidFill>
              </a:rPr>
              <a:t>хлопцеві</a:t>
            </a:r>
            <a:r>
              <a:rPr lang="ru-RU" sz="1600" dirty="0">
                <a:solidFill>
                  <a:schemeClr val="tx1">
                    <a:lumMod val="95000"/>
                    <a:lumOff val="5000"/>
                  </a:schemeClr>
                </a:solidFill>
              </a:rPr>
              <a:t> </a:t>
            </a:r>
            <a:r>
              <a:rPr lang="ru-RU" sz="1600" dirty="0" err="1">
                <a:solidFill>
                  <a:schemeClr val="tx1">
                    <a:lumMod val="95000"/>
                    <a:lumOff val="5000"/>
                  </a:schemeClr>
                </a:solidFill>
              </a:rPr>
              <a:t>було</a:t>
            </a:r>
            <a:r>
              <a:rPr lang="ru-RU" sz="1600" dirty="0">
                <a:solidFill>
                  <a:schemeClr val="tx1">
                    <a:lumMod val="95000"/>
                    <a:lumOff val="5000"/>
                  </a:schemeClr>
                </a:solidFill>
              </a:rPr>
              <a:t> 9 </a:t>
            </a:r>
            <a:r>
              <a:rPr lang="ru-RU" sz="1600" dirty="0" err="1">
                <a:solidFill>
                  <a:schemeClr val="tx1">
                    <a:lumMod val="95000"/>
                    <a:lumOff val="5000"/>
                  </a:schemeClr>
                </a:solidFill>
              </a:rPr>
              <a:t>років</a:t>
            </a:r>
            <a:r>
              <a:rPr lang="ru-RU" sz="1600" dirty="0">
                <a:solidFill>
                  <a:schemeClr val="tx1">
                    <a:lumMod val="95000"/>
                    <a:lumOff val="5000"/>
                  </a:schemeClr>
                </a:solidFill>
              </a:rPr>
              <a:t>.</a:t>
            </a:r>
          </a:p>
          <a:p>
            <a:pPr algn="just"/>
            <a:r>
              <a:rPr lang="ru-RU" sz="1600" dirty="0" smtClean="0">
                <a:solidFill>
                  <a:schemeClr val="tx1">
                    <a:lumMod val="95000"/>
                    <a:lumOff val="5000"/>
                  </a:schemeClr>
                </a:solidFill>
              </a:rPr>
              <a:t>До </a:t>
            </a:r>
            <a:r>
              <a:rPr lang="ru-RU" sz="1600" dirty="0">
                <a:solidFill>
                  <a:schemeClr val="tx1">
                    <a:lumMod val="95000"/>
                    <a:lumOff val="5000"/>
                  </a:schemeClr>
                </a:solidFill>
              </a:rPr>
              <a:t>1884 року — </a:t>
            </a:r>
            <a:r>
              <a:rPr lang="ru-RU" sz="1600" dirty="0" err="1">
                <a:solidFill>
                  <a:schemeClr val="tx1">
                    <a:lumMod val="95000"/>
                    <a:lumOff val="5000"/>
                  </a:schemeClr>
                </a:solidFill>
              </a:rPr>
              <a:t>навчання</a:t>
            </a:r>
            <a:r>
              <a:rPr lang="ru-RU" sz="1600" dirty="0">
                <a:solidFill>
                  <a:schemeClr val="tx1">
                    <a:lumMod val="95000"/>
                    <a:lumOff val="5000"/>
                  </a:schemeClr>
                </a:solidFill>
              </a:rPr>
              <a:t> у </a:t>
            </a:r>
            <a:r>
              <a:rPr lang="ru-RU" sz="1600" dirty="0" err="1">
                <a:solidFill>
                  <a:schemeClr val="tx1">
                    <a:lumMod val="95000"/>
                    <a:lumOff val="5000"/>
                  </a:schemeClr>
                </a:solidFill>
              </a:rPr>
              <a:t>початковій</a:t>
            </a:r>
            <a:r>
              <a:rPr lang="ru-RU" sz="1600" dirty="0">
                <a:solidFill>
                  <a:schemeClr val="tx1">
                    <a:lumMod val="95000"/>
                    <a:lumOff val="5000"/>
                  </a:schemeClr>
                </a:solidFill>
              </a:rPr>
              <a:t> </a:t>
            </a:r>
            <a:r>
              <a:rPr lang="ru-RU" sz="1600" dirty="0" err="1">
                <a:solidFill>
                  <a:schemeClr val="tx1">
                    <a:lumMod val="95000"/>
                    <a:lumOff val="5000"/>
                  </a:schemeClr>
                </a:solidFill>
              </a:rPr>
              <a:t>школі</a:t>
            </a:r>
            <a:r>
              <a:rPr lang="ru-RU" sz="1600" dirty="0">
                <a:solidFill>
                  <a:schemeClr val="tx1">
                    <a:lumMod val="95000"/>
                    <a:lumOff val="5000"/>
                  </a:schemeClr>
                </a:solidFill>
              </a:rPr>
              <a:t> в </a:t>
            </a:r>
            <a:r>
              <a:rPr lang="ru-RU" sz="1600" dirty="0" err="1">
                <a:solidFill>
                  <a:schemeClr val="tx1">
                    <a:lumMod val="95000"/>
                    <a:lumOff val="5000"/>
                  </a:schemeClr>
                </a:solidFill>
              </a:rPr>
              <a:t>Празі</a:t>
            </a:r>
            <a:r>
              <a:rPr lang="ru-RU" sz="1600" dirty="0">
                <a:solidFill>
                  <a:schemeClr val="tx1">
                    <a:lumMod val="95000"/>
                    <a:lumOff val="5000"/>
                  </a:schemeClr>
                </a:solidFill>
              </a:rPr>
              <a:t>. </a:t>
            </a:r>
            <a:r>
              <a:rPr lang="ru-RU" sz="1600" dirty="0" err="1">
                <a:solidFill>
                  <a:schemeClr val="tx1">
                    <a:lumMod val="95000"/>
                    <a:lumOff val="5000"/>
                  </a:schemeClr>
                </a:solidFill>
              </a:rPr>
              <a:t>Після</a:t>
            </a:r>
            <a:r>
              <a:rPr lang="ru-RU" sz="1600" dirty="0">
                <a:solidFill>
                  <a:schemeClr val="tx1">
                    <a:lumMod val="95000"/>
                    <a:lumOff val="5000"/>
                  </a:schemeClr>
                </a:solidFill>
              </a:rPr>
              <a:t> </a:t>
            </a:r>
            <a:r>
              <a:rPr lang="ru-RU" sz="1600" dirty="0" err="1">
                <a:solidFill>
                  <a:schemeClr val="tx1">
                    <a:lumMod val="95000"/>
                    <a:lumOff val="5000"/>
                  </a:schemeClr>
                </a:solidFill>
              </a:rPr>
              <a:t>розлучення</a:t>
            </a:r>
            <a:r>
              <a:rPr lang="ru-RU" sz="1600" dirty="0">
                <a:solidFill>
                  <a:schemeClr val="tx1">
                    <a:lumMod val="95000"/>
                    <a:lumOff val="5000"/>
                  </a:schemeClr>
                </a:solidFill>
              </a:rPr>
              <a:t> </a:t>
            </a:r>
            <a:r>
              <a:rPr lang="ru-RU" sz="1600" dirty="0" err="1">
                <a:solidFill>
                  <a:schemeClr val="tx1">
                    <a:lumMod val="95000"/>
                    <a:lumOff val="5000"/>
                  </a:schemeClr>
                </a:solidFill>
              </a:rPr>
              <a:t>батьків</a:t>
            </a:r>
            <a:r>
              <a:rPr lang="ru-RU" sz="1600" dirty="0">
                <a:solidFill>
                  <a:schemeClr val="tx1">
                    <a:lumMod val="95000"/>
                    <a:lumOff val="5000"/>
                  </a:schemeClr>
                </a:solidFill>
              </a:rPr>
              <a:t> </a:t>
            </a:r>
            <a:r>
              <a:rPr lang="ru-RU" sz="1600" dirty="0" smtClean="0">
                <a:solidFill>
                  <a:schemeClr val="tx1">
                    <a:lumMod val="95000"/>
                    <a:lumOff val="5000"/>
                  </a:schemeClr>
                </a:solidFill>
              </a:rPr>
              <a:t>хлопчик </a:t>
            </a:r>
            <a:r>
              <a:rPr lang="ru-RU" sz="1600" dirty="0" err="1">
                <a:solidFill>
                  <a:schemeClr val="tx1">
                    <a:lumMod val="95000"/>
                    <a:lumOff val="5000"/>
                  </a:schemeClr>
                </a:solidFill>
              </a:rPr>
              <a:t>залишається</a:t>
            </a:r>
            <a:r>
              <a:rPr lang="ru-RU" sz="1600" dirty="0">
                <a:solidFill>
                  <a:schemeClr val="tx1">
                    <a:lumMod val="95000"/>
                    <a:lumOff val="5000"/>
                  </a:schemeClr>
                </a:solidFill>
              </a:rPr>
              <a:t> </a:t>
            </a:r>
            <a:r>
              <a:rPr lang="ru-RU" sz="1600" dirty="0" err="1">
                <a:solidFill>
                  <a:schemeClr val="tx1">
                    <a:lumMod val="95000"/>
                    <a:lumOff val="5000"/>
                  </a:schemeClr>
                </a:solidFill>
              </a:rPr>
              <a:t>під</a:t>
            </a:r>
            <a:r>
              <a:rPr lang="ru-RU" sz="1600" dirty="0">
                <a:solidFill>
                  <a:schemeClr val="tx1">
                    <a:lumMod val="95000"/>
                    <a:lumOff val="5000"/>
                  </a:schemeClr>
                </a:solidFill>
              </a:rPr>
              <a:t> </a:t>
            </a:r>
            <a:r>
              <a:rPr lang="ru-RU" sz="1600" dirty="0" err="1">
                <a:solidFill>
                  <a:schemeClr val="tx1">
                    <a:lumMod val="95000"/>
                    <a:lumOff val="5000"/>
                  </a:schemeClr>
                </a:solidFill>
              </a:rPr>
              <a:t>опікою</a:t>
            </a:r>
            <a:r>
              <a:rPr lang="ru-RU" sz="1600" dirty="0">
                <a:solidFill>
                  <a:schemeClr val="tx1">
                    <a:lumMod val="95000"/>
                    <a:lumOff val="5000"/>
                  </a:schemeClr>
                </a:solidFill>
              </a:rPr>
              <a:t> батька.</a:t>
            </a:r>
          </a:p>
          <a:p>
            <a:pPr algn="just"/>
            <a:r>
              <a:rPr lang="ru-RU" sz="1600" dirty="0" err="1" smtClean="0">
                <a:solidFill>
                  <a:schemeClr val="tx1">
                    <a:lumMod val="95000"/>
                    <a:lumOff val="5000"/>
                  </a:schemeClr>
                </a:solidFill>
              </a:rPr>
              <a:t>Усупереч</a:t>
            </a:r>
            <a:r>
              <a:rPr lang="ru-RU" sz="1600" dirty="0" smtClean="0">
                <a:solidFill>
                  <a:schemeClr val="tx1">
                    <a:lumMod val="95000"/>
                    <a:lumOff val="5000"/>
                  </a:schemeClr>
                </a:solidFill>
              </a:rPr>
              <a:t> </a:t>
            </a:r>
            <a:r>
              <a:rPr lang="ru-RU" sz="1600" dirty="0" err="1">
                <a:solidFill>
                  <a:schemeClr val="tx1">
                    <a:lumMod val="95000"/>
                    <a:lumOff val="5000"/>
                  </a:schemeClr>
                </a:solidFill>
              </a:rPr>
              <a:t>волі</a:t>
            </a:r>
            <a:r>
              <a:rPr lang="ru-RU" sz="1600" dirty="0">
                <a:solidFill>
                  <a:schemeClr val="tx1">
                    <a:lumMod val="95000"/>
                    <a:lumOff val="5000"/>
                  </a:schemeClr>
                </a:solidFill>
              </a:rPr>
              <a:t> </a:t>
            </a:r>
            <a:r>
              <a:rPr lang="ru-RU" sz="1600" dirty="0" err="1">
                <a:solidFill>
                  <a:schemeClr val="tx1">
                    <a:lumMod val="95000"/>
                    <a:lumOff val="5000"/>
                  </a:schemeClr>
                </a:solidFill>
              </a:rPr>
              <a:t>сина</a:t>
            </a:r>
            <a:r>
              <a:rPr lang="ru-RU" sz="1600" dirty="0">
                <a:solidFill>
                  <a:schemeClr val="tx1">
                    <a:lumMod val="95000"/>
                    <a:lumOff val="5000"/>
                  </a:schemeClr>
                </a:solidFill>
              </a:rPr>
              <a:t>, 1886 року </a:t>
            </a:r>
            <a:r>
              <a:rPr lang="ru-RU" sz="1600" dirty="0" err="1" smtClean="0">
                <a:solidFill>
                  <a:schemeClr val="tx1">
                    <a:lumMod val="95000"/>
                    <a:lumOff val="5000"/>
                  </a:schemeClr>
                </a:solidFill>
              </a:rPr>
              <a:t>батько</a:t>
            </a:r>
            <a:r>
              <a:rPr lang="ru-RU" sz="1600" dirty="0" smtClean="0">
                <a:solidFill>
                  <a:schemeClr val="tx1">
                    <a:lumMod val="95000"/>
                    <a:lumOff val="5000"/>
                  </a:schemeClr>
                </a:solidFill>
              </a:rPr>
              <a:t> </a:t>
            </a:r>
            <a:r>
              <a:rPr lang="ru-RU" sz="1600" dirty="0" err="1" smtClean="0">
                <a:solidFill>
                  <a:schemeClr val="tx1">
                    <a:lumMod val="95000"/>
                    <a:lumOff val="5000"/>
                  </a:schemeClr>
                </a:solidFill>
              </a:rPr>
              <a:t>віддав</a:t>
            </a:r>
            <a:r>
              <a:rPr lang="ru-RU" sz="1600" dirty="0" smtClean="0">
                <a:solidFill>
                  <a:schemeClr val="tx1">
                    <a:lumMod val="95000"/>
                    <a:lumOff val="5000"/>
                  </a:schemeClr>
                </a:solidFill>
              </a:rPr>
              <a:t> </a:t>
            </a:r>
            <a:r>
              <a:rPr lang="ru-RU" sz="1600" dirty="0" err="1">
                <a:solidFill>
                  <a:schemeClr val="tx1">
                    <a:lumMod val="95000"/>
                    <a:lumOff val="5000"/>
                  </a:schemeClr>
                </a:solidFill>
              </a:rPr>
              <a:t>його</a:t>
            </a:r>
            <a:r>
              <a:rPr lang="ru-RU" sz="1600" dirty="0">
                <a:solidFill>
                  <a:schemeClr val="tx1">
                    <a:lumMod val="95000"/>
                    <a:lumOff val="5000"/>
                  </a:schemeClr>
                </a:solidFill>
              </a:rPr>
              <a:t> до </a:t>
            </a:r>
            <a:r>
              <a:rPr lang="ru-RU" sz="1600" dirty="0" err="1">
                <a:solidFill>
                  <a:schemeClr val="tx1">
                    <a:lumMod val="95000"/>
                    <a:lumOff val="5000"/>
                  </a:schemeClr>
                </a:solidFill>
              </a:rPr>
              <a:t>військової</a:t>
            </a:r>
            <a:r>
              <a:rPr lang="ru-RU" sz="1600" dirty="0">
                <a:solidFill>
                  <a:schemeClr val="tx1">
                    <a:lumMod val="95000"/>
                    <a:lumOff val="5000"/>
                  </a:schemeClr>
                </a:solidFill>
              </a:rPr>
              <a:t> </a:t>
            </a:r>
            <a:r>
              <a:rPr lang="ru-RU" sz="1600" dirty="0" err="1">
                <a:solidFill>
                  <a:schemeClr val="tx1">
                    <a:lumMod val="95000"/>
                    <a:lumOff val="5000"/>
                  </a:schemeClr>
                </a:solidFill>
              </a:rPr>
              <a:t>академії</a:t>
            </a:r>
            <a:r>
              <a:rPr lang="ru-RU" sz="1600" dirty="0">
                <a:solidFill>
                  <a:schemeClr val="tx1">
                    <a:lumMod val="95000"/>
                    <a:lumOff val="5000"/>
                  </a:schemeClr>
                </a:solidFill>
              </a:rPr>
              <a:t>. </a:t>
            </a:r>
            <a:endParaRPr lang="ru-RU" sz="1600" dirty="0" smtClean="0">
              <a:solidFill>
                <a:schemeClr val="tx1">
                  <a:lumMod val="95000"/>
                  <a:lumOff val="5000"/>
                </a:schemeClr>
              </a:solidFill>
            </a:endParaRPr>
          </a:p>
          <a:p>
            <a:pPr algn="just"/>
            <a:r>
              <a:rPr lang="ru-RU" sz="1600" dirty="0" smtClean="0">
                <a:solidFill>
                  <a:schemeClr val="tx1">
                    <a:lumMod val="95000"/>
                    <a:lumOff val="5000"/>
                  </a:schemeClr>
                </a:solidFill>
              </a:rPr>
              <a:t>1 </a:t>
            </a:r>
            <a:r>
              <a:rPr lang="ru-RU" sz="1600" dirty="0" err="1">
                <a:solidFill>
                  <a:schemeClr val="tx1">
                    <a:lumMod val="95000"/>
                    <a:lumOff val="5000"/>
                  </a:schemeClr>
                </a:solidFill>
              </a:rPr>
              <a:t>вересня</a:t>
            </a:r>
            <a:r>
              <a:rPr lang="ru-RU" sz="1600" dirty="0">
                <a:solidFill>
                  <a:schemeClr val="tx1">
                    <a:lumMod val="95000"/>
                    <a:lumOff val="5000"/>
                  </a:schemeClr>
                </a:solidFill>
              </a:rPr>
              <a:t> 1886 року </a:t>
            </a:r>
            <a:r>
              <a:rPr lang="ru-RU" sz="1600" dirty="0" err="1">
                <a:solidFill>
                  <a:schemeClr val="tx1">
                    <a:lumMod val="95000"/>
                    <a:lumOff val="5000"/>
                  </a:schemeClr>
                </a:solidFill>
              </a:rPr>
              <a:t>Рільке</a:t>
            </a:r>
            <a:r>
              <a:rPr lang="ru-RU" sz="1600" dirty="0">
                <a:solidFill>
                  <a:schemeClr val="tx1">
                    <a:lumMod val="95000"/>
                    <a:lumOff val="5000"/>
                  </a:schemeClr>
                </a:solidFill>
              </a:rPr>
              <a:t> вступив у </a:t>
            </a:r>
            <a:r>
              <a:rPr lang="ru-RU" sz="1600" dirty="0" err="1">
                <a:solidFill>
                  <a:schemeClr val="tx1">
                    <a:lumMod val="95000"/>
                    <a:lumOff val="5000"/>
                  </a:schemeClr>
                </a:solidFill>
              </a:rPr>
              <a:t>кадетське</a:t>
            </a:r>
            <a:r>
              <a:rPr lang="ru-RU" sz="1600" dirty="0">
                <a:solidFill>
                  <a:schemeClr val="tx1">
                    <a:lumMod val="95000"/>
                    <a:lumOff val="5000"/>
                  </a:schemeClr>
                </a:solidFill>
              </a:rPr>
              <a:t> </a:t>
            </a:r>
            <a:r>
              <a:rPr lang="ru-RU" sz="1600" dirty="0" err="1">
                <a:solidFill>
                  <a:schemeClr val="tx1">
                    <a:lumMod val="95000"/>
                    <a:lumOff val="5000"/>
                  </a:schemeClr>
                </a:solidFill>
              </a:rPr>
              <a:t>військове</a:t>
            </a:r>
            <a:r>
              <a:rPr lang="ru-RU" sz="1600" dirty="0">
                <a:solidFill>
                  <a:schemeClr val="tx1">
                    <a:lumMod val="95000"/>
                    <a:lumOff val="5000"/>
                  </a:schemeClr>
                </a:solidFill>
              </a:rPr>
              <a:t> училище у </a:t>
            </a:r>
            <a:r>
              <a:rPr lang="ru-RU" sz="1600" dirty="0" err="1">
                <a:solidFill>
                  <a:schemeClr val="tx1">
                    <a:lumMod val="95000"/>
                    <a:lumOff val="5000"/>
                  </a:schemeClr>
                </a:solidFill>
              </a:rPr>
              <a:t>Санкт-Пельтені</a:t>
            </a:r>
            <a:r>
              <a:rPr lang="ru-RU" sz="1600" dirty="0">
                <a:solidFill>
                  <a:schemeClr val="tx1">
                    <a:lumMod val="95000"/>
                    <a:lumOff val="5000"/>
                  </a:schemeClr>
                </a:solidFill>
              </a:rPr>
              <a:t> (</a:t>
            </a:r>
            <a:r>
              <a:rPr lang="ru-RU" sz="1600" dirty="0" err="1">
                <a:solidFill>
                  <a:schemeClr val="tx1">
                    <a:lumMod val="95000"/>
                    <a:lumOff val="5000"/>
                  </a:schemeClr>
                </a:solidFill>
              </a:rPr>
              <a:t>поблизу</a:t>
            </a:r>
            <a:r>
              <a:rPr lang="ru-RU" sz="1600" dirty="0">
                <a:solidFill>
                  <a:schemeClr val="tx1">
                    <a:lumMod val="95000"/>
                    <a:lumOff val="5000"/>
                  </a:schemeClr>
                </a:solidFill>
              </a:rPr>
              <a:t> </a:t>
            </a:r>
            <a:r>
              <a:rPr lang="ru-RU" sz="1600" dirty="0" err="1">
                <a:solidFill>
                  <a:schemeClr val="tx1">
                    <a:lumMod val="95000"/>
                    <a:lumOff val="5000"/>
                  </a:schemeClr>
                </a:solidFill>
              </a:rPr>
              <a:t>Відня</a:t>
            </a:r>
            <a:r>
              <a:rPr lang="ru-RU" sz="1600" dirty="0">
                <a:solidFill>
                  <a:schemeClr val="tx1">
                    <a:lumMod val="95000"/>
                    <a:lumOff val="5000"/>
                  </a:schemeClr>
                </a:solidFill>
              </a:rPr>
              <a:t>). </a:t>
            </a:r>
            <a:r>
              <a:rPr lang="ru-RU" sz="1600" dirty="0" err="1">
                <a:solidFill>
                  <a:schemeClr val="tx1">
                    <a:lumMod val="95000"/>
                    <a:lumOff val="5000"/>
                  </a:schemeClr>
                </a:solidFill>
              </a:rPr>
              <a:t>Тоді</a:t>
            </a:r>
            <a:r>
              <a:rPr lang="ru-RU" sz="1600" dirty="0">
                <a:solidFill>
                  <a:schemeClr val="tx1">
                    <a:lumMod val="95000"/>
                    <a:lumOff val="5000"/>
                  </a:schemeClr>
                </a:solidFill>
              </a:rPr>
              <a:t> ж </a:t>
            </a:r>
            <a:r>
              <a:rPr lang="ru-RU" sz="1600" dirty="0" err="1">
                <a:solidFill>
                  <a:schemeClr val="tx1">
                    <a:lumMod val="95000"/>
                    <a:lumOff val="5000"/>
                  </a:schemeClr>
                </a:solidFill>
              </a:rPr>
              <a:t>з'являються</a:t>
            </a:r>
            <a:r>
              <a:rPr lang="ru-RU" sz="1600" dirty="0">
                <a:solidFill>
                  <a:schemeClr val="tx1">
                    <a:lumMod val="95000"/>
                    <a:lumOff val="5000"/>
                  </a:schemeClr>
                </a:solidFill>
              </a:rPr>
              <a:t> </a:t>
            </a:r>
            <a:r>
              <a:rPr lang="ru-RU" sz="1600" dirty="0" err="1">
                <a:solidFill>
                  <a:schemeClr val="tx1">
                    <a:lumMod val="95000"/>
                    <a:lumOff val="5000"/>
                  </a:schemeClr>
                </a:solidFill>
              </a:rPr>
              <a:t>перші</a:t>
            </a:r>
            <a:r>
              <a:rPr lang="ru-RU" sz="1600" dirty="0">
                <a:solidFill>
                  <a:schemeClr val="tx1">
                    <a:lumMod val="95000"/>
                    <a:lumOff val="5000"/>
                  </a:schemeClr>
                </a:solidFill>
              </a:rPr>
              <a:t> </a:t>
            </a:r>
            <a:r>
              <a:rPr lang="ru-RU" sz="1600" dirty="0" err="1">
                <a:solidFill>
                  <a:schemeClr val="tx1">
                    <a:lumMod val="95000"/>
                    <a:lumOff val="5000"/>
                  </a:schemeClr>
                </a:solidFill>
              </a:rPr>
              <a:t>дитячі</a:t>
            </a:r>
            <a:r>
              <a:rPr lang="ru-RU" sz="1600" dirty="0">
                <a:solidFill>
                  <a:schemeClr val="tx1">
                    <a:lumMod val="95000"/>
                    <a:lumOff val="5000"/>
                  </a:schemeClr>
                </a:solidFill>
              </a:rPr>
              <a:t> </a:t>
            </a:r>
            <a:r>
              <a:rPr lang="ru-RU" sz="1600" dirty="0" err="1">
                <a:solidFill>
                  <a:schemeClr val="tx1">
                    <a:lumMod val="95000"/>
                    <a:lumOff val="5000"/>
                  </a:schemeClr>
                </a:solidFill>
              </a:rPr>
              <a:t>вірші</a:t>
            </a:r>
            <a:r>
              <a:rPr lang="ru-RU" sz="1600" dirty="0">
                <a:solidFill>
                  <a:schemeClr val="tx1">
                    <a:lumMod val="95000"/>
                    <a:lumOff val="5000"/>
                  </a:schemeClr>
                </a:solidFill>
              </a:rPr>
              <a:t>.</a:t>
            </a:r>
          </a:p>
        </p:txBody>
      </p:sp>
      <p:pic>
        <p:nvPicPr>
          <p:cNvPr id="9218" name="Picture 2" descr="http://100v.com.ua/sites/100v.com.ua/files/rilke.jpg"/>
          <p:cNvPicPr>
            <a:picLocks noChangeAspect="1" noChangeArrowheads="1"/>
          </p:cNvPicPr>
          <p:nvPr/>
        </p:nvPicPr>
        <p:blipFill>
          <a:blip r:embed="rId3"/>
          <a:srcRect/>
          <a:stretch>
            <a:fillRect/>
          </a:stretch>
        </p:blipFill>
        <p:spPr bwMode="auto">
          <a:xfrm>
            <a:off x="6786578" y="3357562"/>
            <a:ext cx="1857388" cy="2775988"/>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220" name="Picture 4" descr="http://forumishka.net/attachments/zarubejnaya-poeziya/5976d1270404296-rainer-mariya-rilke-rilkepic.jpg"/>
          <p:cNvPicPr>
            <a:picLocks noChangeAspect="1" noChangeArrowheads="1"/>
          </p:cNvPicPr>
          <p:nvPr/>
        </p:nvPicPr>
        <p:blipFill>
          <a:blip r:embed="rId4"/>
          <a:srcRect/>
          <a:stretch>
            <a:fillRect/>
          </a:stretch>
        </p:blipFill>
        <p:spPr bwMode="auto">
          <a:xfrm>
            <a:off x="4714876" y="1428736"/>
            <a:ext cx="1861103" cy="2786081"/>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4643438" y="4286256"/>
            <a:ext cx="2071702" cy="307777"/>
          </a:xfrm>
          <a:prstGeom prst="rect">
            <a:avLst/>
          </a:prstGeom>
          <a:noFill/>
        </p:spPr>
        <p:txBody>
          <a:bodyPr wrap="square" rtlCol="0">
            <a:spAutoFit/>
          </a:bodyPr>
          <a:lstStyle/>
          <a:p>
            <a:pPr algn="ctr"/>
            <a:r>
              <a:rPr lang="uk-UA" sz="1400" i="1" dirty="0" err="1" smtClean="0"/>
              <a:t>Райнер</a:t>
            </a:r>
            <a:r>
              <a:rPr lang="uk-UA" sz="1400" i="1" dirty="0" smtClean="0"/>
              <a:t> Марія Рільке</a:t>
            </a:r>
            <a:endParaRPr lang="en-US" sz="1400" i="1" dirty="0"/>
          </a:p>
        </p:txBody>
      </p:sp>
      <p:sp>
        <p:nvSpPr>
          <p:cNvPr id="7" name="TextBox 6"/>
          <p:cNvSpPr txBox="1"/>
          <p:nvPr/>
        </p:nvSpPr>
        <p:spPr>
          <a:xfrm>
            <a:off x="6643702" y="6215082"/>
            <a:ext cx="2071702" cy="307777"/>
          </a:xfrm>
          <a:prstGeom prst="rect">
            <a:avLst/>
          </a:prstGeom>
          <a:noFill/>
        </p:spPr>
        <p:txBody>
          <a:bodyPr wrap="square" rtlCol="0">
            <a:spAutoFit/>
          </a:bodyPr>
          <a:lstStyle/>
          <a:p>
            <a:pPr algn="ctr"/>
            <a:r>
              <a:rPr lang="uk-UA" sz="1400" i="1" dirty="0" err="1" smtClean="0"/>
              <a:t>Райнер</a:t>
            </a:r>
            <a:r>
              <a:rPr lang="uk-UA" sz="1400" i="1" dirty="0" smtClean="0"/>
              <a:t> Марія Рільке</a:t>
            </a:r>
            <a:endParaRPr lang="en-US" sz="1400" i="1" dirty="0"/>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285728"/>
            <a:ext cx="8786842" cy="857256"/>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Юність митця</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214282" y="1285860"/>
            <a:ext cx="4572032" cy="5429288"/>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err="1" smtClean="0">
                <a:solidFill>
                  <a:schemeClr val="tx1"/>
                </a:solidFill>
              </a:rPr>
              <a:t>Після</a:t>
            </a:r>
            <a:r>
              <a:rPr lang="ru-RU" sz="1600" dirty="0" smtClean="0">
                <a:solidFill>
                  <a:schemeClr val="tx1"/>
                </a:solidFill>
              </a:rPr>
              <a:t> </a:t>
            </a:r>
            <a:r>
              <a:rPr lang="ru-RU" sz="1600" dirty="0" err="1" smtClean="0">
                <a:solidFill>
                  <a:schemeClr val="tx1"/>
                </a:solidFill>
              </a:rPr>
              <a:t>закінчення</a:t>
            </a:r>
            <a:r>
              <a:rPr lang="ru-RU" sz="1600" dirty="0" smtClean="0">
                <a:solidFill>
                  <a:schemeClr val="tx1"/>
                </a:solidFill>
              </a:rPr>
              <a:t> училища у </a:t>
            </a:r>
            <a:r>
              <a:rPr lang="ru-RU" sz="1600" dirty="0" err="1" smtClean="0">
                <a:solidFill>
                  <a:schemeClr val="tx1"/>
                </a:solidFill>
              </a:rPr>
              <a:t>Санкт-Пельтені</a:t>
            </a:r>
            <a:r>
              <a:rPr lang="ru-RU" sz="1600" dirty="0" smtClean="0">
                <a:solidFill>
                  <a:schemeClr val="tx1"/>
                </a:solidFill>
              </a:rPr>
              <a:t> </a:t>
            </a:r>
            <a:r>
              <a:rPr lang="ru-RU" sz="1600" dirty="0" err="1" smtClean="0">
                <a:solidFill>
                  <a:schemeClr val="tx1"/>
                </a:solidFill>
              </a:rPr>
              <a:t>навчався</a:t>
            </a:r>
            <a:r>
              <a:rPr lang="ru-RU" sz="1600" dirty="0" smtClean="0">
                <a:solidFill>
                  <a:schemeClr val="tx1"/>
                </a:solidFill>
              </a:rPr>
              <a:t> </a:t>
            </a:r>
            <a:r>
              <a:rPr lang="ru-RU" sz="1600" dirty="0" err="1" smtClean="0">
                <a:solidFill>
                  <a:schemeClr val="tx1"/>
                </a:solidFill>
              </a:rPr>
              <a:t>у</a:t>
            </a:r>
            <a:r>
              <a:rPr lang="ru-RU" sz="1600" dirty="0" smtClean="0">
                <a:solidFill>
                  <a:schemeClr val="tx1"/>
                </a:solidFill>
              </a:rPr>
              <a:t> </a:t>
            </a:r>
            <a:r>
              <a:rPr lang="ru-RU" sz="1600" dirty="0" err="1" smtClean="0">
                <a:solidFill>
                  <a:schemeClr val="tx1"/>
                </a:solidFill>
              </a:rPr>
              <a:t>вищому</a:t>
            </a:r>
            <a:r>
              <a:rPr lang="ru-RU" sz="1600" dirty="0" smtClean="0">
                <a:solidFill>
                  <a:schemeClr val="tx1"/>
                </a:solidFill>
              </a:rPr>
              <a:t> реальному </a:t>
            </a:r>
            <a:r>
              <a:rPr lang="ru-RU" sz="1600" dirty="0" err="1" smtClean="0">
                <a:solidFill>
                  <a:schemeClr val="tx1"/>
                </a:solidFill>
              </a:rPr>
              <a:t>військовому</a:t>
            </a:r>
            <a:r>
              <a:rPr lang="ru-RU" sz="1600" dirty="0" smtClean="0">
                <a:solidFill>
                  <a:schemeClr val="tx1"/>
                </a:solidFill>
              </a:rPr>
              <a:t> </a:t>
            </a:r>
            <a:r>
              <a:rPr lang="ru-RU" sz="1600" dirty="0" err="1" smtClean="0">
                <a:solidFill>
                  <a:schemeClr val="tx1"/>
                </a:solidFill>
              </a:rPr>
              <a:t>училищі</a:t>
            </a:r>
            <a:r>
              <a:rPr lang="ru-RU" sz="1600" dirty="0" smtClean="0">
                <a:solidFill>
                  <a:schemeClr val="tx1"/>
                </a:solidFill>
              </a:rPr>
              <a:t> у </a:t>
            </a:r>
            <a:r>
              <a:rPr lang="ru-RU" sz="1600" dirty="0" err="1" smtClean="0">
                <a:solidFill>
                  <a:schemeClr val="tx1"/>
                </a:solidFill>
              </a:rPr>
              <a:t>Мегріш-Вайскірхені</a:t>
            </a:r>
            <a:r>
              <a:rPr lang="ru-RU" sz="1600" dirty="0" smtClean="0">
                <a:solidFill>
                  <a:schemeClr val="tx1"/>
                </a:solidFill>
              </a:rPr>
              <a:t>, </a:t>
            </a:r>
            <a:r>
              <a:rPr lang="ru-RU" sz="1600" dirty="0" err="1" smtClean="0">
                <a:solidFill>
                  <a:schemeClr val="tx1"/>
                </a:solidFill>
              </a:rPr>
              <a:t>звідки</a:t>
            </a:r>
            <a:r>
              <a:rPr lang="ru-RU" sz="1600" dirty="0" smtClean="0">
                <a:solidFill>
                  <a:schemeClr val="tx1"/>
                </a:solidFill>
              </a:rPr>
              <a:t> </a:t>
            </a:r>
            <a:r>
              <a:rPr lang="ru-RU" sz="1600" dirty="0" err="1" smtClean="0">
                <a:solidFill>
                  <a:schemeClr val="tx1"/>
                </a:solidFill>
              </a:rPr>
              <a:t>звільнився</a:t>
            </a:r>
            <a:r>
              <a:rPr lang="ru-RU" sz="1600" dirty="0" smtClean="0">
                <a:solidFill>
                  <a:schemeClr val="tx1"/>
                </a:solidFill>
              </a:rPr>
              <a:t> за станом </a:t>
            </a:r>
            <a:r>
              <a:rPr lang="ru-RU" sz="1600" dirty="0" err="1" smtClean="0">
                <a:solidFill>
                  <a:schemeClr val="tx1"/>
                </a:solidFill>
              </a:rPr>
              <a:t>здоров'я</a:t>
            </a:r>
            <a:r>
              <a:rPr lang="ru-RU" sz="1600" dirty="0" smtClean="0">
                <a:solidFill>
                  <a:schemeClr val="tx1"/>
                </a:solidFill>
              </a:rPr>
              <a:t>. У 1891 </a:t>
            </a:r>
            <a:r>
              <a:rPr lang="ru-RU" sz="1600" dirty="0" err="1" smtClean="0">
                <a:solidFill>
                  <a:schemeClr val="tx1"/>
                </a:solidFill>
              </a:rPr>
              <a:t>році</a:t>
            </a:r>
            <a:r>
              <a:rPr lang="ru-RU" sz="1600" dirty="0" smtClean="0">
                <a:solidFill>
                  <a:schemeClr val="tx1"/>
                </a:solidFill>
              </a:rPr>
              <a:t> </a:t>
            </a:r>
            <a:r>
              <a:rPr lang="ru-RU" sz="1600" dirty="0" err="1" smtClean="0">
                <a:solidFill>
                  <a:schemeClr val="tx1"/>
                </a:solidFill>
              </a:rPr>
              <a:t>він</a:t>
            </a:r>
            <a:r>
              <a:rPr lang="ru-RU" sz="1600" dirty="0" smtClean="0">
                <a:solidFill>
                  <a:schemeClr val="tx1"/>
                </a:solidFill>
              </a:rPr>
              <a:t> </a:t>
            </a:r>
            <a:r>
              <a:rPr lang="ru-RU" sz="1600" dirty="0" err="1" smtClean="0">
                <a:solidFill>
                  <a:schemeClr val="tx1"/>
                </a:solidFill>
              </a:rPr>
              <a:t>розпочав</a:t>
            </a:r>
            <a:r>
              <a:rPr lang="ru-RU" sz="1600" dirty="0" smtClean="0">
                <a:solidFill>
                  <a:schemeClr val="tx1"/>
                </a:solidFill>
              </a:rPr>
              <a:t> </a:t>
            </a:r>
            <a:r>
              <a:rPr lang="ru-RU" sz="1600" dirty="0" err="1" smtClean="0">
                <a:solidFill>
                  <a:schemeClr val="tx1"/>
                </a:solidFill>
              </a:rPr>
              <a:t>навчання</a:t>
            </a:r>
            <a:r>
              <a:rPr lang="ru-RU" sz="1600" dirty="0" smtClean="0">
                <a:solidFill>
                  <a:schemeClr val="tx1"/>
                </a:solidFill>
              </a:rPr>
              <a:t> у </a:t>
            </a:r>
            <a:r>
              <a:rPr lang="ru-RU" sz="1600" dirty="0" err="1" smtClean="0">
                <a:solidFill>
                  <a:schemeClr val="tx1"/>
                </a:solidFill>
              </a:rPr>
              <a:t>Торговельній</a:t>
            </a:r>
            <a:r>
              <a:rPr lang="ru-RU" sz="1600" dirty="0" smtClean="0">
                <a:solidFill>
                  <a:schemeClr val="tx1"/>
                </a:solidFill>
              </a:rPr>
              <a:t> </a:t>
            </a:r>
            <a:r>
              <a:rPr lang="ru-RU" sz="1600" dirty="0" err="1" smtClean="0">
                <a:solidFill>
                  <a:schemeClr val="tx1"/>
                </a:solidFill>
              </a:rPr>
              <a:t>академії</a:t>
            </a:r>
            <a:r>
              <a:rPr lang="ru-RU" sz="1600" dirty="0" smtClean="0">
                <a:solidFill>
                  <a:schemeClr val="tx1"/>
                </a:solidFill>
              </a:rPr>
              <a:t> </a:t>
            </a:r>
            <a:r>
              <a:rPr lang="ru-RU" sz="1600" dirty="0" err="1" smtClean="0">
                <a:solidFill>
                  <a:schemeClr val="tx1"/>
                </a:solidFill>
              </a:rPr>
              <a:t>у</a:t>
            </a:r>
            <a:r>
              <a:rPr lang="ru-RU" sz="1600" dirty="0" smtClean="0">
                <a:solidFill>
                  <a:schemeClr val="tx1"/>
                </a:solidFill>
              </a:rPr>
              <a:t> </a:t>
            </a:r>
            <a:r>
              <a:rPr lang="ru-RU" sz="1600" dirty="0" err="1" smtClean="0">
                <a:solidFill>
                  <a:schemeClr val="tx1"/>
                </a:solidFill>
              </a:rPr>
              <a:t>Лінці</a:t>
            </a:r>
            <a:r>
              <a:rPr lang="ru-RU" sz="1600" dirty="0" smtClean="0">
                <a:solidFill>
                  <a:schemeClr val="tx1"/>
                </a:solidFill>
              </a:rPr>
              <a:t>, яке </a:t>
            </a:r>
            <a:r>
              <a:rPr lang="ru-RU" sz="1600" dirty="0" err="1" smtClean="0">
                <a:solidFill>
                  <a:schemeClr val="tx1"/>
                </a:solidFill>
              </a:rPr>
              <a:t>припинив</a:t>
            </a:r>
            <a:r>
              <a:rPr lang="ru-RU" sz="1600" dirty="0" smtClean="0">
                <a:solidFill>
                  <a:schemeClr val="tx1"/>
                </a:solidFill>
              </a:rPr>
              <a:t> у </a:t>
            </a:r>
            <a:r>
              <a:rPr lang="ru-RU" sz="1600" dirty="0" err="1" smtClean="0">
                <a:solidFill>
                  <a:schemeClr val="tx1"/>
                </a:solidFill>
              </a:rPr>
              <a:t>середині</a:t>
            </a:r>
            <a:r>
              <a:rPr lang="ru-RU" sz="1600" dirty="0" smtClean="0">
                <a:solidFill>
                  <a:schemeClr val="tx1"/>
                </a:solidFill>
              </a:rPr>
              <a:t> </a:t>
            </a:r>
            <a:r>
              <a:rPr lang="ru-RU" sz="1600" dirty="0" err="1" smtClean="0">
                <a:solidFill>
                  <a:schemeClr val="tx1"/>
                </a:solidFill>
              </a:rPr>
              <a:t>наступного</a:t>
            </a:r>
            <a:r>
              <a:rPr lang="ru-RU" sz="1600" dirty="0" smtClean="0">
                <a:solidFill>
                  <a:schemeClr val="tx1"/>
                </a:solidFill>
              </a:rPr>
              <a:t> року.</a:t>
            </a:r>
            <a:endParaRPr lang="en-US" sz="1600" dirty="0" smtClean="0">
              <a:solidFill>
                <a:schemeClr val="tx1"/>
              </a:solidFill>
            </a:endParaRPr>
          </a:p>
          <a:p>
            <a:pPr algn="just"/>
            <a:r>
              <a:rPr lang="ru-RU" sz="1600" dirty="0" smtClean="0">
                <a:solidFill>
                  <a:schemeClr val="tx1"/>
                </a:solidFill>
              </a:rPr>
              <a:t>1892</a:t>
            </a:r>
            <a:r>
              <a:rPr lang="en-US" sz="1600" dirty="0" smtClean="0">
                <a:solidFill>
                  <a:schemeClr val="tx1"/>
                </a:solidFill>
              </a:rPr>
              <a:t> </a:t>
            </a:r>
            <a:r>
              <a:rPr lang="uk-UA" sz="1600" dirty="0" smtClean="0">
                <a:solidFill>
                  <a:schemeClr val="tx1"/>
                </a:solidFill>
              </a:rPr>
              <a:t>року </a:t>
            </a:r>
            <a:r>
              <a:rPr lang="ru-RU" sz="1600" dirty="0" err="1" smtClean="0">
                <a:solidFill>
                  <a:schemeClr val="tx1"/>
                </a:solidFill>
              </a:rPr>
              <a:t>закінчив</a:t>
            </a:r>
            <a:r>
              <a:rPr lang="ru-RU" sz="1600" dirty="0" smtClean="0">
                <a:solidFill>
                  <a:schemeClr val="tx1"/>
                </a:solidFill>
              </a:rPr>
              <a:t> </a:t>
            </a:r>
            <a:r>
              <a:rPr lang="ru-RU" sz="1600" dirty="0" err="1" smtClean="0">
                <a:solidFill>
                  <a:schemeClr val="tx1"/>
                </a:solidFill>
              </a:rPr>
              <a:t>середню</a:t>
            </a:r>
            <a:r>
              <a:rPr lang="ru-RU" sz="1600" dirty="0" smtClean="0">
                <a:solidFill>
                  <a:schemeClr val="tx1"/>
                </a:solidFill>
              </a:rPr>
              <a:t> </a:t>
            </a:r>
            <a:r>
              <a:rPr lang="ru-RU" sz="1600" dirty="0" err="1" smtClean="0">
                <a:solidFill>
                  <a:schemeClr val="tx1"/>
                </a:solidFill>
              </a:rPr>
              <a:t>освіту</a:t>
            </a:r>
            <a:r>
              <a:rPr lang="ru-RU" sz="1600" dirty="0" smtClean="0">
                <a:solidFill>
                  <a:schemeClr val="tx1"/>
                </a:solidFill>
              </a:rPr>
              <a:t>. </a:t>
            </a:r>
            <a:endParaRPr lang="en-US" sz="1600" dirty="0" smtClean="0">
              <a:solidFill>
                <a:schemeClr val="tx1"/>
              </a:solidFill>
            </a:endParaRPr>
          </a:p>
          <a:p>
            <a:pPr algn="just"/>
            <a:r>
              <a:rPr lang="ru-RU" sz="1600" dirty="0" smtClean="0">
                <a:solidFill>
                  <a:schemeClr val="tx1"/>
                </a:solidFill>
              </a:rPr>
              <a:t>1894 року— </a:t>
            </a:r>
            <a:r>
              <a:rPr lang="ru-RU" sz="1600" dirty="0" err="1" smtClean="0">
                <a:solidFill>
                  <a:schemeClr val="tx1"/>
                </a:solidFill>
              </a:rPr>
              <a:t>вихід</a:t>
            </a:r>
            <a:r>
              <a:rPr lang="ru-RU" sz="1600" dirty="0" smtClean="0">
                <a:solidFill>
                  <a:schemeClr val="tx1"/>
                </a:solidFill>
              </a:rPr>
              <a:t> </a:t>
            </a:r>
            <a:r>
              <a:rPr lang="ru-RU" sz="1600" dirty="0" err="1" smtClean="0">
                <a:solidFill>
                  <a:schemeClr val="tx1"/>
                </a:solidFill>
              </a:rPr>
              <a:t>першої</a:t>
            </a:r>
            <a:r>
              <a:rPr lang="ru-RU" sz="1600" dirty="0" smtClean="0">
                <a:solidFill>
                  <a:schemeClr val="tx1"/>
                </a:solidFill>
              </a:rPr>
              <a:t> </a:t>
            </a:r>
            <a:r>
              <a:rPr lang="ru-RU" sz="1600" dirty="0" err="1" smtClean="0">
                <a:solidFill>
                  <a:schemeClr val="tx1"/>
                </a:solidFill>
              </a:rPr>
              <a:t>поетичної</a:t>
            </a:r>
            <a:r>
              <a:rPr lang="ru-RU" sz="1600" dirty="0" smtClean="0">
                <a:solidFill>
                  <a:schemeClr val="tx1"/>
                </a:solidFill>
              </a:rPr>
              <a:t> </a:t>
            </a:r>
            <a:r>
              <a:rPr lang="ru-RU" sz="1600" dirty="0" err="1" smtClean="0">
                <a:solidFill>
                  <a:schemeClr val="tx1"/>
                </a:solidFill>
              </a:rPr>
              <a:t>збірки</a:t>
            </a:r>
            <a:r>
              <a:rPr lang="ru-RU" sz="1600" dirty="0" smtClean="0">
                <a:solidFill>
                  <a:schemeClr val="tx1"/>
                </a:solidFill>
              </a:rPr>
              <a:t> «</a:t>
            </a:r>
            <a:r>
              <a:rPr lang="ru-RU" sz="1600" dirty="0" err="1" smtClean="0">
                <a:solidFill>
                  <a:schemeClr val="tx1"/>
                </a:solidFill>
              </a:rPr>
              <a:t>Життя</a:t>
            </a:r>
            <a:r>
              <a:rPr lang="ru-RU" sz="1600" dirty="0" smtClean="0">
                <a:solidFill>
                  <a:schemeClr val="tx1"/>
                </a:solidFill>
              </a:rPr>
              <a:t> та </a:t>
            </a:r>
            <a:r>
              <a:rPr lang="ru-RU" sz="1600" dirty="0" err="1" smtClean="0">
                <a:solidFill>
                  <a:schemeClr val="tx1"/>
                </a:solidFill>
              </a:rPr>
              <a:t>пісні</a:t>
            </a:r>
            <a:r>
              <a:rPr lang="ru-RU" sz="1600" dirty="0" smtClean="0">
                <a:solidFill>
                  <a:schemeClr val="tx1"/>
                </a:solidFill>
              </a:rPr>
              <a:t>». </a:t>
            </a:r>
            <a:r>
              <a:rPr lang="ru-RU" sz="1600" dirty="0" err="1" smtClean="0">
                <a:solidFill>
                  <a:schemeClr val="tx1"/>
                </a:solidFill>
              </a:rPr>
              <a:t>Написані</a:t>
            </a:r>
            <a:r>
              <a:rPr lang="ru-RU" sz="1600" dirty="0" smtClean="0">
                <a:solidFill>
                  <a:schemeClr val="tx1"/>
                </a:solidFill>
              </a:rPr>
              <a:t> </a:t>
            </a:r>
            <a:r>
              <a:rPr lang="ru-RU" sz="1600" dirty="0" err="1" smtClean="0">
                <a:solidFill>
                  <a:schemeClr val="tx1"/>
                </a:solidFill>
              </a:rPr>
              <a:t>перші</a:t>
            </a:r>
            <a:r>
              <a:rPr lang="ru-RU" sz="1600" dirty="0" smtClean="0">
                <a:solidFill>
                  <a:schemeClr val="tx1"/>
                </a:solidFill>
              </a:rPr>
              <a:t> </a:t>
            </a:r>
            <a:r>
              <a:rPr lang="ru-RU" sz="1600" dirty="0" err="1" smtClean="0">
                <a:solidFill>
                  <a:schemeClr val="tx1"/>
                </a:solidFill>
              </a:rPr>
              <a:t>прозові</a:t>
            </a:r>
            <a:r>
              <a:rPr lang="ru-RU" sz="1600" dirty="0" smtClean="0">
                <a:solidFill>
                  <a:schemeClr val="tx1"/>
                </a:solidFill>
              </a:rPr>
              <a:t> твори, </a:t>
            </a:r>
            <a:r>
              <a:rPr lang="ru-RU" sz="1600" dirty="0" err="1" smtClean="0">
                <a:solidFill>
                  <a:schemeClr val="tx1"/>
                </a:solidFill>
              </a:rPr>
              <a:t>зокрема</a:t>
            </a:r>
            <a:r>
              <a:rPr lang="ru-RU" sz="1600" dirty="0" smtClean="0">
                <a:solidFill>
                  <a:schemeClr val="tx1"/>
                </a:solidFill>
              </a:rPr>
              <a:t> </a:t>
            </a:r>
            <a:r>
              <a:rPr lang="ru-RU" sz="1600" dirty="0" err="1" smtClean="0">
                <a:solidFill>
                  <a:schemeClr val="tx1"/>
                </a:solidFill>
              </a:rPr>
              <a:t>і</a:t>
            </a:r>
            <a:r>
              <a:rPr lang="ru-RU" sz="1600" dirty="0" smtClean="0">
                <a:solidFill>
                  <a:schemeClr val="tx1"/>
                </a:solidFill>
              </a:rPr>
              <a:t> «</a:t>
            </a:r>
            <a:r>
              <a:rPr lang="ru-RU" sz="1600" dirty="0" err="1" smtClean="0">
                <a:solidFill>
                  <a:schemeClr val="tx1"/>
                </a:solidFill>
              </a:rPr>
              <a:t>П'єр</a:t>
            </a:r>
            <a:r>
              <a:rPr lang="ru-RU" sz="1600" dirty="0" smtClean="0">
                <a:solidFill>
                  <a:schemeClr val="tx1"/>
                </a:solidFill>
              </a:rPr>
              <a:t> </a:t>
            </a:r>
            <a:r>
              <a:rPr lang="ru-RU" sz="1600" dirty="0" err="1" smtClean="0">
                <a:solidFill>
                  <a:schemeClr val="tx1"/>
                </a:solidFill>
              </a:rPr>
              <a:t>Дюмон</a:t>
            </a:r>
            <a:r>
              <a:rPr lang="ru-RU" sz="1600" dirty="0" smtClean="0">
                <a:solidFill>
                  <a:schemeClr val="tx1"/>
                </a:solidFill>
              </a:rPr>
              <a:t>».</a:t>
            </a:r>
          </a:p>
          <a:p>
            <a:pPr algn="just"/>
            <a:r>
              <a:rPr lang="ru-RU" sz="1600" dirty="0" smtClean="0">
                <a:solidFill>
                  <a:schemeClr val="tx1"/>
                </a:solidFill>
              </a:rPr>
              <a:t>1895</a:t>
            </a:r>
            <a:r>
              <a:rPr lang="en-US" sz="1600" dirty="0" smtClean="0">
                <a:solidFill>
                  <a:schemeClr val="tx1"/>
                </a:solidFill>
              </a:rPr>
              <a:t> </a:t>
            </a:r>
            <a:r>
              <a:rPr lang="ru-RU" sz="1600" dirty="0" smtClean="0">
                <a:solidFill>
                  <a:schemeClr val="tx1"/>
                </a:solidFill>
              </a:rPr>
              <a:t>року </a:t>
            </a:r>
            <a:r>
              <a:rPr lang="ru-RU" sz="1600" dirty="0" err="1" smtClean="0">
                <a:solidFill>
                  <a:schemeClr val="tx1"/>
                </a:solidFill>
              </a:rPr>
              <a:t>Рільке</a:t>
            </a:r>
            <a:r>
              <a:rPr lang="ru-RU" sz="1600" dirty="0" smtClean="0">
                <a:solidFill>
                  <a:schemeClr val="tx1"/>
                </a:solidFill>
              </a:rPr>
              <a:t> </a:t>
            </a:r>
            <a:r>
              <a:rPr lang="ru-RU" sz="1600" dirty="0" err="1" smtClean="0">
                <a:solidFill>
                  <a:schemeClr val="tx1"/>
                </a:solidFill>
              </a:rPr>
              <a:t>отримав</a:t>
            </a:r>
            <a:r>
              <a:rPr lang="ru-RU" sz="1600" dirty="0" smtClean="0">
                <a:solidFill>
                  <a:schemeClr val="tx1"/>
                </a:solidFill>
              </a:rPr>
              <a:t> у </a:t>
            </a:r>
            <a:r>
              <a:rPr lang="ru-RU" sz="1600" dirty="0" err="1" smtClean="0">
                <a:solidFill>
                  <a:schemeClr val="tx1"/>
                </a:solidFill>
              </a:rPr>
              <a:t>Празі</a:t>
            </a:r>
            <a:r>
              <a:rPr lang="ru-RU" sz="1600" dirty="0" smtClean="0">
                <a:solidFill>
                  <a:schemeClr val="tx1"/>
                </a:solidFill>
              </a:rPr>
              <a:t> </a:t>
            </a:r>
            <a:r>
              <a:rPr lang="ru-RU" sz="1600" dirty="0" err="1" smtClean="0">
                <a:solidFill>
                  <a:schemeClr val="tx1"/>
                </a:solidFill>
              </a:rPr>
              <a:t>атестат</a:t>
            </a:r>
            <a:r>
              <a:rPr lang="ru-RU" sz="1600" dirty="0" smtClean="0">
                <a:solidFill>
                  <a:schemeClr val="tx1"/>
                </a:solidFill>
              </a:rPr>
              <a:t> «</a:t>
            </a:r>
            <a:r>
              <a:rPr lang="ru-RU" sz="1600" dirty="0" err="1" smtClean="0">
                <a:solidFill>
                  <a:schemeClr val="tx1"/>
                </a:solidFill>
              </a:rPr>
              <a:t>з</a:t>
            </a:r>
            <a:r>
              <a:rPr lang="ru-RU" sz="1600" dirty="0" smtClean="0">
                <a:solidFill>
                  <a:schemeClr val="tx1"/>
                </a:solidFill>
              </a:rPr>
              <a:t> </a:t>
            </a:r>
            <a:r>
              <a:rPr lang="ru-RU" sz="1600" dirty="0" err="1" smtClean="0">
                <a:solidFill>
                  <a:schemeClr val="tx1"/>
                </a:solidFill>
              </a:rPr>
              <a:t>відзнакою</a:t>
            </a:r>
            <a:r>
              <a:rPr lang="ru-RU" sz="1600" dirty="0" smtClean="0">
                <a:solidFill>
                  <a:schemeClr val="tx1"/>
                </a:solidFill>
              </a:rPr>
              <a:t>». У </a:t>
            </a:r>
            <a:r>
              <a:rPr lang="ru-RU" sz="1600" dirty="0" smtClean="0">
                <a:solidFill>
                  <a:schemeClr val="tx1"/>
                </a:solidFill>
              </a:rPr>
              <a:t>тому ж </a:t>
            </a:r>
            <a:r>
              <a:rPr lang="ru-RU" sz="1600" dirty="0" err="1" smtClean="0">
                <a:solidFill>
                  <a:schemeClr val="tx1"/>
                </a:solidFill>
              </a:rPr>
              <a:t>році</a:t>
            </a:r>
            <a:r>
              <a:rPr lang="ru-RU" sz="1600" dirty="0" smtClean="0">
                <a:solidFill>
                  <a:schemeClr val="tx1"/>
                </a:solidFill>
              </a:rPr>
              <a:t> </a:t>
            </a:r>
            <a:r>
              <a:rPr lang="ru-RU" sz="1600" dirty="0" err="1" smtClean="0">
                <a:solidFill>
                  <a:schemeClr val="tx1"/>
                </a:solidFill>
              </a:rPr>
              <a:t>вийшла</a:t>
            </a:r>
            <a:r>
              <a:rPr lang="ru-RU" sz="1600" dirty="0" smtClean="0">
                <a:solidFill>
                  <a:schemeClr val="tx1"/>
                </a:solidFill>
              </a:rPr>
              <a:t> </a:t>
            </a:r>
            <a:r>
              <a:rPr lang="ru-RU" sz="1600" dirty="0" err="1" smtClean="0">
                <a:solidFill>
                  <a:schemeClr val="tx1"/>
                </a:solidFill>
              </a:rPr>
              <a:t>поетична</a:t>
            </a:r>
            <a:r>
              <a:rPr lang="ru-RU" sz="1600" dirty="0" smtClean="0">
                <a:solidFill>
                  <a:schemeClr val="tx1"/>
                </a:solidFill>
              </a:rPr>
              <a:t> </a:t>
            </a:r>
            <a:r>
              <a:rPr lang="ru-RU" sz="1600" dirty="0" err="1" smtClean="0">
                <a:solidFill>
                  <a:schemeClr val="tx1"/>
                </a:solidFill>
              </a:rPr>
              <a:t>добірка</a:t>
            </a:r>
            <a:r>
              <a:rPr lang="ru-RU" sz="1600" dirty="0" smtClean="0">
                <a:solidFill>
                  <a:schemeClr val="tx1"/>
                </a:solidFill>
              </a:rPr>
              <a:t> «</a:t>
            </a:r>
            <a:r>
              <a:rPr lang="ru-RU" sz="1600" dirty="0" err="1" smtClean="0">
                <a:solidFill>
                  <a:schemeClr val="tx1"/>
                </a:solidFill>
              </a:rPr>
              <a:t>Даруни</a:t>
            </a:r>
            <a:r>
              <a:rPr lang="ru-RU" sz="1600" dirty="0" smtClean="0">
                <a:solidFill>
                  <a:schemeClr val="tx1"/>
                </a:solidFill>
              </a:rPr>
              <a:t> ларам». </a:t>
            </a:r>
            <a:endParaRPr lang="en-US" sz="1600" dirty="0" smtClean="0">
              <a:solidFill>
                <a:schemeClr val="tx1"/>
              </a:solidFill>
            </a:endParaRPr>
          </a:p>
          <a:p>
            <a:pPr algn="just"/>
            <a:r>
              <a:rPr lang="ru-RU" sz="1600" dirty="0" smtClean="0">
                <a:solidFill>
                  <a:schemeClr val="tx1"/>
                </a:solidFill>
              </a:rPr>
              <a:t>У 1896 </a:t>
            </a:r>
            <a:r>
              <a:rPr lang="ru-RU" sz="1600" dirty="0" err="1" smtClean="0">
                <a:solidFill>
                  <a:schemeClr val="tx1"/>
                </a:solidFill>
              </a:rPr>
              <a:t>році</a:t>
            </a:r>
            <a:r>
              <a:rPr lang="ru-RU" sz="1600" dirty="0" smtClean="0">
                <a:solidFill>
                  <a:schemeClr val="tx1"/>
                </a:solidFill>
              </a:rPr>
              <a:t> </a:t>
            </a:r>
            <a:r>
              <a:rPr lang="ru-RU" sz="1600" dirty="0" err="1" smtClean="0">
                <a:solidFill>
                  <a:schemeClr val="tx1"/>
                </a:solidFill>
              </a:rPr>
              <a:t>Рільке</a:t>
            </a:r>
            <a:r>
              <a:rPr lang="ru-RU" sz="1600" dirty="0" smtClean="0">
                <a:solidFill>
                  <a:schemeClr val="tx1"/>
                </a:solidFill>
              </a:rPr>
              <a:t> </a:t>
            </a:r>
            <a:r>
              <a:rPr lang="ru-RU" sz="1600" dirty="0" err="1" smtClean="0">
                <a:solidFill>
                  <a:schemeClr val="tx1"/>
                </a:solidFill>
              </a:rPr>
              <a:t>перебрався</a:t>
            </a:r>
            <a:r>
              <a:rPr lang="ru-RU" sz="1600" dirty="0" smtClean="0">
                <a:solidFill>
                  <a:schemeClr val="tx1"/>
                </a:solidFill>
              </a:rPr>
              <a:t> у Мюнхен. У </a:t>
            </a:r>
            <a:r>
              <a:rPr lang="ru-RU" sz="1600" dirty="0" err="1" smtClean="0">
                <a:solidFill>
                  <a:schemeClr val="tx1"/>
                </a:solidFill>
              </a:rPr>
              <a:t>тамтешньому</a:t>
            </a:r>
            <a:r>
              <a:rPr lang="ru-RU" sz="1600" dirty="0" smtClean="0">
                <a:solidFill>
                  <a:schemeClr val="tx1"/>
                </a:solidFill>
              </a:rPr>
              <a:t> </a:t>
            </a:r>
            <a:r>
              <a:rPr lang="ru-RU" sz="1600" dirty="0" err="1" smtClean="0">
                <a:solidFill>
                  <a:schemeClr val="tx1"/>
                </a:solidFill>
              </a:rPr>
              <a:t>університеті</a:t>
            </a:r>
            <a:r>
              <a:rPr lang="ru-RU" sz="1600" dirty="0" smtClean="0">
                <a:solidFill>
                  <a:schemeClr val="tx1"/>
                </a:solidFill>
              </a:rPr>
              <a:t> </a:t>
            </a:r>
            <a:r>
              <a:rPr lang="ru-RU" sz="1600" dirty="0" err="1" smtClean="0">
                <a:solidFill>
                  <a:schemeClr val="tx1"/>
                </a:solidFill>
              </a:rPr>
              <a:t>впродовж</a:t>
            </a:r>
            <a:r>
              <a:rPr lang="ru-RU" sz="1600" dirty="0" smtClean="0">
                <a:solidFill>
                  <a:schemeClr val="tx1"/>
                </a:solidFill>
              </a:rPr>
              <a:t> </a:t>
            </a:r>
            <a:r>
              <a:rPr lang="ru-RU" sz="1600" dirty="0" err="1" smtClean="0">
                <a:solidFill>
                  <a:schemeClr val="tx1"/>
                </a:solidFill>
              </a:rPr>
              <a:t>двох</a:t>
            </a:r>
            <a:r>
              <a:rPr lang="ru-RU" sz="1600" dirty="0" smtClean="0">
                <a:solidFill>
                  <a:schemeClr val="tx1"/>
                </a:solidFill>
              </a:rPr>
              <a:t> </a:t>
            </a:r>
            <a:r>
              <a:rPr lang="ru-RU" sz="1600" dirty="0" err="1" smtClean="0">
                <a:solidFill>
                  <a:schemeClr val="tx1"/>
                </a:solidFill>
              </a:rPr>
              <a:t>семестрів</a:t>
            </a:r>
            <a:r>
              <a:rPr lang="ru-RU" sz="1600" dirty="0" smtClean="0">
                <a:solidFill>
                  <a:schemeClr val="tx1"/>
                </a:solidFill>
              </a:rPr>
              <a:t> </a:t>
            </a:r>
            <a:r>
              <a:rPr lang="ru-RU" sz="1600" dirty="0" err="1" smtClean="0">
                <a:solidFill>
                  <a:schemeClr val="tx1"/>
                </a:solidFill>
              </a:rPr>
              <a:t>слухав</a:t>
            </a:r>
            <a:r>
              <a:rPr lang="ru-RU" sz="1600" dirty="0" smtClean="0">
                <a:solidFill>
                  <a:schemeClr val="tx1"/>
                </a:solidFill>
              </a:rPr>
              <a:t> </a:t>
            </a:r>
            <a:r>
              <a:rPr lang="ru-RU" sz="1600" dirty="0" err="1" smtClean="0">
                <a:solidFill>
                  <a:schemeClr val="tx1"/>
                </a:solidFill>
              </a:rPr>
              <a:t>лекції</a:t>
            </a:r>
            <a:r>
              <a:rPr lang="ru-RU" sz="1600" dirty="0" smtClean="0">
                <a:solidFill>
                  <a:schemeClr val="tx1"/>
                </a:solidFill>
              </a:rPr>
              <a:t> </a:t>
            </a:r>
            <a:r>
              <a:rPr lang="ru-RU" sz="1600" dirty="0" err="1" smtClean="0">
                <a:solidFill>
                  <a:schemeClr val="tx1"/>
                </a:solidFill>
              </a:rPr>
              <a:t>з</a:t>
            </a:r>
            <a:r>
              <a:rPr lang="ru-RU" sz="1600" dirty="0" smtClean="0">
                <a:solidFill>
                  <a:schemeClr val="tx1"/>
                </a:solidFill>
              </a:rPr>
              <a:t> </a:t>
            </a:r>
            <a:r>
              <a:rPr lang="ru-RU" sz="1600" dirty="0" err="1" smtClean="0">
                <a:solidFill>
                  <a:schemeClr val="tx1"/>
                </a:solidFill>
              </a:rPr>
              <a:t>історії</a:t>
            </a:r>
            <a:r>
              <a:rPr lang="ru-RU" sz="1600" dirty="0" smtClean="0">
                <a:solidFill>
                  <a:schemeClr val="tx1"/>
                </a:solidFill>
              </a:rPr>
              <a:t> </a:t>
            </a:r>
            <a:r>
              <a:rPr lang="ru-RU" sz="1600" dirty="0" err="1" smtClean="0">
                <a:solidFill>
                  <a:schemeClr val="tx1"/>
                </a:solidFill>
              </a:rPr>
              <a:t>мистецтва</a:t>
            </a:r>
            <a:r>
              <a:rPr lang="ru-RU" sz="1600" dirty="0" smtClean="0">
                <a:solidFill>
                  <a:schemeClr val="tx1"/>
                </a:solidFill>
              </a:rPr>
              <a:t>, </a:t>
            </a:r>
            <a:r>
              <a:rPr lang="ru-RU" sz="1600" dirty="0" err="1" smtClean="0">
                <a:solidFill>
                  <a:schemeClr val="tx1"/>
                </a:solidFill>
              </a:rPr>
              <a:t>естетики</a:t>
            </a:r>
            <a:r>
              <a:rPr lang="ru-RU" sz="1600" dirty="0" smtClean="0">
                <a:solidFill>
                  <a:schemeClr val="tx1"/>
                </a:solidFill>
              </a:rPr>
              <a:t>, </a:t>
            </a:r>
            <a:r>
              <a:rPr lang="ru-RU" sz="1600" dirty="0" err="1" smtClean="0">
                <a:solidFill>
                  <a:schemeClr val="tx1"/>
                </a:solidFill>
              </a:rPr>
              <a:t>теорії</a:t>
            </a:r>
            <a:r>
              <a:rPr lang="ru-RU" sz="1600" dirty="0" smtClean="0">
                <a:solidFill>
                  <a:schemeClr val="tx1"/>
                </a:solidFill>
              </a:rPr>
              <a:t> Чарльза </a:t>
            </a:r>
            <a:r>
              <a:rPr lang="ru-RU" sz="1600" dirty="0" err="1" smtClean="0">
                <a:solidFill>
                  <a:schemeClr val="tx1"/>
                </a:solidFill>
              </a:rPr>
              <a:t>Дарвіна</a:t>
            </a:r>
            <a:r>
              <a:rPr lang="ru-RU" sz="1600" dirty="0" smtClean="0">
                <a:solidFill>
                  <a:schemeClr val="tx1"/>
                </a:solidFill>
              </a:rPr>
              <a:t>. </a:t>
            </a:r>
            <a:r>
              <a:rPr lang="ru-RU" sz="1600" dirty="0" err="1" smtClean="0">
                <a:solidFill>
                  <a:schemeClr val="tx1"/>
                </a:solidFill>
              </a:rPr>
              <a:t>Тоді</a:t>
            </a:r>
            <a:r>
              <a:rPr lang="ru-RU" sz="1600" dirty="0" smtClean="0">
                <a:solidFill>
                  <a:schemeClr val="tx1"/>
                </a:solidFill>
              </a:rPr>
              <a:t> ж  </a:t>
            </a:r>
            <a:r>
              <a:rPr lang="ru-RU" sz="1600" dirty="0" err="1" smtClean="0">
                <a:solidFill>
                  <a:schemeClr val="tx1"/>
                </a:solidFill>
              </a:rPr>
              <a:t>опублікував</a:t>
            </a:r>
            <a:r>
              <a:rPr lang="ru-RU" sz="1600" dirty="0" smtClean="0">
                <a:solidFill>
                  <a:schemeClr val="tx1"/>
                </a:solidFill>
              </a:rPr>
              <a:t> три </a:t>
            </a:r>
            <a:r>
              <a:rPr lang="ru-RU" sz="1600" dirty="0" err="1" smtClean="0">
                <a:solidFill>
                  <a:schemeClr val="tx1"/>
                </a:solidFill>
              </a:rPr>
              <a:t>випуски</a:t>
            </a:r>
            <a:r>
              <a:rPr lang="ru-RU" sz="1600" dirty="0" smtClean="0">
                <a:solidFill>
                  <a:schemeClr val="tx1"/>
                </a:solidFill>
              </a:rPr>
              <a:t> </a:t>
            </a:r>
            <a:r>
              <a:rPr lang="ru-RU" sz="1600" dirty="0" err="1" smtClean="0">
                <a:solidFill>
                  <a:schemeClr val="tx1"/>
                </a:solidFill>
              </a:rPr>
              <a:t>поетичних</a:t>
            </a:r>
            <a:r>
              <a:rPr lang="ru-RU" sz="1600" dirty="0" smtClean="0">
                <a:solidFill>
                  <a:schemeClr val="tx1"/>
                </a:solidFill>
              </a:rPr>
              <a:t> </a:t>
            </a:r>
            <a:r>
              <a:rPr lang="ru-RU" sz="1600" dirty="0" err="1" smtClean="0">
                <a:solidFill>
                  <a:schemeClr val="tx1"/>
                </a:solidFill>
              </a:rPr>
              <a:t>збірок</a:t>
            </a:r>
            <a:r>
              <a:rPr lang="ru-RU" sz="1600" dirty="0" smtClean="0">
                <a:solidFill>
                  <a:schemeClr val="tx1"/>
                </a:solidFill>
              </a:rPr>
              <a:t> «Подорожник». </a:t>
            </a:r>
            <a:endParaRPr lang="en-US" sz="1600" dirty="0">
              <a:solidFill>
                <a:schemeClr val="tx1"/>
              </a:solidFill>
            </a:endParaRPr>
          </a:p>
        </p:txBody>
      </p:sp>
      <p:pic>
        <p:nvPicPr>
          <p:cNvPr id="6" name="Рисунок 5" descr="universitety-v-miunkhene.jpg"/>
          <p:cNvPicPr>
            <a:picLocks noChangeAspect="1"/>
          </p:cNvPicPr>
          <p:nvPr/>
        </p:nvPicPr>
        <p:blipFill>
          <a:blip r:embed="rId3"/>
          <a:stretch>
            <a:fillRect/>
          </a:stretch>
        </p:blipFill>
        <p:spPr>
          <a:xfrm>
            <a:off x="5000628" y="1643050"/>
            <a:ext cx="3857652" cy="3068077"/>
          </a:xfrm>
          <a:prstGeom prst="rect">
            <a:avLst/>
          </a:prstGeom>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5000628" y="4714884"/>
            <a:ext cx="3857652" cy="307777"/>
          </a:xfrm>
          <a:prstGeom prst="rect">
            <a:avLst/>
          </a:prstGeom>
          <a:noFill/>
        </p:spPr>
        <p:txBody>
          <a:bodyPr wrap="square" rtlCol="0">
            <a:spAutoFit/>
          </a:bodyPr>
          <a:lstStyle/>
          <a:p>
            <a:pPr algn="ctr"/>
            <a:r>
              <a:rPr lang="uk-UA" sz="1400" i="1" dirty="0" smtClean="0"/>
              <a:t>Мюнхенський університет</a:t>
            </a:r>
            <a:endParaRPr lang="en-US" sz="1400" i="1" dirty="0"/>
          </a:p>
        </p:txBody>
      </p:sp>
    </p:spTree>
  </p:cSld>
  <p:clrMapOvr>
    <a:masterClrMapping/>
  </p:clrMapOvr>
  <p:transition>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142852"/>
            <a:ext cx="8786842" cy="1285884"/>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Подальше життя та творчість</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142844" y="1571612"/>
            <a:ext cx="3857652" cy="5143536"/>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rPr>
              <a:t>У 1897 році Рільке познайомився з німецькою письменницею </a:t>
            </a:r>
            <a:r>
              <a:rPr lang="uk-UA" sz="1600" dirty="0" err="1" smtClean="0">
                <a:solidFill>
                  <a:schemeClr val="tx1"/>
                </a:solidFill>
              </a:rPr>
              <a:t>Лу</a:t>
            </a:r>
            <a:r>
              <a:rPr lang="uk-UA" sz="1600" dirty="0" smtClean="0">
                <a:solidFill>
                  <a:schemeClr val="tx1"/>
                </a:solidFill>
              </a:rPr>
              <a:t> </a:t>
            </a:r>
            <a:r>
              <a:rPr lang="uk-UA" sz="1600" dirty="0" err="1" smtClean="0">
                <a:solidFill>
                  <a:schemeClr val="tx1"/>
                </a:solidFill>
              </a:rPr>
              <a:t>Андреас</a:t>
            </a:r>
            <a:r>
              <a:rPr lang="uk-UA" sz="1600" dirty="0" smtClean="0">
                <a:solidFill>
                  <a:schemeClr val="tx1"/>
                </a:solidFill>
              </a:rPr>
              <a:t> </a:t>
            </a:r>
            <a:r>
              <a:rPr lang="uk-UA" sz="1600" dirty="0" err="1" smtClean="0">
                <a:solidFill>
                  <a:schemeClr val="tx1"/>
                </a:solidFill>
              </a:rPr>
              <a:t>Саломе</a:t>
            </a:r>
            <a:r>
              <a:rPr lang="uk-UA" sz="1600" dirty="0" smtClean="0">
                <a:solidFill>
                  <a:schemeClr val="tx1"/>
                </a:solidFill>
              </a:rPr>
              <a:t>, яка народилася,провела своє дитинство і юність в Росії. Саме її розповіді про цю країну сприяли тому, що поет двічі(у квітні-травні 1899 р. і весною-влітку 1900 р.) вирушав у мандри російськими землями. Під час другої подорожі він відвідав і Україну. Побачене під час подорожей навіяло йому багато віршів, які згодом увійшли до збірки «Книга годин»(1905). Паралельно із якою, створювалася «Книга картин», яка вийшла раніше – у 1902 р.</a:t>
            </a:r>
            <a:endParaRPr lang="en-US" sz="1600" dirty="0">
              <a:solidFill>
                <a:schemeClr val="tx1"/>
              </a:solidFill>
            </a:endParaRPr>
          </a:p>
        </p:txBody>
      </p:sp>
      <p:pic>
        <p:nvPicPr>
          <p:cNvPr id="7170" name="Picture 2" descr="http://bukvitsa.com/past/103/salome1.jpg"/>
          <p:cNvPicPr>
            <a:picLocks noChangeAspect="1" noChangeArrowheads="1"/>
          </p:cNvPicPr>
          <p:nvPr/>
        </p:nvPicPr>
        <p:blipFill>
          <a:blip r:embed="rId3"/>
          <a:srcRect/>
          <a:stretch>
            <a:fillRect/>
          </a:stretch>
        </p:blipFill>
        <p:spPr bwMode="auto">
          <a:xfrm>
            <a:off x="6500826" y="2214554"/>
            <a:ext cx="2357454" cy="3077330"/>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172" name="Picture 4" descr="http://profilib.com/reader/11/35/b93511/001.jpg"/>
          <p:cNvPicPr>
            <a:picLocks noChangeAspect="1" noChangeArrowheads="1"/>
          </p:cNvPicPr>
          <p:nvPr/>
        </p:nvPicPr>
        <p:blipFill>
          <a:blip r:embed="rId4"/>
          <a:srcRect/>
          <a:stretch>
            <a:fillRect/>
          </a:stretch>
        </p:blipFill>
        <p:spPr bwMode="auto">
          <a:xfrm>
            <a:off x="4286248" y="1571613"/>
            <a:ext cx="1643074" cy="2233378"/>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6643702" y="5357826"/>
            <a:ext cx="2143140" cy="307777"/>
          </a:xfrm>
          <a:prstGeom prst="rect">
            <a:avLst/>
          </a:prstGeom>
          <a:noFill/>
        </p:spPr>
        <p:txBody>
          <a:bodyPr wrap="square" rtlCol="0">
            <a:spAutoFit/>
          </a:bodyPr>
          <a:lstStyle/>
          <a:p>
            <a:pPr algn="ctr"/>
            <a:r>
              <a:rPr lang="uk-UA" sz="1400" i="1" dirty="0" err="1" smtClean="0"/>
              <a:t>Лу</a:t>
            </a:r>
            <a:r>
              <a:rPr lang="uk-UA" sz="1400" i="1" dirty="0" smtClean="0"/>
              <a:t> </a:t>
            </a:r>
            <a:r>
              <a:rPr lang="uk-UA" sz="1400" i="1" dirty="0" err="1" smtClean="0"/>
              <a:t>Андреас</a:t>
            </a:r>
            <a:r>
              <a:rPr lang="uk-UA" sz="1400" i="1" dirty="0" smtClean="0"/>
              <a:t> </a:t>
            </a:r>
            <a:r>
              <a:rPr lang="uk-UA" sz="1400" i="1" dirty="0" err="1" smtClean="0"/>
              <a:t>Саломе</a:t>
            </a:r>
            <a:endParaRPr lang="en-US" sz="1400" i="1" dirty="0"/>
          </a:p>
        </p:txBody>
      </p:sp>
      <p:sp>
        <p:nvSpPr>
          <p:cNvPr id="7" name="TextBox 6"/>
          <p:cNvSpPr txBox="1"/>
          <p:nvPr/>
        </p:nvSpPr>
        <p:spPr>
          <a:xfrm>
            <a:off x="4071934" y="3786190"/>
            <a:ext cx="2143140" cy="307777"/>
          </a:xfrm>
          <a:prstGeom prst="rect">
            <a:avLst/>
          </a:prstGeom>
          <a:noFill/>
        </p:spPr>
        <p:txBody>
          <a:bodyPr wrap="square" rtlCol="0">
            <a:spAutoFit/>
          </a:bodyPr>
          <a:lstStyle/>
          <a:p>
            <a:pPr algn="ctr"/>
            <a:r>
              <a:rPr lang="uk-UA" sz="1400" i="1" dirty="0" err="1" smtClean="0"/>
              <a:t>“Книга</a:t>
            </a:r>
            <a:r>
              <a:rPr lang="uk-UA" sz="1400" i="1" dirty="0" smtClean="0"/>
              <a:t> </a:t>
            </a:r>
            <a:r>
              <a:rPr lang="uk-UA" sz="1400" i="1" dirty="0" err="1" smtClean="0"/>
              <a:t>картин”</a:t>
            </a:r>
            <a:endParaRPr lang="en-US" sz="1400" i="1" dirty="0"/>
          </a:p>
        </p:txBody>
      </p:sp>
      <p:pic>
        <p:nvPicPr>
          <p:cNvPr id="7174" name="Picture 6" descr="http://vipbook.info/uploads/posts/2012-10/1350673358_rayner-mariya-rilke-chasoslov.jpg"/>
          <p:cNvPicPr>
            <a:picLocks noChangeAspect="1" noChangeArrowheads="1"/>
          </p:cNvPicPr>
          <p:nvPr/>
        </p:nvPicPr>
        <p:blipFill>
          <a:blip r:embed="rId5"/>
          <a:srcRect b="9677"/>
          <a:stretch>
            <a:fillRect/>
          </a:stretch>
        </p:blipFill>
        <p:spPr bwMode="auto">
          <a:xfrm>
            <a:off x="4357686" y="4143380"/>
            <a:ext cx="1643074" cy="2214578"/>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 name="TextBox 8"/>
          <p:cNvSpPr txBox="1"/>
          <p:nvPr/>
        </p:nvSpPr>
        <p:spPr>
          <a:xfrm>
            <a:off x="4143372" y="6357958"/>
            <a:ext cx="2143140" cy="307777"/>
          </a:xfrm>
          <a:prstGeom prst="rect">
            <a:avLst/>
          </a:prstGeom>
          <a:noFill/>
        </p:spPr>
        <p:txBody>
          <a:bodyPr wrap="square" rtlCol="0">
            <a:spAutoFit/>
          </a:bodyPr>
          <a:lstStyle/>
          <a:p>
            <a:pPr algn="ctr"/>
            <a:r>
              <a:rPr lang="uk-UA" sz="1400" i="1" dirty="0" err="1" smtClean="0"/>
              <a:t>“Книга</a:t>
            </a:r>
            <a:r>
              <a:rPr lang="uk-UA" sz="1400" i="1" dirty="0" smtClean="0"/>
              <a:t> </a:t>
            </a:r>
            <a:r>
              <a:rPr lang="uk-UA" sz="1400" i="1" dirty="0" err="1" smtClean="0"/>
              <a:t>годин”</a:t>
            </a:r>
            <a:endParaRPr lang="en-US" sz="1400" i="1" dirty="0"/>
          </a:p>
        </p:txBody>
      </p:sp>
    </p:spTree>
  </p:cSld>
  <p:clrMapOvr>
    <a:masterClrMapping/>
  </p:clrMapOvr>
  <p:transition>
    <p:cut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285728"/>
            <a:ext cx="8786842" cy="1071570"/>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err="1" smtClean="0">
                <a:solidFill>
                  <a:schemeClr val="tx1">
                    <a:lumMod val="95000"/>
                    <a:lumOff val="5000"/>
                  </a:schemeClr>
                </a:solidFill>
              </a:rPr>
              <a:t>“Нові</a:t>
            </a:r>
            <a:r>
              <a:rPr lang="uk-UA" sz="4400" b="1" dirty="0" smtClean="0">
                <a:solidFill>
                  <a:schemeClr val="tx1">
                    <a:lumMod val="95000"/>
                    <a:lumOff val="5000"/>
                  </a:schemeClr>
                </a:solidFill>
              </a:rPr>
              <a:t> </a:t>
            </a:r>
            <a:r>
              <a:rPr lang="uk-UA" sz="4400" b="1" dirty="0" err="1" smtClean="0">
                <a:solidFill>
                  <a:schemeClr val="tx1">
                    <a:lumMod val="95000"/>
                    <a:lumOff val="5000"/>
                  </a:schemeClr>
                </a:solidFill>
              </a:rPr>
              <a:t>вірші”</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142844" y="1928802"/>
            <a:ext cx="3929090" cy="3500462"/>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rPr>
              <a:t>Наступним важливим етапом у творчості Рільке стала збірка «Нові вірші»(1907-1908). Сама автор називав свої твори «речами».  Серед найвідоміших «віршів-речей» - «Пантера», «Фламінго», «Іспанська танцівниця», «Ваза троянд». До «Нових віршів» увійшла і славнозвісна поезія «Орфей. </a:t>
            </a:r>
            <a:r>
              <a:rPr lang="uk-UA" sz="1600" dirty="0" err="1" smtClean="0">
                <a:solidFill>
                  <a:schemeClr val="tx1"/>
                </a:solidFill>
              </a:rPr>
              <a:t>Еврідіка</a:t>
            </a:r>
            <a:r>
              <a:rPr lang="uk-UA" sz="1600" dirty="0" smtClean="0">
                <a:solidFill>
                  <a:schemeClr val="tx1"/>
                </a:solidFill>
              </a:rPr>
              <a:t>. Гермес», створена на основі відомого античного міфу.</a:t>
            </a:r>
            <a:endParaRPr lang="en-US" sz="1600" dirty="0">
              <a:solidFill>
                <a:schemeClr val="tx1"/>
              </a:solidFill>
            </a:endParaRPr>
          </a:p>
        </p:txBody>
      </p:sp>
      <p:pic>
        <p:nvPicPr>
          <p:cNvPr id="6146" name="Picture 2" descr="http://i.livelib.ru/boocover/1000016547/l/3542/Rajner_Mariya_Rilke__Novye_stihotvoreniya.jpg"/>
          <p:cNvPicPr>
            <a:picLocks noChangeAspect="1" noChangeArrowheads="1"/>
          </p:cNvPicPr>
          <p:nvPr/>
        </p:nvPicPr>
        <p:blipFill>
          <a:blip r:embed="rId3"/>
          <a:srcRect/>
          <a:stretch>
            <a:fillRect/>
          </a:stretch>
        </p:blipFill>
        <p:spPr bwMode="auto">
          <a:xfrm>
            <a:off x="4357686" y="2000240"/>
            <a:ext cx="1905000" cy="3038476"/>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148" name="Picture 4" descr="http://www.mnoga.net/uploads/posts/2011-10/1318348638_7650106cd4c0.jpg"/>
          <p:cNvPicPr>
            <a:picLocks noChangeAspect="1" noChangeArrowheads="1"/>
          </p:cNvPicPr>
          <p:nvPr/>
        </p:nvPicPr>
        <p:blipFill>
          <a:blip r:embed="rId4"/>
          <a:srcRect b="17037"/>
          <a:stretch>
            <a:fillRect/>
          </a:stretch>
        </p:blipFill>
        <p:spPr bwMode="auto">
          <a:xfrm>
            <a:off x="6643702" y="2071678"/>
            <a:ext cx="1928826" cy="2928958"/>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4286248" y="5072074"/>
            <a:ext cx="2143140" cy="523220"/>
          </a:xfrm>
          <a:prstGeom prst="rect">
            <a:avLst/>
          </a:prstGeom>
          <a:noFill/>
        </p:spPr>
        <p:txBody>
          <a:bodyPr wrap="square" rtlCol="0">
            <a:spAutoFit/>
          </a:bodyPr>
          <a:lstStyle/>
          <a:p>
            <a:pPr algn="ctr"/>
            <a:r>
              <a:rPr lang="uk-UA" sz="1400" i="1" dirty="0" err="1" smtClean="0"/>
              <a:t>“Нові</a:t>
            </a:r>
            <a:r>
              <a:rPr lang="uk-UA" sz="1400" i="1" dirty="0" smtClean="0"/>
              <a:t> </a:t>
            </a:r>
            <a:r>
              <a:rPr lang="uk-UA" sz="1400" i="1" dirty="0" err="1" smtClean="0"/>
              <a:t>вірші”</a:t>
            </a:r>
            <a:endParaRPr lang="uk-UA" sz="1400" i="1" dirty="0" smtClean="0"/>
          </a:p>
          <a:p>
            <a:pPr algn="ctr"/>
            <a:r>
              <a:rPr lang="uk-UA" sz="1400" i="1" dirty="0" smtClean="0"/>
              <a:t>(російське видання)</a:t>
            </a:r>
            <a:endParaRPr lang="en-US" sz="1400" i="1" dirty="0"/>
          </a:p>
        </p:txBody>
      </p:sp>
      <p:sp>
        <p:nvSpPr>
          <p:cNvPr id="8" name="TextBox 7"/>
          <p:cNvSpPr txBox="1"/>
          <p:nvPr/>
        </p:nvSpPr>
        <p:spPr>
          <a:xfrm>
            <a:off x="6500826" y="5072074"/>
            <a:ext cx="2143140" cy="523220"/>
          </a:xfrm>
          <a:prstGeom prst="rect">
            <a:avLst/>
          </a:prstGeom>
          <a:noFill/>
        </p:spPr>
        <p:txBody>
          <a:bodyPr wrap="square" rtlCol="0">
            <a:spAutoFit/>
          </a:bodyPr>
          <a:lstStyle/>
          <a:p>
            <a:pPr algn="ctr"/>
            <a:r>
              <a:rPr lang="uk-UA" sz="1400" i="1" dirty="0" err="1" smtClean="0"/>
              <a:t>“Нові</a:t>
            </a:r>
            <a:r>
              <a:rPr lang="uk-UA" sz="1400" i="1" dirty="0" smtClean="0"/>
              <a:t> </a:t>
            </a:r>
            <a:r>
              <a:rPr lang="uk-UA" sz="1400" i="1" dirty="0" err="1" smtClean="0"/>
              <a:t>вірші”</a:t>
            </a:r>
            <a:endParaRPr lang="uk-UA" sz="1400" i="1" dirty="0" smtClean="0"/>
          </a:p>
          <a:p>
            <a:pPr algn="ctr"/>
            <a:r>
              <a:rPr lang="uk-UA" sz="1400" i="1" dirty="0" smtClean="0"/>
              <a:t>(німецьке видання)</a:t>
            </a:r>
            <a:endParaRPr lang="en-US" sz="1400" i="1" dirty="0"/>
          </a:p>
        </p:txBody>
      </p:sp>
    </p:spTree>
  </p:cSld>
  <p:clrMapOvr>
    <a:masterClrMapping/>
  </p:clrMapOvr>
  <p:transition>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142852"/>
            <a:ext cx="8786842" cy="1285884"/>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Вершина творчості</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142844" y="1571612"/>
            <a:ext cx="3929090" cy="5143536"/>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rPr>
              <a:t>Вершиною творчості Рільке вважають дві збірки «</a:t>
            </a:r>
            <a:r>
              <a:rPr lang="uk-UA" sz="1600" dirty="0" err="1" smtClean="0">
                <a:solidFill>
                  <a:schemeClr val="tx1"/>
                </a:solidFill>
              </a:rPr>
              <a:t>Дуїнянські</a:t>
            </a:r>
            <a:r>
              <a:rPr lang="uk-UA" sz="1600" dirty="0" smtClean="0">
                <a:solidFill>
                  <a:schemeClr val="tx1"/>
                </a:solidFill>
              </a:rPr>
              <a:t> елегії»(назва пов’язана із замком </a:t>
            </a:r>
            <a:r>
              <a:rPr lang="uk-UA" sz="1600" dirty="0" err="1" smtClean="0">
                <a:solidFill>
                  <a:schemeClr val="tx1"/>
                </a:solidFill>
              </a:rPr>
              <a:t>Дуїно</a:t>
            </a:r>
            <a:r>
              <a:rPr lang="uk-UA" sz="1600" dirty="0" smtClean="0">
                <a:solidFill>
                  <a:schemeClr val="tx1"/>
                </a:solidFill>
              </a:rPr>
              <a:t>, що розташований на березі Середземного моря, неподалік від міста Трієста, де Рільке жив у 1911-1912 роках) і «Сонети до Орфея», які вийшли в 1923 році. Слід відзначити, що Орфей – улюблений образ Рільке. Як ми вже знаємо, уперше він звертався до нього в «Нових віршах». Орфей постає у творчості поета як символ мистецтва, що перетворює світ, привносячи в нього красу та гармонію.</a:t>
            </a:r>
            <a:endParaRPr lang="en-US" sz="1600" dirty="0" smtClean="0">
              <a:solidFill>
                <a:schemeClr val="tx1"/>
              </a:solidFill>
            </a:endParaRPr>
          </a:p>
          <a:p>
            <a:pPr algn="just"/>
            <a:r>
              <a:rPr lang="uk-UA" sz="1600" dirty="0" smtClean="0">
                <a:solidFill>
                  <a:schemeClr val="tx1"/>
                </a:solidFill>
              </a:rPr>
              <a:t>Орфеєм ХХ століття називають і самого Рільке. </a:t>
            </a:r>
            <a:endParaRPr lang="en-US" sz="1600" dirty="0">
              <a:solidFill>
                <a:schemeClr val="tx1"/>
              </a:solidFill>
            </a:endParaRPr>
          </a:p>
        </p:txBody>
      </p:sp>
      <p:pic>
        <p:nvPicPr>
          <p:cNvPr id="5122" name="Picture 2" descr="http://j.livelib.ru/boocover/1000531135/l/f44a/Rajner_Mariya_Rilke__Duinskie_elegii.jpg"/>
          <p:cNvPicPr>
            <a:picLocks noChangeAspect="1" noChangeArrowheads="1"/>
          </p:cNvPicPr>
          <p:nvPr/>
        </p:nvPicPr>
        <p:blipFill>
          <a:blip r:embed="rId3"/>
          <a:srcRect/>
          <a:stretch>
            <a:fillRect/>
          </a:stretch>
        </p:blipFill>
        <p:spPr bwMode="auto">
          <a:xfrm>
            <a:off x="4286248" y="1571612"/>
            <a:ext cx="2000264" cy="2971801"/>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124" name="Picture 4" descr="http://i.livelib.ru/boocover/1000221609/l/0afb/Rajner_Mariya_Rilke__Sonety_k_Orfeyu.jpg"/>
          <p:cNvPicPr>
            <a:picLocks noChangeAspect="1" noChangeArrowheads="1"/>
          </p:cNvPicPr>
          <p:nvPr/>
        </p:nvPicPr>
        <p:blipFill>
          <a:blip r:embed="rId4"/>
          <a:srcRect/>
          <a:stretch>
            <a:fillRect/>
          </a:stretch>
        </p:blipFill>
        <p:spPr bwMode="auto">
          <a:xfrm>
            <a:off x="6715140" y="3071810"/>
            <a:ext cx="2000264" cy="3000396"/>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4214810" y="4572008"/>
            <a:ext cx="2143140" cy="307777"/>
          </a:xfrm>
          <a:prstGeom prst="rect">
            <a:avLst/>
          </a:prstGeom>
          <a:noFill/>
        </p:spPr>
        <p:txBody>
          <a:bodyPr wrap="square" rtlCol="0">
            <a:spAutoFit/>
          </a:bodyPr>
          <a:lstStyle/>
          <a:p>
            <a:pPr algn="ctr"/>
            <a:r>
              <a:rPr lang="uk-UA" sz="1400" i="1" dirty="0" err="1" smtClean="0"/>
              <a:t>“Дуїнянські</a:t>
            </a:r>
            <a:r>
              <a:rPr lang="uk-UA" sz="1400" i="1" dirty="0" smtClean="0"/>
              <a:t> </a:t>
            </a:r>
            <a:r>
              <a:rPr lang="uk-UA" sz="1400" i="1" dirty="0" err="1" smtClean="0"/>
              <a:t>елегії”</a:t>
            </a:r>
            <a:endParaRPr lang="uk-UA" sz="1400" i="1" dirty="0" smtClean="0"/>
          </a:p>
        </p:txBody>
      </p:sp>
      <p:sp>
        <p:nvSpPr>
          <p:cNvPr id="7" name="TextBox 6"/>
          <p:cNvSpPr txBox="1"/>
          <p:nvPr/>
        </p:nvSpPr>
        <p:spPr>
          <a:xfrm>
            <a:off x="6643702" y="6121619"/>
            <a:ext cx="2143140" cy="307777"/>
          </a:xfrm>
          <a:prstGeom prst="rect">
            <a:avLst/>
          </a:prstGeom>
          <a:noFill/>
        </p:spPr>
        <p:txBody>
          <a:bodyPr wrap="square" rtlCol="0">
            <a:spAutoFit/>
          </a:bodyPr>
          <a:lstStyle/>
          <a:p>
            <a:pPr algn="ctr"/>
            <a:r>
              <a:rPr lang="uk-UA" sz="1400" i="1" dirty="0" err="1" smtClean="0"/>
              <a:t>“Сонети</a:t>
            </a:r>
            <a:r>
              <a:rPr lang="uk-UA" sz="1400" i="1" dirty="0" smtClean="0"/>
              <a:t> до </a:t>
            </a:r>
            <a:r>
              <a:rPr lang="uk-UA" sz="1400" i="1" dirty="0" err="1" smtClean="0"/>
              <a:t>Орфея”</a:t>
            </a:r>
            <a:endParaRPr lang="uk-UA" sz="1400" i="1" dirty="0" smtClean="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142852"/>
            <a:ext cx="8786842" cy="1285884"/>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Смерть</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214282" y="1714488"/>
            <a:ext cx="3929090" cy="4357718"/>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rPr>
              <a:t>Неповторне звучання цього Орфея перервала хвороба. Видатний поет помер від лейкемії </a:t>
            </a:r>
            <a:r>
              <a:rPr lang="uk-UA" sz="1600" dirty="0" smtClean="0">
                <a:solidFill>
                  <a:schemeClr val="tx1"/>
                </a:solidFill>
              </a:rPr>
              <a:t>29 грудня </a:t>
            </a:r>
            <a:r>
              <a:rPr lang="uk-UA" sz="1600" dirty="0" smtClean="0">
                <a:solidFill>
                  <a:schemeClr val="tx1"/>
                </a:solidFill>
              </a:rPr>
              <a:t>1926 року в одній із клінік у </a:t>
            </a:r>
            <a:r>
              <a:rPr lang="uk-UA" sz="1600" dirty="0" err="1" smtClean="0">
                <a:solidFill>
                  <a:schemeClr val="tx1"/>
                </a:solidFill>
              </a:rPr>
              <a:t>Валь-Монті</a:t>
            </a:r>
            <a:r>
              <a:rPr lang="uk-UA" sz="1600" dirty="0" smtClean="0">
                <a:solidFill>
                  <a:schemeClr val="tx1"/>
                </a:solidFill>
              </a:rPr>
              <a:t>, Швейцарія. </a:t>
            </a:r>
            <a:r>
              <a:rPr lang="uk-UA" sz="1600" dirty="0" smtClean="0">
                <a:solidFill>
                  <a:schemeClr val="tx1"/>
                </a:solidFill>
              </a:rPr>
              <a:t>Однак, подібно тому, як голос міфологічного Орфея не підвладний часу, так і голос Рільке продовжує звучати в душах усе нових і нових читачів. «</a:t>
            </a:r>
            <a:r>
              <a:rPr lang="uk-UA" sz="1600" i="1" dirty="0" smtClean="0">
                <a:solidFill>
                  <a:schemeClr val="tx1"/>
                </a:solidFill>
              </a:rPr>
              <a:t>Якщо ви мене шукаєте, шукайте мене у своєму серці. Якщо я там залишатимусь, я житиму і далі»</a:t>
            </a:r>
            <a:r>
              <a:rPr lang="uk-UA" sz="1600" dirty="0" smtClean="0">
                <a:solidFill>
                  <a:schemeClr val="tx1"/>
                </a:solidFill>
              </a:rPr>
              <a:t>. Його вірші не припиняють подорожей у часі і просторі</a:t>
            </a:r>
            <a:r>
              <a:rPr lang="uk-UA" sz="1600" dirty="0" smtClean="0">
                <a:solidFill>
                  <a:schemeClr val="tx1"/>
                </a:solidFill>
              </a:rPr>
              <a:t>.</a:t>
            </a:r>
          </a:p>
          <a:p>
            <a:pPr algn="just"/>
            <a:r>
              <a:rPr lang="ru-RU" sz="1600" dirty="0" err="1" smtClean="0">
                <a:solidFill>
                  <a:schemeClr val="tx1"/>
                </a:solidFill>
              </a:rPr>
              <a:t>Похований</a:t>
            </a:r>
            <a:r>
              <a:rPr lang="ru-RU" sz="1600" dirty="0" smtClean="0">
                <a:solidFill>
                  <a:schemeClr val="tx1"/>
                </a:solidFill>
              </a:rPr>
              <a:t> </a:t>
            </a:r>
            <a:r>
              <a:rPr lang="ru-RU" sz="1600" dirty="0" err="1" smtClean="0">
                <a:solidFill>
                  <a:schemeClr val="tx1"/>
                </a:solidFill>
              </a:rPr>
              <a:t>Райнер</a:t>
            </a:r>
            <a:r>
              <a:rPr lang="ru-RU" sz="1600" dirty="0" smtClean="0">
                <a:solidFill>
                  <a:schemeClr val="tx1"/>
                </a:solidFill>
              </a:rPr>
              <a:t> </a:t>
            </a:r>
            <a:r>
              <a:rPr lang="ru-RU" sz="1600" dirty="0" err="1" smtClean="0">
                <a:solidFill>
                  <a:schemeClr val="tx1"/>
                </a:solidFill>
              </a:rPr>
              <a:t>Марія</a:t>
            </a:r>
            <a:r>
              <a:rPr lang="ru-RU" sz="1600" dirty="0" smtClean="0">
                <a:solidFill>
                  <a:schemeClr val="tx1"/>
                </a:solidFill>
              </a:rPr>
              <a:t> </a:t>
            </a:r>
            <a:r>
              <a:rPr lang="ru-RU" sz="1600" dirty="0" err="1" smtClean="0">
                <a:solidFill>
                  <a:schemeClr val="tx1"/>
                </a:solidFill>
              </a:rPr>
              <a:t>Рільке</a:t>
            </a:r>
            <a:r>
              <a:rPr lang="ru-RU" sz="1600" dirty="0" smtClean="0">
                <a:solidFill>
                  <a:schemeClr val="tx1"/>
                </a:solidFill>
              </a:rPr>
              <a:t> у</a:t>
            </a:r>
            <a:r>
              <a:rPr lang="ru-RU" sz="1600" dirty="0" smtClean="0">
                <a:solidFill>
                  <a:schemeClr val="tx1"/>
                </a:solidFill>
              </a:rPr>
              <a:t> </a:t>
            </a:r>
            <a:r>
              <a:rPr lang="ru-RU" sz="1600" dirty="0" err="1" smtClean="0">
                <a:solidFill>
                  <a:schemeClr val="tx1"/>
                </a:solidFill>
              </a:rPr>
              <a:t>Рароні</a:t>
            </a:r>
            <a:r>
              <a:rPr lang="ru-RU" sz="1600" dirty="0" smtClean="0">
                <a:solidFill>
                  <a:schemeClr val="tx1"/>
                </a:solidFill>
              </a:rPr>
              <a:t> (</a:t>
            </a:r>
            <a:r>
              <a:rPr lang="ru-RU" sz="1600" dirty="0" err="1" smtClean="0">
                <a:solidFill>
                  <a:schemeClr val="tx1"/>
                </a:solidFill>
              </a:rPr>
              <a:t>Швейцарія</a:t>
            </a:r>
            <a:r>
              <a:rPr lang="ru-RU" sz="1600" dirty="0" smtClean="0">
                <a:solidFill>
                  <a:schemeClr val="tx1"/>
                </a:solidFill>
              </a:rPr>
              <a:t>).</a:t>
            </a:r>
            <a:endParaRPr lang="en-US" sz="1600" dirty="0">
              <a:solidFill>
                <a:schemeClr val="tx1"/>
              </a:solidFill>
            </a:endParaRPr>
          </a:p>
        </p:txBody>
      </p:sp>
      <p:pic>
        <p:nvPicPr>
          <p:cNvPr id="2050" name="Picture 2" descr="http://content.foto.mail.ru/community/tsvetaeva/1730/i-1739.jpg"/>
          <p:cNvPicPr>
            <a:picLocks noChangeAspect="1" noChangeArrowheads="1"/>
          </p:cNvPicPr>
          <p:nvPr/>
        </p:nvPicPr>
        <p:blipFill>
          <a:blip r:embed="rId3"/>
          <a:srcRect/>
          <a:stretch>
            <a:fillRect/>
          </a:stretch>
        </p:blipFill>
        <p:spPr bwMode="auto">
          <a:xfrm>
            <a:off x="4286248" y="1714488"/>
            <a:ext cx="2952771" cy="2071702"/>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052" name="Picture 4" descr="http://www.nashagazeta.ch/sites/default/files/imagecache/400x250/Rilke.jpg"/>
          <p:cNvPicPr>
            <a:picLocks noChangeAspect="1" noChangeArrowheads="1"/>
          </p:cNvPicPr>
          <p:nvPr/>
        </p:nvPicPr>
        <p:blipFill>
          <a:blip r:embed="rId4"/>
          <a:srcRect/>
          <a:stretch>
            <a:fillRect/>
          </a:stretch>
        </p:blipFill>
        <p:spPr bwMode="auto">
          <a:xfrm>
            <a:off x="5929322" y="4143380"/>
            <a:ext cx="2971821" cy="2214577"/>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4286248" y="3786190"/>
            <a:ext cx="2928958" cy="307777"/>
          </a:xfrm>
          <a:prstGeom prst="rect">
            <a:avLst/>
          </a:prstGeom>
          <a:noFill/>
        </p:spPr>
        <p:txBody>
          <a:bodyPr wrap="square" rtlCol="0">
            <a:spAutoFit/>
          </a:bodyPr>
          <a:lstStyle/>
          <a:p>
            <a:pPr algn="ctr"/>
            <a:r>
              <a:rPr lang="uk-UA" sz="1400" i="1" dirty="0" smtClean="0"/>
              <a:t>Могила </a:t>
            </a:r>
            <a:r>
              <a:rPr lang="uk-UA" sz="1400" i="1" dirty="0" err="1" smtClean="0"/>
              <a:t>Райнера</a:t>
            </a:r>
            <a:r>
              <a:rPr lang="uk-UA" sz="1400" i="1" dirty="0" smtClean="0"/>
              <a:t> Марії Рільке</a:t>
            </a:r>
          </a:p>
        </p:txBody>
      </p:sp>
      <p:sp>
        <p:nvSpPr>
          <p:cNvPr id="7" name="TextBox 6"/>
          <p:cNvSpPr txBox="1"/>
          <p:nvPr/>
        </p:nvSpPr>
        <p:spPr>
          <a:xfrm>
            <a:off x="6000760" y="6429396"/>
            <a:ext cx="2928958" cy="307777"/>
          </a:xfrm>
          <a:prstGeom prst="rect">
            <a:avLst/>
          </a:prstGeom>
          <a:noFill/>
        </p:spPr>
        <p:txBody>
          <a:bodyPr wrap="square" rtlCol="0">
            <a:spAutoFit/>
          </a:bodyPr>
          <a:lstStyle/>
          <a:p>
            <a:pPr algn="ctr"/>
            <a:r>
              <a:rPr lang="uk-UA" sz="1400" i="1" dirty="0" smtClean="0"/>
              <a:t>Могила </a:t>
            </a:r>
            <a:r>
              <a:rPr lang="uk-UA" sz="1400" i="1" dirty="0" err="1" smtClean="0"/>
              <a:t>Райнера</a:t>
            </a:r>
            <a:r>
              <a:rPr lang="uk-UA" sz="1400" i="1" dirty="0" smtClean="0"/>
              <a:t> Марії Рільке</a:t>
            </a:r>
          </a:p>
        </p:txBody>
      </p:sp>
    </p:spTree>
  </p:cSld>
  <p:clrMapOvr>
    <a:masterClrMapping/>
  </p:clrMapOvr>
  <p:transition>
    <p:cut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5000" r="-25000"/>
          </a:stretch>
        </a:blipFill>
        <a:effectLst/>
      </p:bgPr>
    </p:bg>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4282" y="142852"/>
            <a:ext cx="8786842" cy="1285884"/>
          </a:xfrm>
          <a:prstGeom prst="round2DiagRect">
            <a:avLst/>
          </a:prstGeom>
          <a:solidFill>
            <a:schemeClr val="bg1">
              <a:alpha val="44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400" b="1" dirty="0" smtClean="0">
                <a:solidFill>
                  <a:schemeClr val="tx1">
                    <a:lumMod val="95000"/>
                    <a:lumOff val="5000"/>
                  </a:schemeClr>
                </a:solidFill>
              </a:rPr>
              <a:t>Рільке і Росія</a:t>
            </a:r>
            <a:endParaRPr lang="en-US" sz="4400"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142844" y="1571612"/>
            <a:ext cx="4214842" cy="5143536"/>
          </a:xfrm>
          <a:prstGeom prst="round2DiagRect">
            <a:avLst/>
          </a:prstGeom>
          <a:solidFill>
            <a:schemeClr val="bg1">
              <a:alpha val="58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smtClean="0">
                <a:solidFill>
                  <a:schemeClr val="tx1"/>
                </a:solidFill>
              </a:rPr>
              <a:t>Ми уже знаємо, що великий вплив на особистість Рільке справили його подорожі Росією. Він зустрічався з видатними діячами російської культури, цікавився життям народу. Поет відвідав Ясну Поляну, де познайомився зі Львом Толстим. Останній рік життя він листувався з Борисом Пастернаком і Мариною </a:t>
            </a:r>
            <a:r>
              <a:rPr lang="uk-UA" sz="1600" dirty="0" err="1" smtClean="0">
                <a:solidFill>
                  <a:schemeClr val="tx1"/>
                </a:solidFill>
              </a:rPr>
              <a:t>Цвєтаєвою</a:t>
            </a:r>
            <a:r>
              <a:rPr lang="uk-UA" sz="1600" dirty="0" smtClean="0">
                <a:solidFill>
                  <a:schemeClr val="tx1"/>
                </a:solidFill>
              </a:rPr>
              <a:t>. Російській поетесі він присвятив вірш «Елегія». Глибоко вражена смертю Рільке, </a:t>
            </a:r>
            <a:r>
              <a:rPr lang="uk-UA" sz="1600" dirty="0" err="1" smtClean="0">
                <a:solidFill>
                  <a:schemeClr val="tx1"/>
                </a:solidFill>
              </a:rPr>
              <a:t>Цвєтаєва</a:t>
            </a:r>
            <a:r>
              <a:rPr lang="uk-UA" sz="1600" dirty="0" smtClean="0">
                <a:solidFill>
                  <a:schemeClr val="tx1"/>
                </a:solidFill>
              </a:rPr>
              <a:t> написала поему «Новорічне» - своєрідне звертання до друга, який пішов з життя, але назавжди залишився в серці поетеси. </a:t>
            </a:r>
            <a:endParaRPr lang="en-US" sz="1600" dirty="0" smtClean="0">
              <a:solidFill>
                <a:schemeClr val="tx1"/>
              </a:solidFill>
            </a:endParaRPr>
          </a:p>
          <a:p>
            <a:pPr algn="just"/>
            <a:r>
              <a:rPr lang="uk-UA" sz="1600" dirty="0" smtClean="0">
                <a:solidFill>
                  <a:schemeClr val="tx1"/>
                </a:solidFill>
              </a:rPr>
              <a:t>Рільке переклав німецькою мовою «Слово о полку </a:t>
            </a:r>
            <a:r>
              <a:rPr lang="uk-UA" sz="1600" dirty="0" err="1" smtClean="0">
                <a:solidFill>
                  <a:schemeClr val="tx1"/>
                </a:solidFill>
              </a:rPr>
              <a:t>Ігоревім</a:t>
            </a:r>
            <a:r>
              <a:rPr lang="uk-UA" sz="1600" dirty="0" smtClean="0">
                <a:solidFill>
                  <a:schemeClr val="tx1"/>
                </a:solidFill>
              </a:rPr>
              <a:t>», п’єсу А. Чехова «Чайка», вірші М. </a:t>
            </a:r>
            <a:r>
              <a:rPr lang="uk-UA" sz="1600" dirty="0" err="1" smtClean="0">
                <a:solidFill>
                  <a:schemeClr val="tx1"/>
                </a:solidFill>
              </a:rPr>
              <a:t>Лєрмонтова</a:t>
            </a:r>
            <a:r>
              <a:rPr lang="uk-UA" sz="1600" dirty="0" smtClean="0">
                <a:solidFill>
                  <a:schemeClr val="tx1"/>
                </a:solidFill>
              </a:rPr>
              <a:t>.</a:t>
            </a:r>
            <a:endParaRPr lang="en-US" sz="1600" dirty="0">
              <a:solidFill>
                <a:schemeClr val="tx1"/>
              </a:solidFill>
            </a:endParaRPr>
          </a:p>
        </p:txBody>
      </p:sp>
      <p:pic>
        <p:nvPicPr>
          <p:cNvPr id="4098" name="Picture 2" descr="http://3.bp.blogspot.com/_B9kO-7TQ__M/TNzXBmOYgjI/AAAAAAAAAWg/VWwIua7sg-M/s1600/Leo+Tolstoy.jpg"/>
          <p:cNvPicPr>
            <a:picLocks noChangeAspect="1" noChangeArrowheads="1"/>
          </p:cNvPicPr>
          <p:nvPr/>
        </p:nvPicPr>
        <p:blipFill>
          <a:blip r:embed="rId3"/>
          <a:srcRect/>
          <a:stretch>
            <a:fillRect/>
          </a:stretch>
        </p:blipFill>
        <p:spPr bwMode="auto">
          <a:xfrm>
            <a:off x="4857752" y="1500174"/>
            <a:ext cx="1891638" cy="2357454"/>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00" name="Picture 4" descr="http://img12.nnm.me/2/7/3/1/2/5dbcec38a47b43e68348db766e6.jpg"/>
          <p:cNvPicPr>
            <a:picLocks noChangeAspect="1" noChangeArrowheads="1"/>
          </p:cNvPicPr>
          <p:nvPr/>
        </p:nvPicPr>
        <p:blipFill>
          <a:blip r:embed="rId4" cstate="print"/>
          <a:srcRect/>
          <a:stretch>
            <a:fillRect/>
          </a:stretch>
        </p:blipFill>
        <p:spPr bwMode="auto">
          <a:xfrm>
            <a:off x="7000892" y="1511485"/>
            <a:ext cx="1500198" cy="2346143"/>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102" name="Picture 6" descr="http://upload.wikimedia.org/wikipedia/ru/archive/b/b4/20080711120752!%D0%9C%D0%B0%D1%80%D0%B8%D0%BD%D0%B0_%D0%A6%D0%B2%D0%B5%D1%82%D0%B0%D0%B5%D0%B2%D0%B0.jpg"/>
          <p:cNvPicPr>
            <a:picLocks noChangeAspect="1" noChangeArrowheads="1"/>
          </p:cNvPicPr>
          <p:nvPr/>
        </p:nvPicPr>
        <p:blipFill>
          <a:blip r:embed="rId5"/>
          <a:srcRect/>
          <a:stretch>
            <a:fillRect/>
          </a:stretch>
        </p:blipFill>
        <p:spPr bwMode="auto">
          <a:xfrm>
            <a:off x="6072198" y="4214818"/>
            <a:ext cx="1857388" cy="2357454"/>
          </a:xfrm>
          <a:prstGeom prst="rect">
            <a:avLst/>
          </a:prstGeom>
          <a:noFill/>
          <a:ln w="381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TextBox 6"/>
          <p:cNvSpPr txBox="1"/>
          <p:nvPr/>
        </p:nvSpPr>
        <p:spPr>
          <a:xfrm>
            <a:off x="4786314" y="3857628"/>
            <a:ext cx="2000264" cy="307777"/>
          </a:xfrm>
          <a:prstGeom prst="rect">
            <a:avLst/>
          </a:prstGeom>
          <a:noFill/>
        </p:spPr>
        <p:txBody>
          <a:bodyPr wrap="square" rtlCol="0">
            <a:spAutoFit/>
          </a:bodyPr>
          <a:lstStyle/>
          <a:p>
            <a:pPr algn="ctr"/>
            <a:r>
              <a:rPr lang="uk-UA" sz="1400" i="1" dirty="0" smtClean="0"/>
              <a:t>Лев Толстой</a:t>
            </a:r>
          </a:p>
        </p:txBody>
      </p:sp>
      <p:sp>
        <p:nvSpPr>
          <p:cNvPr id="8" name="TextBox 7"/>
          <p:cNvSpPr txBox="1"/>
          <p:nvPr/>
        </p:nvSpPr>
        <p:spPr>
          <a:xfrm>
            <a:off x="6786578" y="3857628"/>
            <a:ext cx="2000264" cy="307777"/>
          </a:xfrm>
          <a:prstGeom prst="rect">
            <a:avLst/>
          </a:prstGeom>
          <a:noFill/>
        </p:spPr>
        <p:txBody>
          <a:bodyPr wrap="square" rtlCol="0">
            <a:spAutoFit/>
          </a:bodyPr>
          <a:lstStyle/>
          <a:p>
            <a:pPr algn="ctr"/>
            <a:r>
              <a:rPr lang="uk-UA" sz="1400" i="1" dirty="0" smtClean="0"/>
              <a:t>Борис Пастернак</a:t>
            </a:r>
          </a:p>
        </p:txBody>
      </p:sp>
      <p:sp>
        <p:nvSpPr>
          <p:cNvPr id="9" name="TextBox 8"/>
          <p:cNvSpPr txBox="1"/>
          <p:nvPr/>
        </p:nvSpPr>
        <p:spPr>
          <a:xfrm>
            <a:off x="7429520" y="6072206"/>
            <a:ext cx="2000264" cy="523220"/>
          </a:xfrm>
          <a:prstGeom prst="rect">
            <a:avLst/>
          </a:prstGeom>
          <a:noFill/>
        </p:spPr>
        <p:txBody>
          <a:bodyPr wrap="square" rtlCol="0">
            <a:spAutoFit/>
          </a:bodyPr>
          <a:lstStyle/>
          <a:p>
            <a:pPr algn="ctr"/>
            <a:r>
              <a:rPr lang="uk-UA" sz="1400" i="1" dirty="0" smtClean="0"/>
              <a:t>Марина </a:t>
            </a:r>
          </a:p>
          <a:p>
            <a:pPr algn="ctr"/>
            <a:r>
              <a:rPr lang="uk-UA" sz="1400" i="1" dirty="0" err="1" smtClean="0"/>
              <a:t>Цвєтаєва</a:t>
            </a:r>
            <a:endParaRPr lang="uk-UA" sz="1400" i="1" dirty="0" smtClean="0"/>
          </a:p>
        </p:txBody>
      </p:sp>
    </p:spTree>
  </p:cSld>
  <p:clrMapOvr>
    <a:masterClrMapping/>
  </p:clrMapOvr>
  <p:transition>
    <p:cut thruBlk="1"/>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2">
      <a:majorFont>
        <a:latin typeface="Georgia"/>
        <a:ea typeface=""/>
        <a:cs typeface=""/>
      </a:majorFont>
      <a:minorFont>
        <a:latin typeface="Georgi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898</Words>
  <Application>Microsoft Office PowerPoint</Application>
  <PresentationFormat>Экран (4:3)</PresentationFormat>
  <Paragraphs>59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3</cp:revision>
  <dcterms:created xsi:type="dcterms:W3CDTF">2013-12-03T17:27:27Z</dcterms:created>
  <dcterms:modified xsi:type="dcterms:W3CDTF">2013-12-03T20:42:23Z</dcterms:modified>
</cp:coreProperties>
</file>