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03" autoAdjust="0"/>
  </p:normalViewPr>
  <p:slideViewPr>
    <p:cSldViewPr>
      <p:cViewPr varScale="1">
        <p:scale>
          <a:sx n="53" d="100"/>
          <a:sy n="53" d="100"/>
        </p:scale>
        <p:origin x="-99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E06AADD7-F5EC-4F16-A3E5-3D6D3723EEA8}" type="datetimeFigureOut">
              <a:rPr lang="ru-RU" smtClean="0"/>
              <a:t>23.09.2012</a:t>
            </a:fld>
            <a:endParaRPr lang="ru-RU"/>
          </a:p>
        </p:txBody>
      </p:sp>
      <p:sp>
        <p:nvSpPr>
          <p:cNvPr id="16" name="Номер слайда 15"/>
          <p:cNvSpPr>
            <a:spLocks noGrp="1"/>
          </p:cNvSpPr>
          <p:nvPr>
            <p:ph type="sldNum" sz="quarter" idx="11"/>
          </p:nvPr>
        </p:nvSpPr>
        <p:spPr/>
        <p:txBody>
          <a:bodyPr/>
          <a:lstStyle/>
          <a:p>
            <a:fld id="{18CE76F2-7DB1-4419-A8FF-75EE086FA82B}"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06AADD7-F5EC-4F16-A3E5-3D6D3723EEA8}" type="datetimeFigureOut">
              <a:rPr lang="ru-RU" smtClean="0"/>
              <a:t>23.09.2012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CE76F2-7DB1-4419-A8FF-75EE086FA82B}" type="slidenum">
              <a:rPr lang="ru-RU" smtClean="0"/>
              <a:t>‹#›</a:t>
            </a:fld>
            <a:endParaRPr lang="ru-RU"/>
          </a:p>
        </p:txBody>
      </p:sp>
    </p:spTree>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06AADD7-F5EC-4F16-A3E5-3D6D3723EEA8}" type="datetimeFigureOut">
              <a:rPr lang="ru-RU" smtClean="0"/>
              <a:t>23.09.2012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CE76F2-7DB1-4419-A8FF-75EE086FA82B}" type="slidenum">
              <a:rPr lang="ru-RU" smtClean="0"/>
              <a:t>‹#›</a:t>
            </a:fld>
            <a:endParaRPr lang="ru-RU"/>
          </a:p>
        </p:txBody>
      </p:sp>
    </p:spTree>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06AADD7-F5EC-4F16-A3E5-3D6D3723EEA8}" type="datetimeFigureOut">
              <a:rPr lang="ru-RU" smtClean="0"/>
              <a:t>23.09.2012</a:t>
            </a:fld>
            <a:endParaRPr lang="ru-RU"/>
          </a:p>
        </p:txBody>
      </p:sp>
      <p:sp>
        <p:nvSpPr>
          <p:cNvPr id="15" name="Номер слайда 14"/>
          <p:cNvSpPr>
            <a:spLocks noGrp="1"/>
          </p:cNvSpPr>
          <p:nvPr>
            <p:ph type="sldNum" sz="quarter" idx="15"/>
          </p:nvPr>
        </p:nvSpPr>
        <p:spPr/>
        <p:txBody>
          <a:bodyPr/>
          <a:lstStyle>
            <a:lvl1pPr algn="ctr">
              <a:defRPr/>
            </a:lvl1pPr>
          </a:lstStyle>
          <a:p>
            <a:fld id="{18CE76F2-7DB1-4419-A8FF-75EE086FA82B}"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06AADD7-F5EC-4F16-A3E5-3D6D3723EEA8}" type="datetimeFigureOut">
              <a:rPr lang="ru-RU" smtClean="0"/>
              <a:t>23.09.2012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CE76F2-7DB1-4419-A8FF-75EE086FA82B}"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06AADD7-F5EC-4F16-A3E5-3D6D3723EEA8}" type="datetimeFigureOut">
              <a:rPr lang="ru-RU" smtClean="0"/>
              <a:t>23.09.2012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CE76F2-7DB1-4419-A8FF-75EE086FA82B}"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8CE76F2-7DB1-4419-A8FF-75EE086FA82B}"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E06AADD7-F5EC-4F16-A3E5-3D6D3723EEA8}" type="datetimeFigureOut">
              <a:rPr lang="ru-RU" smtClean="0"/>
              <a:t>23.09.2012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06AADD7-F5EC-4F16-A3E5-3D6D3723EEA8}" type="datetimeFigureOut">
              <a:rPr lang="ru-RU" smtClean="0"/>
              <a:t>23.09.2012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CE76F2-7DB1-4419-A8FF-75EE086FA82B}"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6AADD7-F5EC-4F16-A3E5-3D6D3723EEA8}" type="datetimeFigureOut">
              <a:rPr lang="ru-RU" smtClean="0"/>
              <a:t>23.09.2012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CE76F2-7DB1-4419-A8FF-75EE086FA82B}" type="slidenum">
              <a:rPr lang="ru-RU" smtClean="0"/>
              <a:t>‹#›</a:t>
            </a:fld>
            <a:endParaRPr lang="ru-RU"/>
          </a:p>
        </p:txBody>
      </p:sp>
    </p:spTree>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06AADD7-F5EC-4F16-A3E5-3D6D3723EEA8}" type="datetimeFigureOut">
              <a:rPr lang="ru-RU" smtClean="0"/>
              <a:t>23.09.2012</a:t>
            </a:fld>
            <a:endParaRPr lang="ru-RU"/>
          </a:p>
        </p:txBody>
      </p:sp>
      <p:sp>
        <p:nvSpPr>
          <p:cNvPr id="9" name="Номер слайда 8"/>
          <p:cNvSpPr>
            <a:spLocks noGrp="1"/>
          </p:cNvSpPr>
          <p:nvPr>
            <p:ph type="sldNum" sz="quarter" idx="15"/>
          </p:nvPr>
        </p:nvSpPr>
        <p:spPr/>
        <p:txBody>
          <a:bodyPr/>
          <a:lstStyle/>
          <a:p>
            <a:fld id="{18CE76F2-7DB1-4419-A8FF-75EE086FA82B}"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06AADD7-F5EC-4F16-A3E5-3D6D3723EEA8}" type="datetimeFigureOut">
              <a:rPr lang="ru-RU" smtClean="0"/>
              <a:t>23.09.2012</a:t>
            </a:fld>
            <a:endParaRPr lang="ru-RU"/>
          </a:p>
        </p:txBody>
      </p:sp>
      <p:sp>
        <p:nvSpPr>
          <p:cNvPr id="9" name="Номер слайда 8"/>
          <p:cNvSpPr>
            <a:spLocks noGrp="1"/>
          </p:cNvSpPr>
          <p:nvPr>
            <p:ph type="sldNum" sz="quarter" idx="11"/>
          </p:nvPr>
        </p:nvSpPr>
        <p:spPr/>
        <p:txBody>
          <a:bodyPr/>
          <a:lstStyle/>
          <a:p>
            <a:fld id="{18CE76F2-7DB1-4419-A8FF-75EE086FA82B}"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06AADD7-F5EC-4F16-A3E5-3D6D3723EEA8}" type="datetimeFigureOut">
              <a:rPr lang="ru-RU" smtClean="0"/>
              <a:t>23.09.2012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8CE76F2-7DB1-4419-A8FF-75EE086FA82B}"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Перлини готики</a:t>
            </a:r>
            <a:endParaRPr lang="ru-RU" dirty="0"/>
          </a:p>
        </p:txBody>
      </p:sp>
      <p:sp>
        <p:nvSpPr>
          <p:cNvPr id="2" name="Заголовок 1"/>
          <p:cNvSpPr>
            <a:spLocks noGrp="1"/>
          </p:cNvSpPr>
          <p:nvPr>
            <p:ph type="ctrTitle"/>
          </p:nvPr>
        </p:nvSpPr>
        <p:spPr/>
        <p:txBody>
          <a:bodyPr/>
          <a:lstStyle/>
          <a:p>
            <a:r>
              <a:rPr lang="ru-RU" dirty="0" smtClean="0"/>
              <a:t>Готика</a:t>
            </a:r>
            <a:endParaRPr lang="ru-RU" dirty="0"/>
          </a:p>
        </p:txBody>
      </p:sp>
      <p:pic>
        <p:nvPicPr>
          <p:cNvPr id="4" name="Рисунок 3" descr="1331672963.jpg"/>
          <p:cNvPicPr>
            <a:picLocks noChangeAspect="1"/>
          </p:cNvPicPr>
          <p:nvPr/>
        </p:nvPicPr>
        <p:blipFill>
          <a:blip r:embed="rId2" cstate="print">
            <a:grayscl/>
          </a:blip>
          <a:stretch>
            <a:fillRect/>
          </a:stretch>
        </p:blipFill>
        <p:spPr>
          <a:xfrm>
            <a:off x="3131840" y="404664"/>
            <a:ext cx="2798564" cy="2342798"/>
          </a:xfrm>
          <a:prstGeom prst="rect">
            <a:avLst/>
          </a:prstGeom>
          <a:ln>
            <a:noFill/>
          </a:ln>
          <a:effectLst>
            <a:softEdge rad="112500"/>
          </a:effectLst>
        </p:spPr>
      </p:pic>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43808" y="5157192"/>
            <a:ext cx="3707904" cy="1700808"/>
          </a:xfrm>
        </p:spPr>
        <p:txBody>
          <a:bodyPr/>
          <a:lstStyle/>
          <a:p>
            <a:pPr>
              <a:buNone/>
            </a:pPr>
            <a:r>
              <a:rPr lang="uk-UA" dirty="0" smtClean="0"/>
              <a:t>Михайлова Вікторія</a:t>
            </a:r>
          </a:p>
          <a:p>
            <a:pPr>
              <a:buNone/>
            </a:pPr>
            <a:r>
              <a:rPr lang="uk-UA" dirty="0" smtClean="0"/>
              <a:t>11 – А клас</a:t>
            </a:r>
          </a:p>
          <a:p>
            <a:pPr>
              <a:buNone/>
            </a:pPr>
            <a:r>
              <a:rPr lang="uk-UA" dirty="0" smtClean="0"/>
              <a:t>СЗШ № 156 м. Києва</a:t>
            </a:r>
            <a:endParaRPr lang="ru-RU" dirty="0"/>
          </a:p>
        </p:txBody>
      </p:sp>
      <p:sp>
        <p:nvSpPr>
          <p:cNvPr id="3" name="Заголовок 2"/>
          <p:cNvSpPr>
            <a:spLocks noGrp="1"/>
          </p:cNvSpPr>
          <p:nvPr>
            <p:ph type="title"/>
          </p:nvPr>
        </p:nvSpPr>
        <p:spPr/>
        <p:txBody>
          <a:bodyPr/>
          <a:lstStyle/>
          <a:p>
            <a:endParaRPr lang="ru-RU"/>
          </a:p>
        </p:txBody>
      </p:sp>
      <p:pic>
        <p:nvPicPr>
          <p:cNvPr id="4" name="Рисунок 3" descr="1331672963.jpg"/>
          <p:cNvPicPr>
            <a:picLocks noChangeAspect="1"/>
          </p:cNvPicPr>
          <p:nvPr/>
        </p:nvPicPr>
        <p:blipFill>
          <a:blip r:embed="rId2" cstate="print">
            <a:duotone>
              <a:schemeClr val="accent6">
                <a:shade val="45000"/>
                <a:satMod val="135000"/>
              </a:schemeClr>
              <a:prstClr val="white"/>
            </a:duotone>
          </a:blip>
          <a:stretch>
            <a:fillRect/>
          </a:stretch>
        </p:blipFill>
        <p:spPr>
          <a:xfrm>
            <a:off x="1331640" y="247275"/>
            <a:ext cx="6336704" cy="4882760"/>
          </a:xfrm>
          <a:prstGeom prst="rect">
            <a:avLst/>
          </a:prstGeom>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60648"/>
            <a:ext cx="3528392" cy="6192688"/>
          </a:xfrm>
        </p:spPr>
        <p:txBody>
          <a:bodyPr>
            <a:normAutofit lnSpcReduction="10000"/>
          </a:bodyPr>
          <a:lstStyle/>
          <a:p>
            <a:r>
              <a:rPr lang="uk-UA" dirty="0" smtClean="0"/>
              <a:t>Готика – період у розвитку середньовічного мистецтва, що охоплює майже всі сфери матеріальної культури. Термін </a:t>
            </a:r>
            <a:r>
              <a:rPr lang="uk-UA" dirty="0" err="1" smtClean="0"/>
              <a:t>“готика”</a:t>
            </a:r>
            <a:r>
              <a:rPr lang="uk-UA" dirty="0" smtClean="0"/>
              <a:t> був запроваджений в епоху Відродження для позначення всього середньовічного мистецтва, що вважалося </a:t>
            </a:r>
            <a:r>
              <a:rPr lang="uk-UA" dirty="0" err="1" smtClean="0"/>
              <a:t>“варварським”</a:t>
            </a:r>
            <a:r>
              <a:rPr lang="uk-UA" dirty="0" smtClean="0"/>
              <a:t>.</a:t>
            </a:r>
            <a:endParaRPr lang="ru-RU" dirty="0"/>
          </a:p>
        </p:txBody>
      </p:sp>
      <p:sp>
        <p:nvSpPr>
          <p:cNvPr id="2" name="Заголовок 1"/>
          <p:cNvSpPr>
            <a:spLocks noGrp="1"/>
          </p:cNvSpPr>
          <p:nvPr>
            <p:ph type="title"/>
          </p:nvPr>
        </p:nvSpPr>
        <p:spPr>
          <a:xfrm>
            <a:off x="457200" y="152400"/>
            <a:ext cx="226368" cy="396280"/>
          </a:xfrm>
        </p:spPr>
        <p:txBody>
          <a:bodyPr>
            <a:normAutofit fontScale="90000"/>
          </a:bodyPr>
          <a:lstStyle/>
          <a:p>
            <a:endParaRPr lang="ru-RU" dirty="0"/>
          </a:p>
        </p:txBody>
      </p:sp>
      <p:pic>
        <p:nvPicPr>
          <p:cNvPr id="4" name="Рисунок 3" descr="00100796_n1.jpg"/>
          <p:cNvPicPr>
            <a:picLocks noChangeAspect="1"/>
          </p:cNvPicPr>
          <p:nvPr/>
        </p:nvPicPr>
        <p:blipFill>
          <a:blip r:embed="rId2" cstate="print"/>
          <a:stretch>
            <a:fillRect/>
          </a:stretch>
        </p:blipFill>
        <p:spPr>
          <a:xfrm>
            <a:off x="3779912" y="332656"/>
            <a:ext cx="4885134" cy="6236688"/>
          </a:xfrm>
          <a:prstGeom prst="rect">
            <a:avLst/>
          </a:prstGeom>
        </p:spPr>
      </p:pic>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88640"/>
            <a:ext cx="3384376" cy="6408712"/>
          </a:xfrm>
        </p:spPr>
        <p:txBody>
          <a:bodyPr>
            <a:normAutofit lnSpcReduction="10000"/>
          </a:bodyPr>
          <a:lstStyle/>
          <a:p>
            <a:r>
              <a:rPr lang="uk-UA" dirty="0" smtClean="0"/>
              <a:t>Готичний стиль зародився у середині </a:t>
            </a:r>
            <a:r>
              <a:rPr lang="en-US" dirty="0" smtClean="0"/>
              <a:t>XII</a:t>
            </a:r>
            <a:r>
              <a:rPr lang="uk-UA" dirty="0" smtClean="0"/>
              <a:t> ст. на півночі Франції. У </a:t>
            </a:r>
            <a:r>
              <a:rPr lang="en-US" dirty="0" smtClean="0"/>
              <a:t>XIII</a:t>
            </a:r>
            <a:r>
              <a:rPr lang="uk-UA" dirty="0" smtClean="0"/>
              <a:t> ст. він поширився на території сучасної Німеччини, Австрії, Чехії, Іспанії, Англії. В Італії та країнах Східної Європи готика з</a:t>
            </a:r>
            <a:r>
              <a:rPr lang="en-US" dirty="0" smtClean="0"/>
              <a:t>`</a:t>
            </a:r>
            <a:r>
              <a:rPr lang="uk-UA" dirty="0" smtClean="0"/>
              <a:t>явилася пізніше і проіснувала там трохи довше - до </a:t>
            </a:r>
            <a:r>
              <a:rPr lang="en-US" dirty="0" smtClean="0"/>
              <a:t>XVI</a:t>
            </a:r>
            <a:r>
              <a:rPr lang="uk-UA" dirty="0" smtClean="0"/>
              <a:t> ст. включно.</a:t>
            </a:r>
            <a:endParaRPr lang="ru-RU" dirty="0"/>
          </a:p>
        </p:txBody>
      </p:sp>
      <p:sp>
        <p:nvSpPr>
          <p:cNvPr id="2" name="Заголовок 1"/>
          <p:cNvSpPr>
            <a:spLocks noGrp="1"/>
          </p:cNvSpPr>
          <p:nvPr>
            <p:ph type="title"/>
          </p:nvPr>
        </p:nvSpPr>
        <p:spPr>
          <a:xfrm flipH="1" flipV="1">
            <a:off x="0" y="0"/>
            <a:ext cx="457200" cy="152400"/>
          </a:xfrm>
        </p:spPr>
        <p:txBody>
          <a:bodyPr>
            <a:normAutofit fontScale="90000"/>
          </a:bodyPr>
          <a:lstStyle/>
          <a:p>
            <a:endParaRPr lang="ru-RU" dirty="0"/>
          </a:p>
        </p:txBody>
      </p:sp>
      <p:pic>
        <p:nvPicPr>
          <p:cNvPr id="5" name="Рисунок 4" descr="1565b4489a7f390f89a8398d7dee82c9.jpg"/>
          <p:cNvPicPr>
            <a:picLocks noChangeAspect="1"/>
          </p:cNvPicPr>
          <p:nvPr/>
        </p:nvPicPr>
        <p:blipFill>
          <a:blip r:embed="rId2" cstate="print"/>
          <a:stretch>
            <a:fillRect/>
          </a:stretch>
        </p:blipFill>
        <p:spPr>
          <a:xfrm>
            <a:off x="3419872" y="404664"/>
            <a:ext cx="5313763" cy="5976664"/>
          </a:xfrm>
          <a:prstGeom prst="rect">
            <a:avLst/>
          </a:prstGeom>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3923928" cy="6597352"/>
          </a:xfrm>
        </p:spPr>
        <p:txBody>
          <a:bodyPr>
            <a:normAutofit/>
          </a:bodyPr>
          <a:lstStyle/>
          <a:p>
            <a:r>
              <a:rPr lang="uk-UA" dirty="0" smtClean="0"/>
              <a:t>Готичне мистецтво відображало кардинальні зміни в структурі середньовічного суспільства: початок формування централізованих держав, зростання і зміцнення міст. Мистецтво готики залишалося переважно культовим за призначенням і релігійним за тематикою</a:t>
            </a:r>
            <a:endParaRPr lang="ru-RU" dirty="0"/>
          </a:p>
        </p:txBody>
      </p:sp>
      <p:sp>
        <p:nvSpPr>
          <p:cNvPr id="2" name="Заголовок 1"/>
          <p:cNvSpPr>
            <a:spLocks noGrp="1"/>
          </p:cNvSpPr>
          <p:nvPr>
            <p:ph type="title"/>
          </p:nvPr>
        </p:nvSpPr>
        <p:spPr>
          <a:xfrm flipH="1">
            <a:off x="0" y="152400"/>
            <a:ext cx="457200" cy="252264"/>
          </a:xfrm>
        </p:spPr>
        <p:txBody>
          <a:bodyPr>
            <a:normAutofit fontScale="90000"/>
          </a:bodyPr>
          <a:lstStyle/>
          <a:p>
            <a:endParaRPr lang="ru-RU" dirty="0"/>
          </a:p>
        </p:txBody>
      </p:sp>
      <p:pic>
        <p:nvPicPr>
          <p:cNvPr id="4" name="Рисунок 3" descr="Dom_von_St._Martin_14-09-2003.jpg"/>
          <p:cNvPicPr>
            <a:picLocks noChangeAspect="1"/>
          </p:cNvPicPr>
          <p:nvPr/>
        </p:nvPicPr>
        <p:blipFill>
          <a:blip r:embed="rId2" cstate="print"/>
          <a:stretch>
            <a:fillRect/>
          </a:stretch>
        </p:blipFill>
        <p:spPr>
          <a:xfrm>
            <a:off x="3779912" y="260648"/>
            <a:ext cx="5070428" cy="6336704"/>
          </a:xfrm>
          <a:prstGeom prst="rect">
            <a:avLst/>
          </a:prstGeom>
        </p:spPr>
      </p:pic>
    </p:spTree>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4572000" cy="6597352"/>
          </a:xfrm>
        </p:spPr>
        <p:txBody>
          <a:bodyPr>
            <a:normAutofit fontScale="92500"/>
          </a:bodyPr>
          <a:lstStyle/>
          <a:p>
            <a:r>
              <a:rPr lang="uk-UA" dirty="0" smtClean="0"/>
              <a:t>Особливе місце у ньому належить собору: неймовірний простір, вежі і склепіння, багатобарвне сяйво вітражів здійснювали сильний емоційний вплив на віруючих. Собор сприймався як символ Усесвіту, набуваючи вигляду величезних ажурних фантастичних споруд. Стрілчасті арки, які протягом розвитку готичної архітектури стали більш витягнутими, загостреними, втілювали ідею спрямованості храму вгору.</a:t>
            </a:r>
            <a:endParaRPr lang="ru-RU" dirty="0"/>
          </a:p>
        </p:txBody>
      </p:sp>
      <p:sp>
        <p:nvSpPr>
          <p:cNvPr id="2" name="Заголовок 1"/>
          <p:cNvSpPr>
            <a:spLocks noGrp="1"/>
          </p:cNvSpPr>
          <p:nvPr>
            <p:ph type="title"/>
          </p:nvPr>
        </p:nvSpPr>
        <p:spPr/>
        <p:txBody>
          <a:bodyPr/>
          <a:lstStyle/>
          <a:p>
            <a:endParaRPr lang="ru-RU"/>
          </a:p>
        </p:txBody>
      </p:sp>
      <p:pic>
        <p:nvPicPr>
          <p:cNvPr id="4" name="Рисунок 3" descr="soborparyz.jpg"/>
          <p:cNvPicPr>
            <a:picLocks noChangeAspect="1"/>
          </p:cNvPicPr>
          <p:nvPr/>
        </p:nvPicPr>
        <p:blipFill>
          <a:blip r:embed="rId2" cstate="print"/>
          <a:stretch>
            <a:fillRect/>
          </a:stretch>
        </p:blipFill>
        <p:spPr>
          <a:xfrm>
            <a:off x="4572000" y="260648"/>
            <a:ext cx="4306788" cy="6368931"/>
          </a:xfrm>
          <a:prstGeom prst="rect">
            <a:avLst/>
          </a:prstGeom>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332656"/>
            <a:ext cx="9144000" cy="1800200"/>
          </a:xfrm>
        </p:spPr>
        <p:txBody>
          <a:bodyPr/>
          <a:lstStyle/>
          <a:p>
            <a:r>
              <a:rPr lang="uk-UA" dirty="0" smtClean="0"/>
              <a:t>Майже вся архітектура готичних соборів обумовлена одним головним винаходом того часу – новою каркасною конструкцією, що і робить ці собори легко </a:t>
            </a:r>
            <a:r>
              <a:rPr lang="uk-UA" dirty="0" err="1" smtClean="0"/>
              <a:t>впізнаваними</a:t>
            </a:r>
            <a:r>
              <a:rPr lang="uk-UA" dirty="0" smtClean="0"/>
              <a:t>.</a:t>
            </a:r>
            <a:endParaRPr lang="ru-RU" dirty="0"/>
          </a:p>
        </p:txBody>
      </p:sp>
      <p:sp>
        <p:nvSpPr>
          <p:cNvPr id="3" name="Заголовок 2"/>
          <p:cNvSpPr>
            <a:spLocks noGrp="1"/>
          </p:cNvSpPr>
          <p:nvPr>
            <p:ph type="title"/>
          </p:nvPr>
        </p:nvSpPr>
        <p:spPr/>
        <p:txBody>
          <a:bodyPr/>
          <a:lstStyle/>
          <a:p>
            <a:endParaRPr lang="ru-RU" dirty="0"/>
          </a:p>
        </p:txBody>
      </p:sp>
      <p:pic>
        <p:nvPicPr>
          <p:cNvPr id="5" name="Рисунок 4" descr="200806051545420.jpg"/>
          <p:cNvPicPr>
            <a:picLocks noChangeAspect="1"/>
          </p:cNvPicPr>
          <p:nvPr/>
        </p:nvPicPr>
        <p:blipFill>
          <a:blip r:embed="rId2" cstate="print"/>
          <a:stretch>
            <a:fillRect/>
          </a:stretch>
        </p:blipFill>
        <p:spPr>
          <a:xfrm>
            <a:off x="467544" y="1628800"/>
            <a:ext cx="8236995" cy="5022705"/>
          </a:xfrm>
          <a:prstGeom prst="rect">
            <a:avLst/>
          </a:prstGeom>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otik1.jpg"/>
          <p:cNvPicPr>
            <a:picLocks noGrp="1" noChangeAspect="1"/>
          </p:cNvPicPr>
          <p:nvPr>
            <p:ph idx="1"/>
          </p:nvPr>
        </p:nvPicPr>
        <p:blipFill>
          <a:blip r:embed="rId2" cstate="print"/>
          <a:stretch>
            <a:fillRect/>
          </a:stretch>
        </p:blipFill>
        <p:spPr>
          <a:xfrm>
            <a:off x="1259632" y="188640"/>
            <a:ext cx="6408712" cy="6408712"/>
          </a:xfrm>
        </p:spPr>
      </p:pic>
      <p:sp>
        <p:nvSpPr>
          <p:cNvPr id="3" name="Заголовок 2"/>
          <p:cNvSpPr>
            <a:spLocks noGrp="1"/>
          </p:cNvSpPr>
          <p:nvPr>
            <p:ph type="title"/>
          </p:nvPr>
        </p:nvSpPr>
        <p:spPr/>
        <p:txBody>
          <a:bodyPr/>
          <a:lstStyle/>
          <a:p>
            <a:endParaRPr lang="ru-RU"/>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 name="Содержимое 6" descr="Vroc-rat-detal-5-os.jpg"/>
          <p:cNvPicPr>
            <a:picLocks noGrp="1" noChangeAspect="1"/>
          </p:cNvPicPr>
          <p:nvPr>
            <p:ph idx="1"/>
          </p:nvPr>
        </p:nvPicPr>
        <p:blipFill>
          <a:blip r:embed="rId2" cstate="print"/>
          <a:stretch>
            <a:fillRect/>
          </a:stretch>
        </p:blipFill>
        <p:spPr>
          <a:xfrm>
            <a:off x="323528" y="260648"/>
            <a:ext cx="4052364" cy="6348705"/>
          </a:xfrm>
        </p:spPr>
      </p:pic>
      <p:pic>
        <p:nvPicPr>
          <p:cNvPr id="9" name="Рисунок 8" descr="nikolaevski_kostel_2.jpg"/>
          <p:cNvPicPr>
            <a:picLocks noChangeAspect="1"/>
          </p:cNvPicPr>
          <p:nvPr/>
        </p:nvPicPr>
        <p:blipFill>
          <a:blip r:embed="rId3" cstate="print"/>
          <a:stretch>
            <a:fillRect/>
          </a:stretch>
        </p:blipFill>
        <p:spPr>
          <a:xfrm>
            <a:off x="4499992" y="260648"/>
            <a:ext cx="4229100" cy="6350000"/>
          </a:xfrm>
          <a:prstGeom prst="rect">
            <a:avLst/>
          </a:prstGeom>
        </p:spPr>
      </p:pic>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9a8ad0b54cd32b862fe4ffcf5c90355d.jpg"/>
          <p:cNvPicPr>
            <a:picLocks noChangeAspect="1"/>
          </p:cNvPicPr>
          <p:nvPr/>
        </p:nvPicPr>
        <p:blipFill>
          <a:blip r:embed="rId2" cstate="print"/>
          <a:stretch>
            <a:fillRect/>
          </a:stretch>
        </p:blipFill>
        <p:spPr>
          <a:xfrm rot="20870081">
            <a:off x="481637" y="3461590"/>
            <a:ext cx="3689688" cy="2767266"/>
          </a:xfrm>
          <a:prstGeom prst="rect">
            <a:avLst/>
          </a:prstGeom>
        </p:spPr>
      </p:pic>
      <p:sp>
        <p:nvSpPr>
          <p:cNvPr id="3" name="Заголовок 2"/>
          <p:cNvSpPr>
            <a:spLocks noGrp="1"/>
          </p:cNvSpPr>
          <p:nvPr>
            <p:ph type="title"/>
          </p:nvPr>
        </p:nvSpPr>
        <p:spPr/>
        <p:txBody>
          <a:bodyPr/>
          <a:lstStyle/>
          <a:p>
            <a:endParaRPr lang="ru-RU"/>
          </a:p>
        </p:txBody>
      </p:sp>
      <p:pic>
        <p:nvPicPr>
          <p:cNvPr id="5" name="Рисунок 4" descr="81185540.jpg"/>
          <p:cNvPicPr>
            <a:picLocks noChangeAspect="1"/>
          </p:cNvPicPr>
          <p:nvPr/>
        </p:nvPicPr>
        <p:blipFill>
          <a:blip r:embed="rId3" cstate="print"/>
          <a:stretch>
            <a:fillRect/>
          </a:stretch>
        </p:blipFill>
        <p:spPr>
          <a:xfrm rot="258233">
            <a:off x="4093508" y="3140968"/>
            <a:ext cx="4733612" cy="3493406"/>
          </a:xfrm>
          <a:prstGeom prst="rect">
            <a:avLst/>
          </a:prstGeom>
        </p:spPr>
      </p:pic>
      <p:pic>
        <p:nvPicPr>
          <p:cNvPr id="4" name="Содержимое 3" descr="360391_639595.jpg"/>
          <p:cNvPicPr>
            <a:picLocks noGrp="1" noChangeAspect="1"/>
          </p:cNvPicPr>
          <p:nvPr>
            <p:ph idx="1"/>
          </p:nvPr>
        </p:nvPicPr>
        <p:blipFill>
          <a:blip r:embed="rId4" cstate="print"/>
          <a:stretch>
            <a:fillRect/>
          </a:stretch>
        </p:blipFill>
        <p:spPr>
          <a:xfrm rot="21387289">
            <a:off x="323527" y="332656"/>
            <a:ext cx="4411629" cy="3168352"/>
          </a:xfrm>
        </p:spPr>
      </p:pic>
      <p:pic>
        <p:nvPicPr>
          <p:cNvPr id="6" name="Рисунок 5" descr="x_69c821e4.jpg"/>
          <p:cNvPicPr>
            <a:picLocks noChangeAspect="1"/>
          </p:cNvPicPr>
          <p:nvPr/>
        </p:nvPicPr>
        <p:blipFill>
          <a:blip r:embed="rId5" cstate="print"/>
          <a:stretch>
            <a:fillRect/>
          </a:stretch>
        </p:blipFill>
        <p:spPr>
          <a:xfrm rot="370062">
            <a:off x="4860032" y="476672"/>
            <a:ext cx="3739389" cy="2804542"/>
          </a:xfrm>
          <a:prstGeom prst="rect">
            <a:avLst/>
          </a:prstGeom>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TotalTime>
  <Words>217</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Бумажная</vt:lpstr>
      <vt:lpstr>Готика</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Готика</dc:title>
  <dc:creator>margaritka</dc:creator>
  <cp:lastModifiedBy>margaritka</cp:lastModifiedBy>
  <cp:revision>4</cp:revision>
  <dcterms:created xsi:type="dcterms:W3CDTF">2012-09-23T18:42:06Z</dcterms:created>
  <dcterms:modified xsi:type="dcterms:W3CDTF">2012-09-23T19:21:25Z</dcterms:modified>
</cp:coreProperties>
</file>