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9C8B7B8-23AF-4BC0-9AAA-7EAB2CA33FB2}" type="datetimeFigureOut">
              <a:rPr lang="ru-RU" smtClean="0"/>
              <a:t>18.09.2012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7A97E01-30A7-41C5-9508-EB8A9395308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C8B7B8-23AF-4BC0-9AAA-7EAB2CA33FB2}" type="datetimeFigureOut">
              <a:rPr lang="ru-RU" smtClean="0"/>
              <a:t>18.09.2012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A97E01-30A7-41C5-9508-EB8A939530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9C8B7B8-23AF-4BC0-9AAA-7EAB2CA33FB2}" type="datetimeFigureOut">
              <a:rPr lang="ru-RU" smtClean="0"/>
              <a:t>18.09.2012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7A97E01-30A7-41C5-9508-EB8A939530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C8B7B8-23AF-4BC0-9AAA-7EAB2CA33FB2}" type="datetimeFigureOut">
              <a:rPr lang="ru-RU" smtClean="0"/>
              <a:t>18.09.2012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A97E01-30A7-41C5-9508-EB8A939530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9C8B7B8-23AF-4BC0-9AAA-7EAB2CA33FB2}" type="datetimeFigureOut">
              <a:rPr lang="ru-RU" smtClean="0"/>
              <a:t>18.09.2012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7A97E01-30A7-41C5-9508-EB8A9395308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C8B7B8-23AF-4BC0-9AAA-7EAB2CA33FB2}" type="datetimeFigureOut">
              <a:rPr lang="ru-RU" smtClean="0"/>
              <a:t>18.09.2012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A97E01-30A7-41C5-9508-EB8A939530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C8B7B8-23AF-4BC0-9AAA-7EAB2CA33FB2}" type="datetimeFigureOut">
              <a:rPr lang="ru-RU" smtClean="0"/>
              <a:t>18.09.2012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A97E01-30A7-41C5-9508-EB8A939530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C8B7B8-23AF-4BC0-9AAA-7EAB2CA33FB2}" type="datetimeFigureOut">
              <a:rPr lang="ru-RU" smtClean="0"/>
              <a:t>18.09.2012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A97E01-30A7-41C5-9508-EB8A939530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9C8B7B8-23AF-4BC0-9AAA-7EAB2CA33FB2}" type="datetimeFigureOut">
              <a:rPr lang="ru-RU" smtClean="0"/>
              <a:t>18.09.2012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A97E01-30A7-41C5-9508-EB8A939530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C8B7B8-23AF-4BC0-9AAA-7EAB2CA33FB2}" type="datetimeFigureOut">
              <a:rPr lang="ru-RU" smtClean="0"/>
              <a:t>18.09.2012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A97E01-30A7-41C5-9508-EB8A939530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C8B7B8-23AF-4BC0-9AAA-7EAB2CA33FB2}" type="datetimeFigureOut">
              <a:rPr lang="ru-RU" smtClean="0"/>
              <a:t>18.09.2012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A97E01-30A7-41C5-9508-EB8A9395308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9C8B7B8-23AF-4BC0-9AAA-7EAB2CA33FB2}" type="datetimeFigureOut">
              <a:rPr lang="ru-RU" smtClean="0"/>
              <a:t>18.09.2012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7A97E01-30A7-41C5-9508-EB8A9395308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Презентація на тему: Скульптура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19872" y="3573016"/>
            <a:ext cx="5544616" cy="3284984"/>
          </a:xfrm>
        </p:spPr>
        <p:txBody>
          <a:bodyPr>
            <a:normAutofit fontScale="25000" lnSpcReduction="20000"/>
          </a:bodyPr>
          <a:lstStyle/>
          <a:p>
            <a:r>
              <a:rPr lang="uk-UA" sz="17600" dirty="0" smtClean="0"/>
              <a:t>Підготувала учениця</a:t>
            </a:r>
          </a:p>
          <a:p>
            <a:r>
              <a:rPr lang="uk-UA" sz="17600" dirty="0" smtClean="0">
                <a:latin typeface="Times New Roman" pitchFamily="18" charset="0"/>
                <a:cs typeface="Aharoni" pitchFamily="2" charset="-79"/>
              </a:rPr>
              <a:t>11-Б класу</a:t>
            </a:r>
          </a:p>
          <a:p>
            <a:r>
              <a:rPr lang="uk-UA" sz="17600" dirty="0" smtClean="0">
                <a:latin typeface="Times New Roman" pitchFamily="18" charset="0"/>
                <a:cs typeface="Aharoni" pitchFamily="2" charset="-79"/>
              </a:rPr>
              <a:t>Драбівського НВК</a:t>
            </a:r>
          </a:p>
          <a:p>
            <a:r>
              <a:rPr lang="uk-UA" sz="17600" dirty="0" err="1" smtClean="0">
                <a:latin typeface="Times New Roman" pitchFamily="18" charset="0"/>
                <a:cs typeface="Aharoni" pitchFamily="2" charset="-79"/>
              </a:rPr>
              <a:t>“Школа-гімназія”</a:t>
            </a:r>
            <a:endParaRPr lang="uk-UA" sz="3500" dirty="0" smtClean="0">
              <a:latin typeface="Times New Roman" pitchFamily="18" charset="0"/>
              <a:cs typeface="Aharoni" pitchFamily="2" charset="-79"/>
            </a:endParaRPr>
          </a:p>
          <a:p>
            <a:r>
              <a:rPr lang="uk-UA" sz="17600" dirty="0" smtClean="0">
                <a:latin typeface="Times New Roman" pitchFamily="18" charset="0"/>
                <a:cs typeface="Aharoni" pitchFamily="2" charset="-79"/>
              </a:rPr>
              <a:t>Кучеренко Оксана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100848"/>
          </a:xfrm>
        </p:spPr>
        <p:txBody>
          <a:bodyPr>
            <a:noAutofit/>
          </a:bodyPr>
          <a:lstStyle/>
          <a:p>
            <a:r>
              <a:rPr lang="ru-RU" sz="1400" dirty="0" smtClean="0"/>
              <a:t>В северо-западной части Эллады был расположен город Олимпия, слава о котором распространялась далеко за пределы страны. По преданиям, именно здесь Зевс вступил в борьбу со своим отцом, кровожадным и вероломным Кроном, который пожирал своих детей, так как оракул предсказал ему гибель от руки сына. Спасенный матерью, возмужавший Зевс одержал победу и заставил Крона отрыгнуть своих братьев и сестер. </a:t>
            </a:r>
            <a:br>
              <a:rPr lang="ru-RU" sz="1400" dirty="0" smtClean="0"/>
            </a:br>
            <a:r>
              <a:rPr lang="ru-RU" sz="1400" dirty="0" smtClean="0"/>
              <a:t> В честь этой победы были учреждены олимпийские игры, впервые состоявшиеся в 776 г. до н. э. Прошло более двух столетий, и в 456 г. до н. э. в Олимпии архитектором </a:t>
            </a:r>
            <a:r>
              <a:rPr lang="ru-RU" sz="1400" dirty="0" err="1" smtClean="0"/>
              <a:t>Либоном</a:t>
            </a:r>
            <a:r>
              <a:rPr lang="ru-RU" sz="1400" dirty="0" smtClean="0"/>
              <a:t> был построен посвященный Зевсу храм, ставший главной святыней города.</a:t>
            </a:r>
            <a:endParaRPr lang="ru-RU" sz="1400" dirty="0"/>
          </a:p>
        </p:txBody>
      </p:sp>
      <p:pic>
        <p:nvPicPr>
          <p:cNvPr id="4" name="Содержимое 3" descr="statue_of_zeu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492896"/>
            <a:ext cx="6403156" cy="3816424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239000" cy="2232248"/>
          </a:xfrm>
        </p:spPr>
        <p:txBody>
          <a:bodyPr>
            <a:normAutofit/>
          </a:bodyPr>
          <a:lstStyle/>
          <a:p>
            <a:r>
              <a:rPr lang="ru-RU" sz="1400" dirty="0" smtClean="0"/>
              <a:t>4. «</a:t>
            </a:r>
            <a:r>
              <a:rPr lang="ru-RU" sz="1400" dirty="0" err="1" smtClean="0"/>
              <a:t>Пиета</a:t>
            </a:r>
            <a:r>
              <a:rPr lang="ru-RU" sz="1400" dirty="0" smtClean="0"/>
              <a:t>» - изображение Девы Марии, которая держит тело Иисуса после его смерти на кресте. Эта тема была и остается популярной у многих художников, и скульпторы - не исключение. Однако самой известной является скульптура Микеланджело, благодаря которой он снискал славу.</a:t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Микеланджело высек композицию из цельного куска мрамора. Мастер изобразил Марию молодой и внеземной, чтобы противопоставить ее многочисленным старым, уставшим и убитым горем женщинам других скульпторов.</a:t>
            </a:r>
            <a:endParaRPr lang="ru-RU" sz="1400" dirty="0"/>
          </a:p>
        </p:txBody>
      </p:sp>
      <p:pic>
        <p:nvPicPr>
          <p:cNvPr id="4" name="Содержимое 3" descr="7_piet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513" y="2636911"/>
            <a:ext cx="5328592" cy="3888433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251520"/>
            <a:ext cx="7239000" cy="2952328"/>
          </a:xfrm>
        </p:spPr>
        <p:txBody>
          <a:bodyPr>
            <a:normAutofit/>
          </a:bodyPr>
          <a:lstStyle/>
          <a:p>
            <a:endParaRPr lang="ru-RU" sz="1400" dirty="0"/>
          </a:p>
        </p:txBody>
      </p:sp>
      <p:pic>
        <p:nvPicPr>
          <p:cNvPr id="4" name="Содержимое 3" descr="2_her00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188640"/>
            <a:ext cx="5112567" cy="640871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7242048" cy="5184576"/>
          </a:xfrm>
        </p:spPr>
        <p:txBody>
          <a:bodyPr>
            <a:noAutofit/>
          </a:bodyPr>
          <a:lstStyle/>
          <a:p>
            <a:r>
              <a:rPr lang="ru-RU" sz="1600" dirty="0" smtClean="0"/>
              <a:t>«Гермес с младенцем Дионисом» или «Гермес Олимпийский» — эллинистическая статуя из паросского мрамора, обнаруженная Эрнстом </a:t>
            </a:r>
            <a:r>
              <a:rPr lang="ru-RU" sz="1600" dirty="0" err="1" smtClean="0"/>
              <a:t>Курцием</a:t>
            </a:r>
            <a:r>
              <a:rPr lang="ru-RU" sz="1600" dirty="0" smtClean="0"/>
              <a:t> в 1877 году при раскопках храма Геры в Олимпии. Высота фигуры Гермеса — 212 см, с пьедесталом — 370 см.</a:t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На основании известия </a:t>
            </a:r>
            <a:r>
              <a:rPr lang="ru-RU" sz="1600" dirty="0" err="1" smtClean="0"/>
              <a:t>Павсания</a:t>
            </a:r>
            <a:r>
              <a:rPr lang="ru-RU" sz="1600" dirty="0" smtClean="0"/>
              <a:t> о том, что в храме Геры стояла фигура Гермеса работы Праксителя, её зачастую приписывают этому великому скульптуру античности. Даже если допустить авторство Праксителя, статуя в древности не относилась к числу знаменитых, ибо копии её неизвестны (хотя дальнейшую эволюцию того же типа, возможно, представляет «Гермес Бельведерский»).</a:t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Статуя находится в собрании Археологического музея Олимпии. Конечности фигур Гермеса и Диониса частично утрачены; на волосах Гермеса сохранились следы киноварного покрытия.</a:t>
            </a:r>
            <a:endParaRPr lang="ru-RU" sz="1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9965721eacda7bab014a54f45f05c05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332656"/>
            <a:ext cx="5832647" cy="6123707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242048" cy="3888432"/>
          </a:xfrm>
        </p:spPr>
        <p:txBody>
          <a:bodyPr>
            <a:noAutofit/>
          </a:bodyPr>
          <a:lstStyle/>
          <a:p>
            <a:r>
              <a:rPr lang="ru-RU" sz="1600" dirty="0" smtClean="0"/>
              <a:t>«Моисей» — мраморная статуя ветхозаветного пророка высотой 235 см, которая занимает центральное место в скульптурной гробнице папы Юлия II в римской базилике </a:t>
            </a:r>
            <a:r>
              <a:rPr lang="ru-RU" sz="1600" dirty="0" err="1" smtClean="0"/>
              <a:t>Сан-Пьетро-ин-Винколи</a:t>
            </a:r>
            <a:r>
              <a:rPr lang="ru-RU" sz="1600" dirty="0" smtClean="0"/>
              <a:t>. Над этой скульптурой с 1513 по 1515 годы работал Микеланджело. По бокам от Моисея стоят фигуры Лии и Рахили, выполненные учениками великого мастера.</a:t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«Моисей» представляет собой фрагмент грандиозного замысла гробницы Юлия II, который не осуществился из-за финансовых трудностей наследников понтифика. Первоначально гробницу предполагалось установить в базилике св. Петра. Скульптор выполнил для неё ещё несколько фигур, в том числе «Восставшего раба» и «Умирающего раба», которые не вошли в окончательную версию гробницы из-за изменившегося масштаба.</a:t>
            </a:r>
            <a:endParaRPr lang="ru-RU" sz="1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450px-Michelangelos_Davi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332656"/>
            <a:ext cx="6408712" cy="626469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242048" cy="6408712"/>
          </a:xfrm>
        </p:spPr>
        <p:txBody>
          <a:bodyPr>
            <a:normAutofit/>
          </a:bodyPr>
          <a:lstStyle/>
          <a:p>
            <a:r>
              <a:rPr lang="vi-VN" sz="1600" dirty="0" smtClean="0"/>
              <a:t>Дави́д — шедевр епохи Відродження, мармурова скульптура Мікеланджело, створена протягом 1501 — 1504 рр. Статуя зображає біблійного персонажа Давида перед вирішальним двобоєм із филистимлянином Голіафом. Молодий пастух, майбутній цар Ізраїлю, зосереджено дивиться на свого невидимого супротивника, готуючись до битви. Скульптуру було встановлено 8 вересня 1504 році на площі Синьйорії у Флоренції[а], й з того часу скульптура трактувалася як символ Флорентійської республіки, а згодом — цілої епохи Ренесансу</a:t>
            </a:r>
            <a:r>
              <a:rPr lang="vi-VN" sz="1600" dirty="0" smtClean="0"/>
              <a:t>.</a:t>
            </a:r>
            <a:r>
              <a:rPr lang="ru-RU" sz="1600" dirty="0" smtClean="0"/>
              <a:t> У 1991 </a:t>
            </a:r>
            <a:r>
              <a:rPr lang="ru-RU" sz="1600" dirty="0" err="1" smtClean="0"/>
              <a:t>році</a:t>
            </a:r>
            <a:r>
              <a:rPr lang="ru-RU" sz="1600" dirty="0" smtClean="0"/>
              <a:t> </a:t>
            </a:r>
            <a:r>
              <a:rPr lang="ru-RU" sz="1600" dirty="0" err="1" smtClean="0"/>
              <a:t>нижня</a:t>
            </a:r>
            <a:r>
              <a:rPr lang="ru-RU" sz="1600" dirty="0" smtClean="0"/>
              <a:t> </a:t>
            </a:r>
            <a:r>
              <a:rPr lang="ru-RU" sz="1600" dirty="0" err="1" smtClean="0"/>
              <a:t>частина</a:t>
            </a:r>
            <a:r>
              <a:rPr lang="ru-RU" sz="1600" dirty="0" smtClean="0"/>
              <a:t> </a:t>
            </a:r>
            <a:r>
              <a:rPr lang="ru-RU" sz="1600" dirty="0" err="1" smtClean="0"/>
              <a:t>статуї</a:t>
            </a:r>
            <a:r>
              <a:rPr lang="ru-RU" sz="1600" dirty="0" smtClean="0"/>
              <a:t> </a:t>
            </a:r>
            <a:r>
              <a:rPr lang="ru-RU" sz="1600" dirty="0" err="1" smtClean="0"/>
              <a:t>була</a:t>
            </a:r>
            <a:r>
              <a:rPr lang="ru-RU" sz="1600" dirty="0" smtClean="0"/>
              <a:t> </a:t>
            </a:r>
            <a:r>
              <a:rPr lang="ru-RU" sz="1600" dirty="0" err="1" smtClean="0"/>
              <a:t>пошкоджена</a:t>
            </a:r>
            <a:r>
              <a:rPr lang="ru-RU" sz="1600" dirty="0" smtClean="0"/>
              <a:t> </a:t>
            </a:r>
            <a:r>
              <a:rPr lang="ru-RU" sz="1600" dirty="0" err="1" smtClean="0"/>
              <a:t>неврівноваженою</a:t>
            </a:r>
            <a:r>
              <a:rPr lang="ru-RU" sz="1600" dirty="0" smtClean="0"/>
              <a:t> особою з молотком[3]. </a:t>
            </a:r>
            <a:r>
              <a:rPr lang="ru-RU" sz="1600" dirty="0" err="1" smtClean="0"/>
              <a:t>Зразки</a:t>
            </a:r>
            <a:r>
              <a:rPr lang="ru-RU" sz="1600" dirty="0" smtClean="0"/>
              <a:t> </a:t>
            </a:r>
            <a:r>
              <a:rPr lang="ru-RU" sz="1600" dirty="0" err="1" smtClean="0"/>
              <a:t>мармуру</a:t>
            </a:r>
            <a:r>
              <a:rPr lang="ru-RU" sz="1600" dirty="0" smtClean="0"/>
              <a:t>, </a:t>
            </a:r>
            <a:r>
              <a:rPr lang="ru-RU" sz="1600" dirty="0" err="1" smtClean="0"/>
              <a:t>отримані</a:t>
            </a:r>
            <a:r>
              <a:rPr lang="ru-RU" sz="1600" dirty="0" smtClean="0"/>
              <a:t> </a:t>
            </a:r>
            <a:r>
              <a:rPr lang="ru-RU" sz="1600" dirty="0" err="1" smtClean="0"/>
              <a:t>ученими</a:t>
            </a:r>
            <a:r>
              <a:rPr lang="ru-RU" sz="1600" dirty="0" smtClean="0"/>
              <a:t> через </a:t>
            </a:r>
            <a:r>
              <a:rPr lang="ru-RU" sz="1600" dirty="0" err="1" smtClean="0"/>
              <a:t>цей</a:t>
            </a:r>
            <a:r>
              <a:rPr lang="ru-RU" sz="1600" dirty="0" smtClean="0"/>
              <a:t> </a:t>
            </a:r>
            <a:r>
              <a:rPr lang="ru-RU" sz="1600" dirty="0" err="1" smtClean="0"/>
              <a:t>інцидент</a:t>
            </a:r>
            <a:r>
              <a:rPr lang="ru-RU" sz="1600" dirty="0" smtClean="0"/>
              <a:t>, дозволили </a:t>
            </a:r>
            <a:r>
              <a:rPr lang="ru-RU" sz="1600" dirty="0" err="1" smtClean="0"/>
              <a:t>визначити</a:t>
            </a:r>
            <a:r>
              <a:rPr lang="ru-RU" sz="1600" dirty="0" smtClean="0"/>
              <a:t> </a:t>
            </a:r>
            <a:r>
              <a:rPr lang="ru-RU" sz="1600" dirty="0" err="1" smtClean="0"/>
              <a:t>місце</a:t>
            </a:r>
            <a:r>
              <a:rPr lang="ru-RU" sz="1600" dirty="0" smtClean="0"/>
              <a:t> </a:t>
            </a:r>
            <a:r>
              <a:rPr lang="ru-RU" sz="1600" dirty="0" err="1" smtClean="0"/>
              <a:t>його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видобутку</a:t>
            </a:r>
            <a:r>
              <a:rPr lang="ru-RU" sz="1600" dirty="0" smtClean="0"/>
              <a:t>. </a:t>
            </a:r>
            <a:r>
              <a:rPr lang="ru-RU" sz="1600" dirty="0" err="1" smtClean="0"/>
              <a:t>Виявилось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цей</a:t>
            </a:r>
            <a:r>
              <a:rPr lang="ru-RU" sz="1600" dirty="0" smtClean="0"/>
              <a:t> </a:t>
            </a:r>
            <a:r>
              <a:rPr lang="ru-RU" sz="1600" dirty="0" err="1" smtClean="0"/>
              <a:t>мармур</a:t>
            </a:r>
            <a:r>
              <a:rPr lang="ru-RU" sz="1600" dirty="0" smtClean="0"/>
              <a:t> </a:t>
            </a:r>
            <a:r>
              <a:rPr lang="ru-RU" sz="1600" dirty="0" err="1" smtClean="0"/>
              <a:t>містить</a:t>
            </a:r>
            <a:r>
              <a:rPr lang="ru-RU" sz="1600" dirty="0" smtClean="0"/>
              <a:t> </a:t>
            </a:r>
            <a:r>
              <a:rPr lang="ru-RU" sz="1600" dirty="0" err="1" smtClean="0"/>
              <a:t>багато</a:t>
            </a:r>
            <a:r>
              <a:rPr lang="ru-RU" sz="1600" dirty="0" smtClean="0"/>
              <a:t> </a:t>
            </a:r>
            <a:r>
              <a:rPr lang="ru-RU" sz="1600" dirty="0" err="1" smtClean="0"/>
              <a:t>мікроскопічних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отворів</a:t>
            </a:r>
            <a:r>
              <a:rPr lang="ru-RU" sz="1600" dirty="0" smtClean="0"/>
              <a:t>, через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його</a:t>
            </a:r>
            <a:r>
              <a:rPr lang="ru-RU" sz="1600" dirty="0" smtClean="0"/>
              <a:t> стан </a:t>
            </a:r>
            <a:r>
              <a:rPr lang="ru-RU" sz="1600" dirty="0" err="1" smtClean="0"/>
              <a:t>погіршується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швидше</a:t>
            </a:r>
            <a:r>
              <a:rPr lang="ru-RU" sz="1600" dirty="0" smtClean="0"/>
              <a:t>, </a:t>
            </a:r>
            <a:r>
              <a:rPr lang="ru-RU" sz="1600" dirty="0" err="1" smtClean="0"/>
              <a:t>порівняно</a:t>
            </a:r>
            <a:r>
              <a:rPr lang="ru-RU" sz="1600" dirty="0" smtClean="0"/>
              <a:t> з </a:t>
            </a:r>
            <a:r>
              <a:rPr lang="ru-RU" sz="1600" dirty="0" err="1" smtClean="0"/>
              <a:t>іншими</a:t>
            </a:r>
            <a:r>
              <a:rPr lang="ru-RU" sz="1600" dirty="0" smtClean="0"/>
              <a:t> видами </a:t>
            </a:r>
            <a:r>
              <a:rPr lang="ru-RU" sz="1600" dirty="0" err="1" smtClean="0"/>
              <a:t>мармуру</a:t>
            </a:r>
            <a:r>
              <a:rPr lang="ru-RU" sz="1600" dirty="0" smtClean="0"/>
              <a:t>. Тому з 2003 по 2004 роки було проведено перше </a:t>
            </a:r>
            <a:r>
              <a:rPr lang="ru-RU" sz="1600" dirty="0" err="1" smtClean="0"/>
              <a:t>велике</a:t>
            </a:r>
            <a:r>
              <a:rPr lang="ru-RU" sz="1600" dirty="0" smtClean="0"/>
              <a:t> </a:t>
            </a:r>
            <a:r>
              <a:rPr lang="ru-RU" sz="1600" dirty="0" err="1" smtClean="0"/>
              <a:t>очищення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статуї</a:t>
            </a:r>
            <a:r>
              <a:rPr lang="ru-RU" sz="1600" dirty="0" smtClean="0"/>
              <a:t> з 1843 року. </a:t>
            </a:r>
            <a:r>
              <a:rPr lang="ru-RU" sz="1600" dirty="0" err="1" smtClean="0"/>
              <a:t>Деякі</a:t>
            </a:r>
            <a:r>
              <a:rPr lang="ru-RU" sz="1600" dirty="0" smtClean="0"/>
              <a:t> </a:t>
            </a:r>
            <a:r>
              <a:rPr lang="ru-RU" sz="1600" dirty="0" err="1" smtClean="0"/>
              <a:t>фахівці</a:t>
            </a:r>
            <a:r>
              <a:rPr lang="ru-RU" sz="1600" dirty="0" smtClean="0"/>
              <a:t> </a:t>
            </a:r>
            <a:r>
              <a:rPr lang="ru-RU" sz="1600" dirty="0" err="1" smtClean="0"/>
              <a:t>виступали</a:t>
            </a:r>
            <a:r>
              <a:rPr lang="ru-RU" sz="1600" dirty="0" smtClean="0"/>
              <a:t> </a:t>
            </a:r>
            <a:r>
              <a:rPr lang="ru-RU" sz="1600" dirty="0" err="1" smtClean="0"/>
              <a:t>проти</a:t>
            </a:r>
            <a:r>
              <a:rPr lang="ru-RU" sz="1600" dirty="0" smtClean="0"/>
              <a:t> </a:t>
            </a:r>
            <a:r>
              <a:rPr lang="ru-RU" sz="1600" dirty="0" err="1" smtClean="0"/>
              <a:t>очищення</a:t>
            </a:r>
            <a:r>
              <a:rPr lang="ru-RU" sz="1600" dirty="0" smtClean="0"/>
              <a:t> водою, </a:t>
            </a:r>
            <a:r>
              <a:rPr lang="ru-RU" sz="1600" dirty="0" err="1" smtClean="0"/>
              <a:t>побоюючись</a:t>
            </a:r>
            <a:r>
              <a:rPr lang="ru-RU" sz="1600" dirty="0" smtClean="0"/>
              <a:t> </a:t>
            </a:r>
            <a:r>
              <a:rPr lang="ru-RU" sz="1600" dirty="0" err="1" smtClean="0"/>
              <a:t>подальшого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погіршення</a:t>
            </a:r>
            <a:r>
              <a:rPr lang="ru-RU" sz="1600" dirty="0" smtClean="0"/>
              <a:t>. </a:t>
            </a:r>
            <a:r>
              <a:rPr lang="ru-RU" sz="1600" dirty="0" err="1" smtClean="0"/>
              <a:t>Реставрація</a:t>
            </a:r>
            <a:r>
              <a:rPr lang="ru-RU" sz="1600" dirty="0" smtClean="0"/>
              <a:t> </a:t>
            </a:r>
            <a:r>
              <a:rPr lang="ru-RU" sz="1600" dirty="0" err="1" smtClean="0"/>
              <a:t>пам'ятника</a:t>
            </a:r>
            <a:r>
              <a:rPr lang="ru-RU" sz="1600" dirty="0" smtClean="0"/>
              <a:t> </a:t>
            </a:r>
            <a:r>
              <a:rPr lang="ru-RU" sz="1600" dirty="0" err="1" smtClean="0"/>
              <a:t>була</a:t>
            </a:r>
            <a:r>
              <a:rPr lang="ru-RU" sz="1600" dirty="0" smtClean="0"/>
              <a:t> проведена </a:t>
            </a:r>
            <a:r>
              <a:rPr lang="ru-RU" sz="1600" dirty="0" err="1" smtClean="0"/>
              <a:t>під</a:t>
            </a:r>
            <a:r>
              <a:rPr lang="ru-RU" sz="1600" dirty="0" smtClean="0"/>
              <a:t> </a:t>
            </a:r>
            <a:r>
              <a:rPr lang="ru-RU" sz="1600" dirty="0" err="1" smtClean="0"/>
              <a:t>керівництвом</a:t>
            </a:r>
            <a:r>
              <a:rPr lang="ru-RU" sz="1600" dirty="0" smtClean="0"/>
              <a:t> доктора Франка </a:t>
            </a:r>
            <a:r>
              <a:rPr lang="ru-RU" sz="1600" dirty="0" err="1" smtClean="0"/>
              <a:t>Фалетті</a:t>
            </a:r>
            <a:r>
              <a:rPr lang="ru-RU" sz="1600" dirty="0" smtClean="0"/>
              <a:t>[4].</a:t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У 2008 </a:t>
            </a:r>
            <a:r>
              <a:rPr lang="ru-RU" sz="1600" dirty="0" err="1" smtClean="0"/>
              <a:t>році</a:t>
            </a:r>
            <a:r>
              <a:rPr lang="ru-RU" sz="1600" dirty="0" smtClean="0"/>
              <a:t> з метою </a:t>
            </a:r>
            <a:r>
              <a:rPr lang="ru-RU" sz="1600" dirty="0" err="1" smtClean="0"/>
              <a:t>кращого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збереження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мармуру</a:t>
            </a:r>
            <a:r>
              <a:rPr lang="ru-RU" sz="1600" dirty="0" smtClean="0"/>
              <a:t> було </a:t>
            </a:r>
            <a:r>
              <a:rPr lang="ru-RU" sz="1600" dirty="0" err="1" smtClean="0"/>
              <a:t>запропоновано</a:t>
            </a:r>
            <a:r>
              <a:rPr lang="ru-RU" sz="1600" dirty="0" smtClean="0"/>
              <a:t> </a:t>
            </a:r>
            <a:r>
              <a:rPr lang="ru-RU" sz="1600" dirty="0" err="1" smtClean="0"/>
              <a:t>ізолювати</a:t>
            </a:r>
            <a:r>
              <a:rPr lang="ru-RU" sz="1600" dirty="0" smtClean="0"/>
              <a:t> статую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</a:t>
            </a:r>
            <a:r>
              <a:rPr lang="ru-RU" sz="1600" dirty="0" err="1" smtClean="0"/>
              <a:t>впливу</a:t>
            </a:r>
            <a:r>
              <a:rPr lang="ru-RU" sz="1600" dirty="0" smtClean="0"/>
              <a:t> </a:t>
            </a:r>
            <a:r>
              <a:rPr lang="ru-RU" sz="1600" dirty="0" err="1" smtClean="0"/>
              <a:t>вібрацій</a:t>
            </a:r>
            <a:r>
              <a:rPr lang="ru-RU" sz="1600" dirty="0" smtClean="0"/>
              <a:t>, </a:t>
            </a:r>
            <a:r>
              <a:rPr lang="ru-RU" sz="1600" dirty="0" err="1" smtClean="0"/>
              <a:t>спричинених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кроками</a:t>
            </a:r>
            <a:r>
              <a:rPr lang="ru-RU" sz="1600" dirty="0" smtClean="0"/>
              <a:t> </a:t>
            </a:r>
            <a:r>
              <a:rPr lang="ru-RU" sz="1600" dirty="0" err="1" smtClean="0"/>
              <a:t>туристів</a:t>
            </a:r>
            <a:r>
              <a:rPr lang="ru-RU" sz="1600" dirty="0" smtClean="0"/>
              <a:t> в </a:t>
            </a:r>
            <a:r>
              <a:rPr lang="ru-RU" sz="1600" dirty="0" err="1" smtClean="0"/>
              <a:t>Галереї</a:t>
            </a:r>
            <a:r>
              <a:rPr lang="ru-RU" sz="1600" dirty="0" smtClean="0"/>
              <a:t> </a:t>
            </a:r>
            <a:r>
              <a:rPr lang="ru-RU" sz="1600" dirty="0" err="1" smtClean="0"/>
              <a:t>Академії</a:t>
            </a:r>
            <a:r>
              <a:rPr lang="ru-RU" sz="1600" dirty="0" smtClean="0"/>
              <a:t> у </a:t>
            </a:r>
            <a:r>
              <a:rPr lang="ru-RU" sz="1600" dirty="0" err="1" smtClean="0"/>
              <a:t>Флоренції</a:t>
            </a:r>
            <a:r>
              <a:rPr lang="ru-RU" sz="1600" dirty="0" smtClean="0"/>
              <a:t>[5</a:t>
            </a:r>
            <a:endParaRPr lang="ru-RU" sz="16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Дякую за увагу..)**</a:t>
            </a:r>
            <a:endParaRPr lang="ru-RU" dirty="0"/>
          </a:p>
        </p:txBody>
      </p:sp>
      <p:pic>
        <p:nvPicPr>
          <p:cNvPr id="5" name="Рисунок 4" descr="772197410.gif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2514" b="12514"/>
          <a:stretch>
            <a:fillRect/>
          </a:stretch>
        </p:blipFill>
        <p:spPr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389098" y="980728"/>
            <a:ext cx="3429000" cy="4223146"/>
          </a:xfrm>
        </p:spPr>
        <p:txBody>
          <a:bodyPr>
            <a:noAutofit/>
          </a:bodyPr>
          <a:lstStyle/>
          <a:p>
            <a:r>
              <a:rPr lang="uk-UA" sz="3200" dirty="0" err="1" smtClean="0"/>
              <a:t>Скульптура-</a:t>
            </a:r>
            <a:r>
              <a:rPr lang="uk-UA" sz="3200" dirty="0" smtClean="0"/>
              <a:t> це вид образотворчого мистецтва, твори якого мають об*ємну форму й </a:t>
            </a:r>
            <a:r>
              <a:rPr lang="uk-UA" sz="3200" dirty="0" err="1" smtClean="0"/>
              <a:t>виконються</a:t>
            </a:r>
            <a:r>
              <a:rPr lang="uk-UA" sz="3200" dirty="0" smtClean="0"/>
              <a:t> </a:t>
            </a:r>
            <a:r>
              <a:rPr lang="uk-UA" sz="3200" dirty="0" err="1" smtClean="0"/>
              <a:t>засобавми</a:t>
            </a:r>
            <a:r>
              <a:rPr lang="uk-UA" sz="3200" dirty="0" smtClean="0"/>
              <a:t> </a:t>
            </a:r>
            <a:r>
              <a:rPr lang="uk-UA" sz="3200" dirty="0" err="1" smtClean="0"/>
              <a:t>витесування</a:t>
            </a:r>
            <a:r>
              <a:rPr lang="uk-UA" sz="3200" dirty="0" smtClean="0"/>
              <a:t>, виливання, ліплення.</a:t>
            </a:r>
            <a:endParaRPr lang="ru-RU" sz="3200" dirty="0"/>
          </a:p>
        </p:txBody>
      </p:sp>
      <p:pic>
        <p:nvPicPr>
          <p:cNvPr id="5" name="Рисунок 4" descr="elis2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862" r="1862"/>
          <a:stretch>
            <a:fillRect/>
          </a:stretch>
        </p:blipFill>
        <p:spPr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Кругла скульптура</a:t>
            </a:r>
            <a:br>
              <a:rPr lang="uk-UA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7239000" cy="5547016"/>
          </a:xfrm>
        </p:spPr>
        <p:txBody>
          <a:bodyPr>
            <a:noAutofit/>
          </a:bodyPr>
          <a:lstStyle/>
          <a:p>
            <a:r>
              <a:rPr lang="ru-RU" sz="1400" dirty="0" smtClean="0"/>
              <a:t>Кругла скульптура </a:t>
            </a:r>
          </a:p>
          <a:p>
            <a:r>
              <a:rPr lang="ru-RU" sz="1400" dirty="0" smtClean="0"/>
              <a:t> </a:t>
            </a:r>
            <a:r>
              <a:rPr lang="ru-RU" sz="1400" dirty="0" err="1" smtClean="0"/>
              <a:t>Завжди</a:t>
            </a:r>
            <a:r>
              <a:rPr lang="ru-RU" sz="1400" dirty="0" smtClean="0"/>
              <a:t> </a:t>
            </a:r>
            <a:r>
              <a:rPr lang="ru-RU" sz="1400" dirty="0" err="1" smtClean="0"/>
              <a:t>пов'язана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певною</a:t>
            </a:r>
            <a:r>
              <a:rPr lang="ru-RU" sz="1400" dirty="0" smtClean="0"/>
              <a:t> </a:t>
            </a:r>
            <a:r>
              <a:rPr lang="ru-RU" sz="1400" dirty="0" err="1" smtClean="0"/>
              <a:t>просторовою</a:t>
            </a:r>
            <a:r>
              <a:rPr lang="ru-RU" sz="1400" dirty="0" smtClean="0"/>
              <a:t> </a:t>
            </a:r>
            <a:r>
              <a:rPr lang="ru-RU" sz="1400" dirty="0" err="1" smtClean="0"/>
              <a:t>середовищем</a:t>
            </a:r>
            <a:r>
              <a:rPr lang="ru-RU" sz="1400" dirty="0" smtClean="0"/>
              <a:t>, </a:t>
            </a:r>
            <a:r>
              <a:rPr lang="ru-RU" sz="1400" dirty="0" err="1" smtClean="0"/>
              <a:t>висвітлена</a:t>
            </a:r>
            <a:r>
              <a:rPr lang="ru-RU" sz="1400" dirty="0" smtClean="0"/>
              <a:t> </a:t>
            </a:r>
            <a:r>
              <a:rPr lang="ru-RU" sz="1400" dirty="0" err="1" smtClean="0"/>
              <a:t>природним</a:t>
            </a:r>
            <a:r>
              <a:rPr lang="ru-RU" sz="1400" dirty="0" smtClean="0"/>
              <a:t> </a:t>
            </a:r>
            <a:r>
              <a:rPr lang="ru-RU" sz="1400" dirty="0" err="1" smtClean="0"/>
              <a:t>або</a:t>
            </a:r>
            <a:r>
              <a:rPr lang="ru-RU" sz="1400" dirty="0" smtClean="0"/>
              <a:t> </a:t>
            </a:r>
            <a:r>
              <a:rPr lang="ru-RU" sz="1400" dirty="0" err="1" smtClean="0"/>
              <a:t>штучним</a:t>
            </a:r>
            <a:r>
              <a:rPr lang="ru-RU" sz="1400" dirty="0" smtClean="0"/>
              <a:t> </a:t>
            </a:r>
            <a:r>
              <a:rPr lang="ru-RU" sz="1400" dirty="0" err="1" smtClean="0"/>
              <a:t>світлом</a:t>
            </a:r>
            <a:r>
              <a:rPr lang="ru-RU" sz="1400" dirty="0" smtClean="0"/>
              <a:t>.  </a:t>
            </a:r>
            <a:r>
              <a:rPr lang="ru-RU" sz="1400" dirty="0" err="1" smtClean="0"/>
              <a:t>Світло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тінь</a:t>
            </a:r>
            <a:r>
              <a:rPr lang="ru-RU" sz="1400" dirty="0" smtClean="0"/>
              <a:t> </a:t>
            </a:r>
            <a:r>
              <a:rPr lang="ru-RU" sz="1400" dirty="0" err="1" smtClean="0"/>
              <a:t>служать</a:t>
            </a:r>
            <a:r>
              <a:rPr lang="ru-RU" sz="1400" dirty="0" smtClean="0"/>
              <a:t> </a:t>
            </a:r>
            <a:r>
              <a:rPr lang="ru-RU" sz="1400" dirty="0" err="1" smtClean="0"/>
              <a:t>засобом</a:t>
            </a:r>
            <a:r>
              <a:rPr lang="ru-RU" sz="1400" dirty="0" smtClean="0"/>
              <a:t> </a:t>
            </a:r>
            <a:r>
              <a:rPr lang="ru-RU" sz="1400" dirty="0" err="1" smtClean="0"/>
              <a:t>виявлення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художньо-пластичної</a:t>
            </a:r>
            <a:r>
              <a:rPr lang="ru-RU" sz="1400" dirty="0" smtClean="0"/>
              <a:t> </a:t>
            </a:r>
            <a:r>
              <a:rPr lang="ru-RU" sz="1400" dirty="0" err="1" smtClean="0"/>
              <a:t>суті</a:t>
            </a:r>
            <a:r>
              <a:rPr lang="ru-RU" sz="1400" dirty="0" smtClean="0"/>
              <a:t> </a:t>
            </a:r>
            <a:r>
              <a:rPr lang="ru-RU" sz="1400" dirty="0" err="1" smtClean="0"/>
              <a:t>скульптури</a:t>
            </a:r>
            <a:r>
              <a:rPr lang="ru-RU" sz="1400" dirty="0" smtClean="0"/>
              <a:t>. Вони </a:t>
            </a:r>
            <a:r>
              <a:rPr lang="ru-RU" sz="1400" dirty="0" err="1" smtClean="0"/>
              <a:t>розташовуються</a:t>
            </a:r>
            <a:r>
              <a:rPr lang="ru-RU" sz="1400" dirty="0" smtClean="0"/>
              <a:t> на </a:t>
            </a:r>
            <a:r>
              <a:rPr lang="ru-RU" sz="1400" dirty="0" err="1" smtClean="0"/>
              <a:t>поверхні</a:t>
            </a:r>
            <a:r>
              <a:rPr lang="ru-RU" sz="1400" dirty="0" smtClean="0"/>
              <a:t> у </a:t>
            </a:r>
            <a:r>
              <a:rPr lang="ru-RU" sz="1400" dirty="0" err="1" smtClean="0"/>
              <a:t>відповідності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характером </a:t>
            </a:r>
            <a:r>
              <a:rPr lang="ru-RU" sz="1400" dirty="0" err="1" smtClean="0"/>
              <a:t>ліплення</a:t>
            </a:r>
            <a:r>
              <a:rPr lang="ru-RU" sz="1400" dirty="0" smtClean="0"/>
              <a:t>, а </a:t>
            </a:r>
            <a:r>
              <a:rPr lang="ru-RU" sz="1400" dirty="0" err="1" smtClean="0"/>
              <a:t>також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місцем</a:t>
            </a:r>
            <a:r>
              <a:rPr lang="ru-RU" sz="1400" dirty="0" smtClean="0"/>
              <a:t> </a:t>
            </a:r>
            <a:r>
              <a:rPr lang="ru-RU" sz="1400" dirty="0" err="1" smtClean="0"/>
              <a:t>розташування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джерела</a:t>
            </a:r>
            <a:r>
              <a:rPr lang="ru-RU" sz="1400" dirty="0" smtClean="0"/>
              <a:t> </a:t>
            </a:r>
            <a:r>
              <a:rPr lang="ru-RU" sz="1400" dirty="0" err="1" smtClean="0"/>
              <a:t>освітлення</a:t>
            </a:r>
            <a:r>
              <a:rPr lang="ru-RU" sz="1400" dirty="0" smtClean="0"/>
              <a:t>. Є ряд </a:t>
            </a:r>
            <a:r>
              <a:rPr lang="ru-RU" sz="1400" dirty="0" err="1" smtClean="0"/>
              <a:t>різновидів</a:t>
            </a:r>
            <a:r>
              <a:rPr lang="ru-RU" sz="1400" dirty="0" smtClean="0"/>
              <a:t> </a:t>
            </a:r>
            <a:r>
              <a:rPr lang="ru-RU" sz="1400" dirty="0" err="1" smtClean="0"/>
              <a:t>круглої</a:t>
            </a:r>
            <a:r>
              <a:rPr lang="ru-RU" sz="1400" dirty="0" smtClean="0"/>
              <a:t> </a:t>
            </a:r>
            <a:r>
              <a:rPr lang="ru-RU" sz="1400" dirty="0" err="1" smtClean="0"/>
              <a:t>скульптури</a:t>
            </a:r>
            <a:r>
              <a:rPr lang="ru-RU" sz="1400" dirty="0" smtClean="0"/>
              <a:t>. </a:t>
            </a:r>
            <a:r>
              <a:rPr lang="ru-RU" sz="1400" dirty="0" err="1" smtClean="0"/>
              <a:t>Основні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них - статуя, </a:t>
            </a:r>
            <a:r>
              <a:rPr lang="ru-RU" sz="1400" dirty="0" err="1" smtClean="0"/>
              <a:t>група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двох</a:t>
            </a:r>
            <a:r>
              <a:rPr lang="ru-RU" sz="1400" dirty="0" smtClean="0"/>
              <a:t> </a:t>
            </a:r>
            <a:r>
              <a:rPr lang="ru-RU" sz="1400" dirty="0" err="1" smtClean="0"/>
              <a:t>або</a:t>
            </a:r>
            <a:r>
              <a:rPr lang="ru-RU" sz="1400" dirty="0" smtClean="0"/>
              <a:t> </a:t>
            </a:r>
            <a:r>
              <a:rPr lang="ru-RU" sz="1400" dirty="0" err="1" smtClean="0"/>
              <a:t>більше</a:t>
            </a:r>
            <a:r>
              <a:rPr lang="ru-RU" sz="1400" dirty="0" smtClean="0"/>
              <a:t> </a:t>
            </a:r>
            <a:r>
              <a:rPr lang="ru-RU" sz="1400" dirty="0" err="1" smtClean="0"/>
              <a:t>фігур</a:t>
            </a:r>
            <a:r>
              <a:rPr lang="ru-RU" sz="1400" dirty="0" smtClean="0"/>
              <a:t>, </a:t>
            </a:r>
            <a:r>
              <a:rPr lang="ru-RU" sz="1400" dirty="0" err="1" smtClean="0"/>
              <a:t>пов'язаних</a:t>
            </a:r>
            <a:r>
              <a:rPr lang="ru-RU" sz="1400" dirty="0" smtClean="0"/>
              <a:t> </a:t>
            </a:r>
            <a:r>
              <a:rPr lang="ru-RU" sz="1400" dirty="0" err="1" smtClean="0"/>
              <a:t>між</a:t>
            </a:r>
            <a:r>
              <a:rPr lang="ru-RU" sz="1400" dirty="0" smtClean="0"/>
              <a:t> собою за </a:t>
            </a:r>
            <a:r>
              <a:rPr lang="ru-RU" sz="1400" dirty="0" err="1" smtClean="0"/>
              <a:t>змістом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композиційно</a:t>
            </a:r>
            <a:r>
              <a:rPr lang="ru-RU" sz="1400" dirty="0" smtClean="0"/>
              <a:t>, голова, </a:t>
            </a:r>
            <a:r>
              <a:rPr lang="ru-RU" sz="1400" dirty="0" err="1" smtClean="0"/>
              <a:t>погруддя</a:t>
            </a:r>
            <a:r>
              <a:rPr lang="ru-RU" sz="1400" dirty="0" smtClean="0"/>
              <a:t> (</a:t>
            </a:r>
            <a:r>
              <a:rPr lang="ru-RU" sz="1400" dirty="0" err="1" smtClean="0"/>
              <a:t>погрудноє</a:t>
            </a:r>
            <a:r>
              <a:rPr lang="ru-RU" sz="1400" dirty="0" smtClean="0"/>
              <a:t> </a:t>
            </a:r>
            <a:r>
              <a:rPr lang="ru-RU" sz="1400" dirty="0" err="1" smtClean="0"/>
              <a:t>або</a:t>
            </a:r>
            <a:r>
              <a:rPr lang="ru-RU" sz="1400" dirty="0" smtClean="0"/>
              <a:t> </a:t>
            </a:r>
            <a:r>
              <a:rPr lang="ru-RU" sz="1400" dirty="0" err="1" smtClean="0"/>
              <a:t>поясний</a:t>
            </a:r>
            <a:r>
              <a:rPr lang="ru-RU" sz="1400" dirty="0" smtClean="0"/>
              <a:t> </a:t>
            </a:r>
            <a:r>
              <a:rPr lang="ru-RU" sz="1400" dirty="0" err="1" smtClean="0"/>
              <a:t>зображення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людини</a:t>
            </a:r>
            <a:r>
              <a:rPr lang="ru-RU" sz="1400" dirty="0" smtClean="0"/>
              <a:t>). </a:t>
            </a:r>
          </a:p>
          <a:p>
            <a:r>
              <a:rPr lang="ru-RU" sz="1400" dirty="0" smtClean="0"/>
              <a:t> </a:t>
            </a:r>
            <a:r>
              <a:rPr lang="ru-RU" sz="1400" dirty="0" err="1" smtClean="0"/>
              <a:t>Головними</a:t>
            </a:r>
            <a:r>
              <a:rPr lang="ru-RU" sz="1400" dirty="0" smtClean="0"/>
              <a:t> типами </a:t>
            </a:r>
            <a:r>
              <a:rPr lang="ru-RU" sz="1400" dirty="0" err="1" smtClean="0"/>
              <a:t>круглої</a:t>
            </a:r>
            <a:r>
              <a:rPr lang="ru-RU" sz="1400" dirty="0" smtClean="0"/>
              <a:t> </a:t>
            </a:r>
            <a:r>
              <a:rPr lang="ru-RU" sz="1400" dirty="0" err="1" smtClean="0"/>
              <a:t>скульптури</a:t>
            </a:r>
            <a:r>
              <a:rPr lang="ru-RU" sz="1400" dirty="0" smtClean="0"/>
              <a:t> є: статуя, </a:t>
            </a:r>
            <a:r>
              <a:rPr lang="ru-RU" sz="1400" dirty="0" err="1" smtClean="0"/>
              <a:t>статуетка</a:t>
            </a:r>
            <a:r>
              <a:rPr lang="ru-RU" sz="1400" dirty="0" smtClean="0"/>
              <a:t>, </a:t>
            </a:r>
            <a:r>
              <a:rPr lang="ru-RU" sz="1400" dirty="0" err="1" smtClean="0"/>
              <a:t>погруддя</a:t>
            </a:r>
            <a:r>
              <a:rPr lang="ru-RU" sz="1400" dirty="0" smtClean="0"/>
              <a:t>, торс </a:t>
            </a:r>
            <a:r>
              <a:rPr lang="ru-RU" sz="1400" dirty="0" err="1" smtClean="0"/>
              <a:t>і</a:t>
            </a:r>
            <a:r>
              <a:rPr lang="ru-RU" sz="1400" dirty="0" smtClean="0"/>
              <a:t> скульптурна </a:t>
            </a:r>
            <a:r>
              <a:rPr lang="ru-RU" sz="1400" dirty="0" err="1" smtClean="0"/>
              <a:t>група</a:t>
            </a:r>
            <a:r>
              <a:rPr lang="ru-RU" sz="1400" dirty="0" smtClean="0"/>
              <a:t>. </a:t>
            </a:r>
          </a:p>
          <a:p>
            <a:r>
              <a:rPr lang="ru-RU" sz="1400" dirty="0" smtClean="0"/>
              <a:t>Бюст - </a:t>
            </a:r>
            <a:r>
              <a:rPr lang="ru-RU" sz="1400" dirty="0" err="1" smtClean="0"/>
              <a:t>погрудне</a:t>
            </a:r>
            <a:r>
              <a:rPr lang="ru-RU" sz="1400" dirty="0" smtClean="0"/>
              <a:t>, </a:t>
            </a:r>
            <a:r>
              <a:rPr lang="ru-RU" sz="1400" dirty="0" err="1" smtClean="0"/>
              <a:t>поясний</a:t>
            </a:r>
            <a:r>
              <a:rPr lang="ru-RU" sz="1400" dirty="0" smtClean="0"/>
              <a:t> </a:t>
            </a:r>
            <a:r>
              <a:rPr lang="ru-RU" sz="1400" dirty="0" err="1" smtClean="0"/>
              <a:t>або</a:t>
            </a:r>
            <a:r>
              <a:rPr lang="ru-RU" sz="1400" dirty="0" smtClean="0"/>
              <a:t> </a:t>
            </a:r>
            <a:r>
              <a:rPr lang="ru-RU" sz="1400" dirty="0" err="1" smtClean="0"/>
              <a:t>оплечное</a:t>
            </a:r>
            <a:r>
              <a:rPr lang="ru-RU" sz="1400" dirty="0" smtClean="0"/>
              <a:t> </a:t>
            </a:r>
            <a:r>
              <a:rPr lang="ru-RU" sz="1400" dirty="0" err="1" smtClean="0"/>
              <a:t>зображення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людини</a:t>
            </a:r>
            <a:r>
              <a:rPr lang="ru-RU" sz="1400" dirty="0" smtClean="0"/>
              <a:t> в </a:t>
            </a:r>
            <a:r>
              <a:rPr lang="ru-RU" sz="1400" dirty="0" err="1" smtClean="0"/>
              <a:t>круглій</a:t>
            </a:r>
            <a:r>
              <a:rPr lang="ru-RU" sz="1400" dirty="0" smtClean="0"/>
              <a:t> </a:t>
            </a:r>
            <a:r>
              <a:rPr lang="ru-RU" sz="1400" dirty="0" err="1" smtClean="0"/>
              <a:t>скульптурі</a:t>
            </a:r>
            <a:r>
              <a:rPr lang="ru-RU" sz="1400" dirty="0" smtClean="0"/>
              <a:t>. </a:t>
            </a:r>
          </a:p>
          <a:p>
            <a:r>
              <a:rPr lang="ru-RU" sz="1400" dirty="0" err="1" smtClean="0"/>
              <a:t>Скульптурний</a:t>
            </a:r>
            <a:r>
              <a:rPr lang="ru-RU" sz="1400" dirty="0" smtClean="0"/>
              <a:t> </a:t>
            </a:r>
            <a:r>
              <a:rPr lang="ru-RU" sz="1400" dirty="0" err="1" smtClean="0"/>
              <a:t>верстат</a:t>
            </a:r>
            <a:r>
              <a:rPr lang="ru-RU" sz="1400" dirty="0" smtClean="0"/>
              <a:t> - </a:t>
            </a:r>
            <a:r>
              <a:rPr lang="ru-RU" sz="1400" dirty="0" err="1" smtClean="0"/>
              <a:t>дерев'яний</a:t>
            </a:r>
            <a:r>
              <a:rPr lang="ru-RU" sz="1400" dirty="0" smtClean="0"/>
              <a:t> </a:t>
            </a:r>
            <a:r>
              <a:rPr lang="ru-RU" sz="1400" dirty="0" err="1" smtClean="0"/>
              <a:t>триніжок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обертовою</a:t>
            </a:r>
            <a:r>
              <a:rPr lang="ru-RU" sz="1400" dirty="0" smtClean="0"/>
              <a:t> </a:t>
            </a:r>
            <a:r>
              <a:rPr lang="ru-RU" sz="1400" dirty="0" err="1" smtClean="0"/>
              <a:t>круглої</a:t>
            </a:r>
            <a:r>
              <a:rPr lang="ru-RU" sz="1400" dirty="0" smtClean="0"/>
              <a:t> </a:t>
            </a:r>
            <a:r>
              <a:rPr lang="ru-RU" sz="1400" dirty="0" err="1" smtClean="0"/>
              <a:t>або</a:t>
            </a:r>
            <a:r>
              <a:rPr lang="ru-RU" sz="1400" dirty="0" smtClean="0"/>
              <a:t> </a:t>
            </a:r>
            <a:r>
              <a:rPr lang="ru-RU" sz="1400" dirty="0" err="1" smtClean="0"/>
              <a:t>квадратної</a:t>
            </a:r>
            <a:r>
              <a:rPr lang="ru-RU" sz="1400" dirty="0" smtClean="0"/>
              <a:t> </a:t>
            </a:r>
            <a:r>
              <a:rPr lang="ru-RU" sz="1400" dirty="0" err="1" smtClean="0"/>
              <a:t>дошкою-підставкою</a:t>
            </a:r>
            <a:r>
              <a:rPr lang="ru-RU" sz="1400" dirty="0" smtClean="0"/>
              <a:t>, на яку </a:t>
            </a:r>
            <a:r>
              <a:rPr lang="ru-RU" sz="1400" dirty="0" err="1" smtClean="0"/>
              <a:t>поміщають</a:t>
            </a:r>
            <a:r>
              <a:rPr lang="ru-RU" sz="1400" dirty="0" smtClean="0"/>
              <a:t> </a:t>
            </a:r>
            <a:r>
              <a:rPr lang="ru-RU" sz="1400" dirty="0" err="1" smtClean="0"/>
              <a:t>створюване</a:t>
            </a:r>
            <a:r>
              <a:rPr lang="ru-RU" sz="1400" dirty="0" smtClean="0"/>
              <a:t> </a:t>
            </a:r>
            <a:r>
              <a:rPr lang="ru-RU" sz="1400" dirty="0" err="1" smtClean="0"/>
              <a:t>твір</a:t>
            </a:r>
            <a:r>
              <a:rPr lang="ru-RU" sz="1400" dirty="0" smtClean="0"/>
              <a:t> </a:t>
            </a:r>
            <a:r>
              <a:rPr lang="ru-RU" sz="1400" dirty="0" err="1" smtClean="0"/>
              <a:t>круглої</a:t>
            </a:r>
            <a:r>
              <a:rPr lang="ru-RU" sz="1400" dirty="0" smtClean="0"/>
              <a:t> </a:t>
            </a:r>
            <a:r>
              <a:rPr lang="ru-RU" sz="1400" dirty="0" err="1" smtClean="0"/>
              <a:t>скульптури</a:t>
            </a:r>
            <a:r>
              <a:rPr lang="ru-RU" sz="1400" dirty="0" smtClean="0"/>
              <a:t>. </a:t>
            </a:r>
          </a:p>
          <a:p>
            <a:r>
              <a:rPr lang="ru-RU" sz="1400" dirty="0" err="1" smtClean="0"/>
              <a:t>Статуетка</a:t>
            </a:r>
            <a:r>
              <a:rPr lang="ru-RU" sz="1400" dirty="0" smtClean="0"/>
              <a:t> - вид </a:t>
            </a:r>
            <a:r>
              <a:rPr lang="ru-RU" sz="1400" dirty="0" err="1" smtClean="0"/>
              <a:t>дрібної</a:t>
            </a:r>
            <a:r>
              <a:rPr lang="ru-RU" sz="1400" dirty="0" smtClean="0"/>
              <a:t> пластики, статуя </a:t>
            </a:r>
            <a:r>
              <a:rPr lang="ru-RU" sz="1400" dirty="0" err="1" smtClean="0"/>
              <a:t>настільного</a:t>
            </a:r>
            <a:r>
              <a:rPr lang="ru-RU" sz="1400" dirty="0" smtClean="0"/>
              <a:t> (</a:t>
            </a:r>
            <a:r>
              <a:rPr lang="ru-RU" sz="1400" dirty="0" err="1" smtClean="0"/>
              <a:t>кабінетного</a:t>
            </a:r>
            <a:r>
              <a:rPr lang="ru-RU" sz="1400" dirty="0" smtClean="0"/>
              <a:t>) </a:t>
            </a:r>
            <a:r>
              <a:rPr lang="ru-RU" sz="1400" dirty="0" err="1" smtClean="0"/>
              <a:t>розміру</a:t>
            </a:r>
            <a:r>
              <a:rPr lang="ru-RU" sz="1400" dirty="0" smtClean="0"/>
              <a:t> </a:t>
            </a:r>
            <a:r>
              <a:rPr lang="ru-RU" sz="1400" dirty="0" err="1" smtClean="0"/>
              <a:t>набагато</a:t>
            </a:r>
            <a:r>
              <a:rPr lang="ru-RU" sz="1400" dirty="0" smtClean="0"/>
              <a:t> </a:t>
            </a:r>
            <a:r>
              <a:rPr lang="ru-RU" sz="1400" dirty="0" err="1" smtClean="0"/>
              <a:t>менше</a:t>
            </a:r>
            <a:r>
              <a:rPr lang="ru-RU" sz="1400" dirty="0" smtClean="0"/>
              <a:t> </a:t>
            </a:r>
            <a:r>
              <a:rPr lang="ru-RU" sz="1400" dirty="0" err="1" smtClean="0"/>
              <a:t>натуральної</a:t>
            </a:r>
            <a:r>
              <a:rPr lang="ru-RU" sz="1400" dirty="0" smtClean="0"/>
              <a:t> </a:t>
            </a:r>
            <a:r>
              <a:rPr lang="ru-RU" sz="1400" dirty="0" err="1" smtClean="0"/>
              <a:t>величини</a:t>
            </a:r>
            <a:r>
              <a:rPr lang="ru-RU" sz="1400" dirty="0" smtClean="0"/>
              <a:t>, </a:t>
            </a:r>
            <a:r>
              <a:rPr lang="ru-RU" sz="1400" dirty="0" err="1" smtClean="0"/>
              <a:t>що</a:t>
            </a:r>
            <a:r>
              <a:rPr lang="ru-RU" sz="1400" dirty="0" smtClean="0"/>
              <a:t> служить для </a:t>
            </a:r>
            <a:r>
              <a:rPr lang="ru-RU" sz="1400" dirty="0" err="1" smtClean="0"/>
              <a:t>прикраси</a:t>
            </a:r>
            <a:r>
              <a:rPr lang="ru-RU" sz="1400" dirty="0" smtClean="0"/>
              <a:t> </a:t>
            </a:r>
            <a:r>
              <a:rPr lang="ru-RU" sz="1400" dirty="0" err="1" smtClean="0"/>
              <a:t>інтер'єру</a:t>
            </a:r>
            <a:r>
              <a:rPr lang="ru-RU" sz="1400" dirty="0" smtClean="0"/>
              <a:t>. Статуя - </a:t>
            </a:r>
            <a:r>
              <a:rPr lang="ru-RU" sz="1400" dirty="0" err="1" smtClean="0"/>
              <a:t>вільно</a:t>
            </a:r>
            <a:r>
              <a:rPr lang="ru-RU" sz="1400" dirty="0" smtClean="0"/>
              <a:t> стоячий </a:t>
            </a:r>
            <a:r>
              <a:rPr lang="ru-RU" sz="1400" dirty="0" err="1" smtClean="0"/>
              <a:t>об'ємне</a:t>
            </a:r>
            <a:r>
              <a:rPr lang="ru-RU" sz="1400" dirty="0" smtClean="0"/>
              <a:t> </a:t>
            </a:r>
            <a:r>
              <a:rPr lang="ru-RU" sz="1400" dirty="0" err="1" smtClean="0"/>
              <a:t>зображення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людської</a:t>
            </a:r>
            <a:r>
              <a:rPr lang="ru-RU" sz="1400" dirty="0" smtClean="0"/>
              <a:t> </a:t>
            </a:r>
            <a:r>
              <a:rPr lang="ru-RU" sz="1400" dirty="0" err="1" smtClean="0"/>
              <a:t>фігури</a:t>
            </a:r>
            <a:r>
              <a:rPr lang="ru-RU" sz="1400" dirty="0" smtClean="0"/>
              <a:t> в </a:t>
            </a:r>
            <a:r>
              <a:rPr lang="ru-RU" sz="1400" dirty="0" err="1" smtClean="0"/>
              <a:t>ріст</a:t>
            </a:r>
            <a:r>
              <a:rPr lang="ru-RU" sz="1400" dirty="0" smtClean="0"/>
              <a:t>, а </a:t>
            </a:r>
            <a:r>
              <a:rPr lang="ru-RU" sz="1400" dirty="0" err="1" smtClean="0"/>
              <a:t>також</a:t>
            </a:r>
            <a:r>
              <a:rPr lang="ru-RU" sz="1400" dirty="0" smtClean="0"/>
              <a:t> </a:t>
            </a:r>
            <a:r>
              <a:rPr lang="ru-RU" sz="1400" dirty="0" err="1" smtClean="0"/>
              <a:t>тваринного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або</a:t>
            </a:r>
            <a:r>
              <a:rPr lang="ru-RU" sz="1400" dirty="0" smtClean="0"/>
              <a:t> </a:t>
            </a:r>
            <a:r>
              <a:rPr lang="ru-RU" sz="1400" dirty="0" err="1" smtClean="0"/>
              <a:t>фантастичної</a:t>
            </a:r>
            <a:r>
              <a:rPr lang="ru-RU" sz="1400" dirty="0" smtClean="0"/>
              <a:t> </a:t>
            </a:r>
            <a:r>
              <a:rPr lang="ru-RU" sz="1400" dirty="0" err="1" smtClean="0"/>
              <a:t>істоти</a:t>
            </a:r>
            <a:r>
              <a:rPr lang="ru-RU" sz="1400" dirty="0" smtClean="0"/>
              <a:t>. </a:t>
            </a:r>
            <a:r>
              <a:rPr lang="ru-RU" sz="1400" dirty="0" err="1" smtClean="0"/>
              <a:t>Зазвичай</a:t>
            </a:r>
            <a:r>
              <a:rPr lang="ru-RU" sz="1400" dirty="0" smtClean="0"/>
              <a:t> статуя </a:t>
            </a:r>
            <a:r>
              <a:rPr lang="ru-RU" sz="1400" dirty="0" err="1" smtClean="0"/>
              <a:t>поміщається</a:t>
            </a:r>
            <a:r>
              <a:rPr lang="ru-RU" sz="1400" dirty="0" smtClean="0"/>
              <a:t> на </a:t>
            </a:r>
            <a:r>
              <a:rPr lang="ru-RU" sz="1400" dirty="0" err="1" smtClean="0"/>
              <a:t>постаменті</a:t>
            </a:r>
            <a:r>
              <a:rPr lang="ru-RU" sz="1400" dirty="0" smtClean="0"/>
              <a:t>. Так звана </a:t>
            </a:r>
            <a:r>
              <a:rPr lang="ru-RU" sz="1400" dirty="0" err="1" smtClean="0"/>
              <a:t>кінна</a:t>
            </a:r>
            <a:r>
              <a:rPr lang="ru-RU" sz="1400" dirty="0" smtClean="0"/>
              <a:t> статуя </a:t>
            </a:r>
            <a:r>
              <a:rPr lang="ru-RU" sz="1400" dirty="0" err="1" smtClean="0"/>
              <a:t>зображує</a:t>
            </a:r>
            <a:r>
              <a:rPr lang="ru-RU" sz="1400" dirty="0" smtClean="0"/>
              <a:t> вершника. </a:t>
            </a:r>
          </a:p>
          <a:p>
            <a:r>
              <a:rPr lang="ru-RU" sz="1400" dirty="0" smtClean="0"/>
              <a:t>Торс - </a:t>
            </a:r>
            <a:r>
              <a:rPr lang="ru-RU" sz="1400" dirty="0" err="1" smtClean="0"/>
              <a:t>скульптурне</a:t>
            </a:r>
            <a:r>
              <a:rPr lang="ru-RU" sz="1400" dirty="0" smtClean="0"/>
              <a:t> </a:t>
            </a:r>
            <a:r>
              <a:rPr lang="ru-RU" sz="1400" dirty="0" err="1" smtClean="0"/>
              <a:t>зображення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тулуба</a:t>
            </a:r>
            <a:r>
              <a:rPr lang="ru-RU" sz="1400" dirty="0" smtClean="0"/>
              <a:t> </a:t>
            </a:r>
            <a:r>
              <a:rPr lang="ru-RU" sz="1400" dirty="0" err="1" smtClean="0"/>
              <a:t>людини</a:t>
            </a:r>
            <a:r>
              <a:rPr lang="ru-RU" sz="1400" dirty="0" smtClean="0"/>
              <a:t> без </a:t>
            </a:r>
            <a:r>
              <a:rPr lang="ru-RU" sz="1400" dirty="0" err="1" smtClean="0"/>
              <a:t>голови</a:t>
            </a:r>
            <a:r>
              <a:rPr lang="ru-RU" sz="1400" dirty="0" smtClean="0"/>
              <a:t>, рук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ніг</a:t>
            </a:r>
            <a:r>
              <a:rPr lang="ru-RU" sz="1400" dirty="0" smtClean="0"/>
              <a:t>. Торс </a:t>
            </a:r>
            <a:r>
              <a:rPr lang="ru-RU" sz="1400" dirty="0" err="1" smtClean="0"/>
              <a:t>може</a:t>
            </a:r>
            <a:r>
              <a:rPr lang="ru-RU" sz="1400" dirty="0" smtClean="0"/>
              <a:t> бути </a:t>
            </a:r>
            <a:r>
              <a:rPr lang="ru-RU" sz="1400" dirty="0" err="1" smtClean="0"/>
              <a:t>уламком</a:t>
            </a:r>
            <a:r>
              <a:rPr lang="ru-RU" sz="1400" dirty="0" smtClean="0"/>
              <a:t> </a:t>
            </a:r>
            <a:r>
              <a:rPr lang="ru-RU" sz="1400" dirty="0" err="1" smtClean="0"/>
              <a:t>античної</a:t>
            </a:r>
            <a:r>
              <a:rPr lang="ru-RU" sz="1400" dirty="0" smtClean="0"/>
              <a:t> </a:t>
            </a:r>
            <a:r>
              <a:rPr lang="ru-RU" sz="1400" dirty="0" err="1" smtClean="0"/>
              <a:t>скульптури</a:t>
            </a:r>
            <a:r>
              <a:rPr lang="ru-RU" sz="1400" dirty="0" smtClean="0"/>
              <a:t> </a:t>
            </a:r>
            <a:r>
              <a:rPr lang="ru-RU" sz="1400" dirty="0" err="1" smtClean="0"/>
              <a:t>або</a:t>
            </a:r>
            <a:r>
              <a:rPr lang="ru-RU" sz="1400" dirty="0" smtClean="0"/>
              <a:t> </a:t>
            </a:r>
            <a:r>
              <a:rPr lang="ru-RU" sz="1400" dirty="0" err="1" smtClean="0"/>
              <a:t>самостійної</a:t>
            </a:r>
            <a:r>
              <a:rPr lang="ru-RU" sz="1400" dirty="0" smtClean="0"/>
              <a:t> скульптурною </a:t>
            </a:r>
            <a:r>
              <a:rPr lang="ru-RU" sz="1400" dirty="0" err="1" smtClean="0"/>
              <a:t>композицією</a:t>
            </a:r>
            <a:r>
              <a:rPr lang="ru-RU" sz="1400" dirty="0" smtClean="0"/>
              <a:t>. </a:t>
            </a:r>
          </a:p>
          <a:p>
            <a:r>
              <a:rPr lang="ru-RU" sz="1400" dirty="0" err="1" smtClean="0"/>
              <a:t>Хрисоелефантинною</a:t>
            </a:r>
            <a:r>
              <a:rPr lang="ru-RU" sz="1400" dirty="0" smtClean="0"/>
              <a:t> скульптура - </a:t>
            </a:r>
            <a:r>
              <a:rPr lang="ru-RU" sz="1400" dirty="0" err="1" smtClean="0"/>
              <a:t>скульптура</a:t>
            </a:r>
            <a:r>
              <a:rPr lang="ru-RU" sz="1400" dirty="0" smtClean="0"/>
              <a:t> </a:t>
            </a:r>
            <a:r>
              <a:rPr lang="ru-RU" sz="1400" dirty="0" err="1" smtClean="0"/>
              <a:t>із</a:t>
            </a:r>
            <a:r>
              <a:rPr lang="ru-RU" sz="1400" dirty="0" smtClean="0"/>
              <a:t> золота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слонової</a:t>
            </a:r>
            <a:r>
              <a:rPr lang="ru-RU" sz="1400" dirty="0" smtClean="0"/>
              <a:t> </a:t>
            </a:r>
            <a:r>
              <a:rPr lang="ru-RU" sz="1400" dirty="0" err="1" smtClean="0"/>
              <a:t>кістки</a:t>
            </a:r>
            <a:r>
              <a:rPr lang="ru-RU" sz="1400" dirty="0" smtClean="0"/>
              <a:t>, характерна для античного </a:t>
            </a:r>
            <a:r>
              <a:rPr lang="ru-RU" sz="1400" dirty="0" err="1" smtClean="0"/>
              <a:t>мистецтва</a:t>
            </a:r>
            <a:r>
              <a:rPr lang="ru-RU" sz="1400" dirty="0" smtClean="0"/>
              <a:t>. </a:t>
            </a:r>
            <a:r>
              <a:rPr lang="ru-RU" sz="1400" dirty="0" err="1" smtClean="0"/>
              <a:t>Хрисоелефантинною</a:t>
            </a:r>
            <a:r>
              <a:rPr lang="ru-RU" sz="1400" dirty="0" smtClean="0"/>
              <a:t> скульптура </a:t>
            </a:r>
            <a:r>
              <a:rPr lang="ru-RU" sz="1400" dirty="0" err="1" smtClean="0"/>
              <a:t>складалася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дерев'яного</a:t>
            </a:r>
            <a:r>
              <a:rPr lang="ru-RU" sz="1400" dirty="0" smtClean="0"/>
              <a:t> каркасу, на </a:t>
            </a:r>
            <a:r>
              <a:rPr lang="ru-RU" sz="1400" dirty="0" err="1" smtClean="0"/>
              <a:t>який</a:t>
            </a:r>
            <a:r>
              <a:rPr lang="ru-RU" sz="1400" dirty="0" smtClean="0"/>
              <a:t> </a:t>
            </a:r>
            <a:r>
              <a:rPr lang="ru-RU" sz="1400" dirty="0" err="1" smtClean="0"/>
              <a:t>наклеювалися</a:t>
            </a:r>
            <a:r>
              <a:rPr lang="ru-RU" sz="1400" dirty="0" smtClean="0"/>
              <a:t> </a:t>
            </a:r>
            <a:r>
              <a:rPr lang="ru-RU" sz="1400" dirty="0" err="1" smtClean="0"/>
              <a:t>пластини</a:t>
            </a:r>
            <a:r>
              <a:rPr lang="ru-RU" sz="1400" dirty="0" smtClean="0"/>
              <a:t> </a:t>
            </a:r>
            <a:r>
              <a:rPr lang="ru-RU" sz="1400" dirty="0" err="1" smtClean="0"/>
              <a:t>зі</a:t>
            </a:r>
            <a:r>
              <a:rPr lang="ru-RU" sz="1400" dirty="0" smtClean="0"/>
              <a:t> </a:t>
            </a:r>
            <a:r>
              <a:rPr lang="ru-RU" sz="1400" dirty="0" err="1" smtClean="0"/>
              <a:t>слонової</a:t>
            </a:r>
            <a:r>
              <a:rPr lang="ru-RU" sz="1400" dirty="0" smtClean="0"/>
              <a:t> </a:t>
            </a:r>
            <a:r>
              <a:rPr lang="ru-RU" sz="1400" dirty="0" err="1" smtClean="0"/>
              <a:t>кістки</a:t>
            </a:r>
            <a:r>
              <a:rPr lang="ru-RU" sz="1400" dirty="0" smtClean="0"/>
              <a:t>, </a:t>
            </a:r>
            <a:r>
              <a:rPr lang="ru-RU" sz="1400" dirty="0" err="1" smtClean="0"/>
              <a:t>що</a:t>
            </a:r>
            <a:r>
              <a:rPr lang="ru-RU" sz="1400" dirty="0" smtClean="0"/>
              <a:t> передавали </a:t>
            </a:r>
            <a:r>
              <a:rPr lang="ru-RU" sz="1400" dirty="0" err="1" smtClean="0"/>
              <a:t>оголене</a:t>
            </a:r>
            <a:r>
              <a:rPr lang="ru-RU" sz="1400" dirty="0" smtClean="0"/>
              <a:t> </a:t>
            </a:r>
            <a:r>
              <a:rPr lang="ru-RU" sz="1400" dirty="0" err="1" smtClean="0"/>
              <a:t>тіло</a:t>
            </a:r>
            <a:r>
              <a:rPr lang="ru-RU" sz="1400" dirty="0" smtClean="0"/>
              <a:t>; </a:t>
            </a:r>
            <a:r>
              <a:rPr lang="ru-RU" sz="1400" dirty="0" err="1" smtClean="0"/>
              <a:t>із</a:t>
            </a:r>
            <a:r>
              <a:rPr lang="ru-RU" sz="1400" dirty="0" smtClean="0"/>
              <a:t> золота </a:t>
            </a:r>
            <a:r>
              <a:rPr lang="ru-RU" sz="1400" dirty="0" err="1" smtClean="0"/>
              <a:t>виконувалися</a:t>
            </a:r>
            <a:r>
              <a:rPr lang="ru-RU" sz="1400" dirty="0" smtClean="0"/>
              <a:t> </a:t>
            </a:r>
            <a:r>
              <a:rPr lang="ru-RU" sz="1400" dirty="0" err="1" smtClean="0"/>
              <a:t>одяг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волосся</a:t>
            </a:r>
            <a:r>
              <a:rPr lang="ru-RU" sz="1400" dirty="0" smtClean="0"/>
              <a:t>.</a:t>
            </a:r>
            <a:endParaRPr lang="ru-RU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Монументальна скульптура</a:t>
            </a:r>
            <a:br>
              <a:rPr lang="uk-UA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7239000" cy="5907056"/>
          </a:xfrm>
        </p:spPr>
        <p:txBody>
          <a:bodyPr>
            <a:noAutofit/>
          </a:bodyPr>
          <a:lstStyle/>
          <a:p>
            <a:r>
              <a:rPr lang="ru-RU" sz="1200" dirty="0" smtClean="0">
                <a:cs typeface="Times New Roman" pitchFamily="18" charset="0"/>
              </a:rPr>
              <a:t>Монументальна скульптура </a:t>
            </a:r>
          </a:p>
          <a:p>
            <a:r>
              <a:rPr lang="ru-RU" sz="1200" dirty="0" smtClean="0">
                <a:cs typeface="Times New Roman" pitchFamily="18" charset="0"/>
              </a:rPr>
              <a:t> Скульптура: - </a:t>
            </a:r>
            <a:r>
              <a:rPr lang="ru-RU" sz="1200" dirty="0" err="1" smtClean="0">
                <a:cs typeface="Times New Roman" pitchFamily="18" charset="0"/>
              </a:rPr>
              <a:t>розрахована</a:t>
            </a:r>
            <a:r>
              <a:rPr lang="ru-RU" sz="1200" dirty="0" smtClean="0">
                <a:cs typeface="Times New Roman" pitchFamily="18" charset="0"/>
              </a:rPr>
              <a:t> на </a:t>
            </a:r>
            <a:r>
              <a:rPr lang="ru-RU" sz="1200" dirty="0" err="1" smtClean="0">
                <a:cs typeface="Times New Roman" pitchFamily="18" charset="0"/>
              </a:rPr>
              <a:t>конкретне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архітектурно-просторове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або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природне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оточення</a:t>
            </a:r>
            <a:r>
              <a:rPr lang="ru-RU" sz="1200" dirty="0" smtClean="0">
                <a:cs typeface="Times New Roman" pitchFamily="18" charset="0"/>
              </a:rPr>
              <a:t>; - </a:t>
            </a:r>
            <a:r>
              <a:rPr lang="ru-RU" sz="1200" dirty="0" err="1" smtClean="0">
                <a:cs typeface="Times New Roman" pitchFamily="18" charset="0"/>
              </a:rPr>
              <a:t>адресується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масовому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глядачеві</a:t>
            </a:r>
            <a:r>
              <a:rPr lang="ru-RU" sz="1200" dirty="0" smtClean="0">
                <a:cs typeface="Times New Roman" pitchFamily="18" charset="0"/>
              </a:rPr>
              <a:t>; - покликана </a:t>
            </a:r>
            <a:r>
              <a:rPr lang="ru-RU" sz="1200" dirty="0" err="1" smtClean="0">
                <a:cs typeface="Times New Roman" pitchFamily="18" charset="0"/>
              </a:rPr>
              <a:t>конкретизувати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архітектурний</a:t>
            </a:r>
            <a:r>
              <a:rPr lang="ru-RU" sz="1200" dirty="0" smtClean="0">
                <a:cs typeface="Times New Roman" pitchFamily="18" charset="0"/>
              </a:rPr>
              <a:t> образ </a:t>
            </a:r>
            <a:r>
              <a:rPr lang="ru-RU" sz="1200" dirty="0" err="1" smtClean="0">
                <a:cs typeface="Times New Roman" pitchFamily="18" charset="0"/>
              </a:rPr>
              <a:t>і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доповнити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виразність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архітектурних</a:t>
            </a:r>
            <a:r>
              <a:rPr lang="ru-RU" sz="1200" dirty="0" smtClean="0">
                <a:cs typeface="Times New Roman" pitchFamily="18" charset="0"/>
              </a:rPr>
              <a:t> форм </a:t>
            </a:r>
            <a:r>
              <a:rPr lang="ru-RU" sz="1200" dirty="0" err="1" smtClean="0">
                <a:cs typeface="Times New Roman" pitchFamily="18" charset="0"/>
              </a:rPr>
              <a:t>новими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відтінками</a:t>
            </a:r>
            <a:r>
              <a:rPr lang="ru-RU" sz="1200" dirty="0" smtClean="0">
                <a:cs typeface="Times New Roman" pitchFamily="18" charset="0"/>
              </a:rPr>
              <a:t>. </a:t>
            </a:r>
          </a:p>
          <a:p>
            <a:r>
              <a:rPr lang="ru-RU" sz="1200" dirty="0" smtClean="0">
                <a:cs typeface="Times New Roman" pitchFamily="18" charset="0"/>
              </a:rPr>
              <a:t> До монументального </a:t>
            </a:r>
            <a:r>
              <a:rPr lang="ru-RU" sz="1200" dirty="0" err="1" smtClean="0">
                <a:cs typeface="Times New Roman" pitchFamily="18" charset="0"/>
              </a:rPr>
              <a:t>мистецтва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відносяться</a:t>
            </a:r>
            <a:r>
              <a:rPr lang="ru-RU" sz="1200" dirty="0" smtClean="0">
                <a:cs typeface="Times New Roman" pitchFamily="18" charset="0"/>
              </a:rPr>
              <a:t>: - </a:t>
            </a:r>
            <a:r>
              <a:rPr lang="ru-RU" sz="1200" dirty="0" err="1" smtClean="0">
                <a:cs typeface="Times New Roman" pitchFamily="18" charset="0"/>
              </a:rPr>
              <a:t>пам'ятники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і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монументи</a:t>
            </a:r>
            <a:r>
              <a:rPr lang="ru-RU" sz="1200" dirty="0" smtClean="0">
                <a:cs typeface="Times New Roman" pitchFamily="18" charset="0"/>
              </a:rPr>
              <a:t>; - </a:t>
            </a:r>
            <a:r>
              <a:rPr lang="ru-RU" sz="1200" dirty="0" err="1" smtClean="0">
                <a:cs typeface="Times New Roman" pitchFamily="18" charset="0"/>
              </a:rPr>
              <a:t>скульптурні</a:t>
            </a:r>
            <a:r>
              <a:rPr lang="ru-RU" sz="1200" dirty="0" smtClean="0">
                <a:cs typeface="Times New Roman" pitchFamily="18" charset="0"/>
              </a:rPr>
              <a:t>, </a:t>
            </a:r>
            <a:r>
              <a:rPr lang="ru-RU" sz="1200" dirty="0" err="1" smtClean="0">
                <a:cs typeface="Times New Roman" pitchFamily="18" charset="0"/>
              </a:rPr>
              <a:t>живописні</a:t>
            </a:r>
            <a:r>
              <a:rPr lang="ru-RU" sz="1200" dirty="0" smtClean="0">
                <a:cs typeface="Times New Roman" pitchFamily="18" charset="0"/>
              </a:rPr>
              <a:t>, </a:t>
            </a:r>
            <a:r>
              <a:rPr lang="ru-RU" sz="1200" dirty="0" err="1" smtClean="0">
                <a:cs typeface="Times New Roman" pitchFamily="18" charset="0"/>
              </a:rPr>
              <a:t>мозаїчні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композиції</a:t>
            </a:r>
            <a:r>
              <a:rPr lang="ru-RU" sz="1200" dirty="0" smtClean="0">
                <a:cs typeface="Times New Roman" pitchFamily="18" charset="0"/>
              </a:rPr>
              <a:t> для </a:t>
            </a:r>
            <a:r>
              <a:rPr lang="ru-RU" sz="1200" dirty="0" err="1" smtClean="0">
                <a:cs typeface="Times New Roman" pitchFamily="18" charset="0"/>
              </a:rPr>
              <a:t>будівель</a:t>
            </a:r>
            <a:r>
              <a:rPr lang="ru-RU" sz="1200" dirty="0" smtClean="0">
                <a:cs typeface="Times New Roman" pitchFamily="18" charset="0"/>
              </a:rPr>
              <a:t>; - </a:t>
            </a:r>
            <a:r>
              <a:rPr lang="ru-RU" sz="1200" dirty="0" err="1" smtClean="0">
                <a:cs typeface="Times New Roman" pitchFamily="18" charset="0"/>
              </a:rPr>
              <a:t>вітражі</a:t>
            </a:r>
            <a:r>
              <a:rPr lang="ru-RU" sz="1200" dirty="0" smtClean="0">
                <a:cs typeface="Times New Roman" pitchFamily="18" charset="0"/>
              </a:rPr>
              <a:t>; - </a:t>
            </a:r>
            <a:r>
              <a:rPr lang="ru-RU" sz="1200" dirty="0" err="1" smtClean="0">
                <a:cs typeface="Times New Roman" pitchFamily="18" charset="0"/>
              </a:rPr>
              <a:t>міська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і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паркова</a:t>
            </a:r>
            <a:r>
              <a:rPr lang="ru-RU" sz="1200" dirty="0" smtClean="0">
                <a:cs typeface="Times New Roman" pitchFamily="18" charset="0"/>
              </a:rPr>
              <a:t> скульптура; - </a:t>
            </a:r>
            <a:r>
              <a:rPr lang="ru-RU" sz="1200" dirty="0" err="1" smtClean="0">
                <a:cs typeface="Times New Roman" pitchFamily="18" charset="0"/>
              </a:rPr>
              <a:t>фонтани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і</a:t>
            </a:r>
            <a:r>
              <a:rPr lang="ru-RU" sz="1200" dirty="0" smtClean="0">
                <a:cs typeface="Times New Roman" pitchFamily="18" charset="0"/>
              </a:rPr>
              <a:t> т.п. </a:t>
            </a:r>
          </a:p>
          <a:p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Акротерієм</a:t>
            </a:r>
            <a:r>
              <a:rPr lang="ru-RU" sz="1200" dirty="0" smtClean="0">
                <a:cs typeface="Times New Roman" pitchFamily="18" charset="0"/>
              </a:rPr>
              <a:t> - </a:t>
            </a:r>
            <a:r>
              <a:rPr lang="ru-RU" sz="1200" dirty="0" err="1" smtClean="0">
                <a:cs typeface="Times New Roman" pitchFamily="18" charset="0"/>
              </a:rPr>
              <a:t>скульптурне</a:t>
            </a:r>
            <a:r>
              <a:rPr lang="ru-RU" sz="1200" dirty="0" smtClean="0">
                <a:cs typeface="Times New Roman" pitchFamily="18" charset="0"/>
              </a:rPr>
              <a:t> прикраса, </a:t>
            </a:r>
            <a:r>
              <a:rPr lang="ru-RU" sz="1200" dirty="0" err="1" smtClean="0">
                <a:cs typeface="Times New Roman" pitchFamily="18" charset="0"/>
              </a:rPr>
              <a:t>що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поміщається</a:t>
            </a:r>
            <a:r>
              <a:rPr lang="ru-RU" sz="1200" dirty="0" smtClean="0">
                <a:cs typeface="Times New Roman" pitchFamily="18" charset="0"/>
              </a:rPr>
              <a:t> над кутами фронтону </a:t>
            </a:r>
            <a:r>
              <a:rPr lang="ru-RU" sz="1200" dirty="0" err="1" smtClean="0">
                <a:cs typeface="Times New Roman" pitchFamily="18" charset="0"/>
              </a:rPr>
              <a:t>архітектурної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споруди</a:t>
            </a:r>
            <a:r>
              <a:rPr lang="ru-RU" sz="1200" dirty="0" smtClean="0">
                <a:cs typeface="Times New Roman" pitchFamily="18" charset="0"/>
              </a:rPr>
              <a:t>, </a:t>
            </a:r>
            <a:r>
              <a:rPr lang="ru-RU" sz="1200" dirty="0" err="1" smtClean="0">
                <a:cs typeface="Times New Roman" pitchFamily="18" charset="0"/>
              </a:rPr>
              <a:t>вибудуваного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із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застосуванням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класичного</a:t>
            </a:r>
            <a:r>
              <a:rPr lang="ru-RU" sz="1200" dirty="0" smtClean="0">
                <a:cs typeface="Times New Roman" pitchFamily="18" charset="0"/>
              </a:rPr>
              <a:t> ордера. </a:t>
            </a:r>
          </a:p>
          <a:p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Біга</a:t>
            </a:r>
            <a:r>
              <a:rPr lang="ru-RU" sz="1200" dirty="0" smtClean="0">
                <a:cs typeface="Times New Roman" pitchFamily="18" charset="0"/>
              </a:rPr>
              <a:t> - </a:t>
            </a:r>
            <a:r>
              <a:rPr lang="ru-RU" sz="1200" dirty="0" err="1" smtClean="0">
                <a:cs typeface="Times New Roman" pitchFamily="18" charset="0"/>
              </a:rPr>
              <a:t>скульптурне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зображення</a:t>
            </a:r>
            <a:r>
              <a:rPr lang="ru-RU" sz="1200" dirty="0" smtClean="0">
                <a:cs typeface="Times New Roman" pitchFamily="18" charset="0"/>
              </a:rPr>
              <a:t> на </a:t>
            </a:r>
            <a:r>
              <a:rPr lang="ru-RU" sz="1200" dirty="0" err="1" smtClean="0">
                <a:cs typeface="Times New Roman" pitchFamily="18" charset="0"/>
              </a:rPr>
              <a:t>будівлі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або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на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арці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колісниці</a:t>
            </a:r>
            <a:r>
              <a:rPr lang="ru-RU" sz="1200" dirty="0" smtClean="0">
                <a:cs typeface="Times New Roman" pitchFamily="18" charset="0"/>
              </a:rPr>
              <a:t>, </a:t>
            </a:r>
            <a:r>
              <a:rPr lang="ru-RU" sz="1200" dirty="0" err="1" smtClean="0">
                <a:cs typeface="Times New Roman" pitchFamily="18" charset="0"/>
              </a:rPr>
              <a:t>запряженій</a:t>
            </a:r>
            <a:r>
              <a:rPr lang="ru-RU" sz="1200" dirty="0" smtClean="0">
                <a:cs typeface="Times New Roman" pitchFamily="18" charset="0"/>
              </a:rPr>
              <a:t> парою коней. </a:t>
            </a:r>
          </a:p>
          <a:p>
            <a:r>
              <a:rPr lang="ru-RU" sz="1200" dirty="0" smtClean="0">
                <a:cs typeface="Times New Roman" pitchFamily="18" charset="0"/>
              </a:rPr>
              <a:t> Герма - у парках </a:t>
            </a:r>
            <a:r>
              <a:rPr lang="ru-RU" sz="1200" dirty="0" err="1" smtClean="0">
                <a:cs typeface="Times New Roman" pitchFamily="18" charset="0"/>
              </a:rPr>
              <a:t>і</a:t>
            </a:r>
            <a:r>
              <a:rPr lang="ru-RU" sz="1200" dirty="0" smtClean="0">
                <a:cs typeface="Times New Roman" pitchFamily="18" charset="0"/>
              </a:rPr>
              <a:t> садах </a:t>
            </a:r>
            <a:r>
              <a:rPr lang="en-US" sz="1200" dirty="0" smtClean="0">
                <a:cs typeface="Times New Roman" pitchFamily="18" charset="0"/>
              </a:rPr>
              <a:t>XVIII </a:t>
            </a:r>
            <a:r>
              <a:rPr lang="ru-RU" sz="1200" dirty="0" smtClean="0">
                <a:cs typeface="Times New Roman" pitchFamily="18" charset="0"/>
              </a:rPr>
              <a:t>ст. - </a:t>
            </a:r>
            <a:r>
              <a:rPr lang="ru-RU" sz="1200" dirty="0" err="1" smtClean="0">
                <a:cs typeface="Times New Roman" pitchFamily="18" charset="0"/>
              </a:rPr>
              <a:t>Скульптурне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зображення</a:t>
            </a:r>
            <a:r>
              <a:rPr lang="ru-RU" sz="1200" dirty="0" smtClean="0">
                <a:cs typeface="Times New Roman" pitchFamily="18" charset="0"/>
              </a:rPr>
              <a:t> у </a:t>
            </a:r>
            <a:r>
              <a:rPr lang="ru-RU" sz="1200" dirty="0" err="1" smtClean="0">
                <a:cs typeface="Times New Roman" pitchFamily="18" charset="0"/>
              </a:rPr>
              <a:t>вигляді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голови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або</a:t>
            </a:r>
            <a:r>
              <a:rPr lang="ru-RU" sz="1200" dirty="0" smtClean="0">
                <a:cs typeface="Times New Roman" pitchFamily="18" charset="0"/>
              </a:rPr>
              <a:t> бюста на </a:t>
            </a:r>
            <a:r>
              <a:rPr lang="ru-RU" sz="1200" dirty="0" err="1" smtClean="0">
                <a:cs typeface="Times New Roman" pitchFamily="18" charset="0"/>
              </a:rPr>
              <a:t>чотиригранної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опорі</a:t>
            </a:r>
            <a:r>
              <a:rPr lang="ru-RU" sz="1200" dirty="0" smtClean="0">
                <a:cs typeface="Times New Roman" pitchFamily="18" charset="0"/>
              </a:rPr>
              <a:t>. </a:t>
            </a:r>
          </a:p>
          <a:p>
            <a:r>
              <a:rPr lang="ru-RU" sz="1200" dirty="0" smtClean="0">
                <a:cs typeface="Times New Roman" pitchFamily="18" charset="0"/>
              </a:rPr>
              <a:t>Десюдепорт - </a:t>
            </a:r>
            <a:r>
              <a:rPr lang="ru-RU" sz="1200" dirty="0" err="1" smtClean="0">
                <a:cs typeface="Times New Roman" pitchFamily="18" charset="0"/>
              </a:rPr>
              <a:t>мальовниче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або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скульптурне</a:t>
            </a:r>
            <a:r>
              <a:rPr lang="ru-RU" sz="1200" dirty="0" smtClean="0">
                <a:cs typeface="Times New Roman" pitchFamily="18" charset="0"/>
              </a:rPr>
              <a:t> панно, </a:t>
            </a:r>
            <a:r>
              <a:rPr lang="ru-RU" sz="1200" dirty="0" err="1" smtClean="0">
                <a:cs typeface="Times New Roman" pitchFamily="18" charset="0"/>
              </a:rPr>
              <a:t>що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розташоване</a:t>
            </a:r>
            <a:r>
              <a:rPr lang="ru-RU" sz="1200" dirty="0" smtClean="0">
                <a:cs typeface="Times New Roman" pitchFamily="18" charset="0"/>
              </a:rPr>
              <a:t> над </a:t>
            </a:r>
            <a:r>
              <a:rPr lang="ru-RU" sz="1200" dirty="0" err="1" smtClean="0">
                <a:cs typeface="Times New Roman" pitchFamily="18" charset="0"/>
              </a:rPr>
              <a:t>дверима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і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пов'язане</a:t>
            </a:r>
            <a:r>
              <a:rPr lang="ru-RU" sz="1200" dirty="0" smtClean="0">
                <a:cs typeface="Times New Roman" pitchFamily="18" charset="0"/>
              </a:rPr>
              <a:t> з нею </a:t>
            </a:r>
            <a:r>
              <a:rPr lang="ru-RU" sz="1200" dirty="0" err="1" smtClean="0">
                <a:cs typeface="Times New Roman" pitchFamily="18" charset="0"/>
              </a:rPr>
              <a:t>спільним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декоративним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оформленням</a:t>
            </a:r>
            <a:r>
              <a:rPr lang="ru-RU" sz="1200" dirty="0" smtClean="0">
                <a:cs typeface="Times New Roman" pitchFamily="18" charset="0"/>
              </a:rPr>
              <a:t>. </a:t>
            </a:r>
          </a:p>
          <a:p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Канефора</a:t>
            </a:r>
            <a:r>
              <a:rPr lang="ru-RU" sz="1200" dirty="0" smtClean="0">
                <a:cs typeface="Times New Roman" pitchFamily="18" charset="0"/>
              </a:rPr>
              <a:t> - </a:t>
            </a:r>
            <a:r>
              <a:rPr lang="ru-RU" sz="1200" dirty="0" err="1" smtClean="0">
                <a:cs typeface="Times New Roman" pitchFamily="18" charset="0"/>
              </a:rPr>
              <a:t>органічно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вписане</a:t>
            </a:r>
            <a:r>
              <a:rPr lang="ru-RU" sz="1200" dirty="0" smtClean="0">
                <a:cs typeface="Times New Roman" pitchFamily="18" charset="0"/>
              </a:rPr>
              <a:t> в </a:t>
            </a:r>
            <a:r>
              <a:rPr lang="ru-RU" sz="1200" dirty="0" err="1" smtClean="0">
                <a:cs typeface="Times New Roman" pitchFamily="18" charset="0"/>
              </a:rPr>
              <a:t>архітектуру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будівлі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скульптурне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зображення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жіночої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фігури</a:t>
            </a:r>
            <a:r>
              <a:rPr lang="ru-RU" sz="1200" dirty="0" smtClean="0">
                <a:cs typeface="Times New Roman" pitchFamily="18" charset="0"/>
              </a:rPr>
              <a:t>. Конструктивно </a:t>
            </a:r>
            <a:r>
              <a:rPr lang="ru-RU" sz="1200" dirty="0" err="1" smtClean="0">
                <a:cs typeface="Times New Roman" pitchFamily="18" charset="0"/>
              </a:rPr>
              <a:t>канефори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виконують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функції</a:t>
            </a:r>
            <a:r>
              <a:rPr lang="ru-RU" sz="1200" dirty="0" smtClean="0">
                <a:cs typeface="Times New Roman" pitchFamily="18" charset="0"/>
              </a:rPr>
              <a:t> колон. </a:t>
            </a:r>
          </a:p>
          <a:p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Каріатіда</a:t>
            </a:r>
            <a:r>
              <a:rPr lang="ru-RU" sz="1200" dirty="0" smtClean="0">
                <a:cs typeface="Times New Roman" pitchFamily="18" charset="0"/>
              </a:rPr>
              <a:t> - </a:t>
            </a:r>
            <a:r>
              <a:rPr lang="ru-RU" sz="1200" dirty="0" err="1" smtClean="0">
                <a:cs typeface="Times New Roman" pitchFamily="18" charset="0"/>
              </a:rPr>
              <a:t>скульптурне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зображення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стоїть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жіночої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фігури</a:t>
            </a:r>
            <a:r>
              <a:rPr lang="ru-RU" sz="1200" dirty="0" smtClean="0">
                <a:cs typeface="Times New Roman" pitchFamily="18" charset="0"/>
              </a:rPr>
              <a:t>, </a:t>
            </a:r>
            <a:r>
              <a:rPr lang="ru-RU" sz="1200" dirty="0" err="1" smtClean="0">
                <a:cs typeface="Times New Roman" pitchFamily="18" charset="0"/>
              </a:rPr>
              <a:t>що</a:t>
            </a:r>
            <a:r>
              <a:rPr lang="ru-RU" sz="1200" dirty="0" smtClean="0">
                <a:cs typeface="Times New Roman" pitchFamily="18" charset="0"/>
              </a:rPr>
              <a:t> служить опорою балки в </a:t>
            </a:r>
            <a:r>
              <a:rPr lang="ru-RU" sz="1200" dirty="0" err="1" smtClean="0">
                <a:cs typeface="Times New Roman" pitchFamily="18" charset="0"/>
              </a:rPr>
              <a:t>будівлі</a:t>
            </a:r>
            <a:r>
              <a:rPr lang="ru-RU" sz="1200" dirty="0" smtClean="0">
                <a:cs typeface="Times New Roman" pitchFamily="18" charset="0"/>
              </a:rPr>
              <a:t>. </a:t>
            </a:r>
            <a:r>
              <a:rPr lang="ru-RU" sz="1200" dirty="0" err="1" smtClean="0">
                <a:cs typeface="Times New Roman" pitchFamily="18" charset="0"/>
              </a:rPr>
              <a:t>Зазвичай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каріатиди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притулені</a:t>
            </a:r>
            <a:r>
              <a:rPr lang="ru-RU" sz="1200" dirty="0" smtClean="0">
                <a:cs typeface="Times New Roman" pitchFamily="18" charset="0"/>
              </a:rPr>
              <a:t> до </a:t>
            </a:r>
            <a:r>
              <a:rPr lang="ru-RU" sz="1200" dirty="0" err="1" smtClean="0">
                <a:cs typeface="Times New Roman" pitchFamily="18" charset="0"/>
              </a:rPr>
              <a:t>стіни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або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виступають</a:t>
            </a:r>
            <a:r>
              <a:rPr lang="ru-RU" sz="1200" dirty="0" smtClean="0">
                <a:cs typeface="Times New Roman" pitchFamily="18" charset="0"/>
              </a:rPr>
              <a:t> з </a:t>
            </a:r>
            <a:r>
              <a:rPr lang="ru-RU" sz="1200" dirty="0" err="1" smtClean="0">
                <a:cs typeface="Times New Roman" pitchFamily="18" charset="0"/>
              </a:rPr>
              <a:t>неї</a:t>
            </a:r>
            <a:r>
              <a:rPr lang="ru-RU" sz="1200" dirty="0" smtClean="0">
                <a:cs typeface="Times New Roman" pitchFamily="18" charset="0"/>
              </a:rPr>
              <a:t>. </a:t>
            </a:r>
          </a:p>
          <a:p>
            <a:r>
              <a:rPr lang="ru-RU" sz="1200" dirty="0" smtClean="0">
                <a:cs typeface="Times New Roman" pitchFamily="18" charset="0"/>
              </a:rPr>
              <a:t>Маскарона - </a:t>
            </a:r>
            <a:r>
              <a:rPr lang="ru-RU" sz="1200" dirty="0" err="1" smtClean="0">
                <a:cs typeface="Times New Roman" pitchFamily="18" charset="0"/>
              </a:rPr>
              <a:t>виконана</a:t>
            </a:r>
            <a:r>
              <a:rPr lang="ru-RU" sz="1200" dirty="0" smtClean="0">
                <a:cs typeface="Times New Roman" pitchFamily="18" charset="0"/>
              </a:rPr>
              <a:t> у </a:t>
            </a:r>
            <a:r>
              <a:rPr lang="ru-RU" sz="1200" dirty="0" err="1" smtClean="0">
                <a:cs typeface="Times New Roman" pitchFamily="18" charset="0"/>
              </a:rPr>
              <a:t>вигляді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голови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або</a:t>
            </a:r>
            <a:r>
              <a:rPr lang="ru-RU" sz="1200" dirty="0" smtClean="0">
                <a:cs typeface="Times New Roman" pitchFamily="18" charset="0"/>
              </a:rPr>
              <a:t> маски </a:t>
            </a:r>
            <a:r>
              <a:rPr lang="ru-RU" sz="1200" dirty="0" err="1" smtClean="0">
                <a:cs typeface="Times New Roman" pitchFamily="18" charset="0"/>
              </a:rPr>
              <a:t>рельєфна</a:t>
            </a:r>
            <a:r>
              <a:rPr lang="ru-RU" sz="1200" dirty="0" smtClean="0">
                <a:cs typeface="Times New Roman" pitchFamily="18" charset="0"/>
              </a:rPr>
              <a:t> скульптурна деталь. Маскарона </a:t>
            </a:r>
            <a:r>
              <a:rPr lang="ru-RU" sz="1200" dirty="0" err="1" smtClean="0">
                <a:cs typeface="Times New Roman" pitchFamily="18" charset="0"/>
              </a:rPr>
              <a:t>поміщається</a:t>
            </a:r>
            <a:r>
              <a:rPr lang="ru-RU" sz="1200" dirty="0" smtClean="0">
                <a:cs typeface="Times New Roman" pitchFamily="18" charset="0"/>
              </a:rPr>
              <a:t> на </a:t>
            </a:r>
            <a:r>
              <a:rPr lang="ru-RU" sz="1200" dirty="0" err="1" smtClean="0">
                <a:cs typeface="Times New Roman" pitchFamily="18" charset="0"/>
              </a:rPr>
              <a:t>замкових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каменях</a:t>
            </a:r>
            <a:r>
              <a:rPr lang="ru-RU" sz="1200" dirty="0" smtClean="0">
                <a:cs typeface="Times New Roman" pitchFamily="18" charset="0"/>
              </a:rPr>
              <a:t> арок </a:t>
            </a:r>
            <a:r>
              <a:rPr lang="ru-RU" sz="1200" dirty="0" err="1" smtClean="0">
                <a:cs typeface="Times New Roman" pitchFamily="18" charset="0"/>
              </a:rPr>
              <a:t>дверних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і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віконних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прорізів</a:t>
            </a:r>
            <a:r>
              <a:rPr lang="ru-RU" sz="1200" dirty="0" smtClean="0">
                <a:cs typeface="Times New Roman" pitchFamily="18" charset="0"/>
              </a:rPr>
              <a:t>, на консолях, </a:t>
            </a:r>
            <a:r>
              <a:rPr lang="ru-RU" sz="1200" dirty="0" err="1" smtClean="0">
                <a:cs typeface="Times New Roman" pitchFamily="18" charset="0"/>
              </a:rPr>
              <a:t>стінах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і</a:t>
            </a:r>
            <a:r>
              <a:rPr lang="ru-RU" sz="1200" dirty="0" smtClean="0">
                <a:cs typeface="Times New Roman" pitchFamily="18" charset="0"/>
              </a:rPr>
              <a:t> т.д. </a:t>
            </a:r>
          </a:p>
          <a:p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Пандатів</a:t>
            </a:r>
            <a:r>
              <a:rPr lang="ru-RU" sz="1200" dirty="0" smtClean="0">
                <a:cs typeface="Times New Roman" pitchFamily="18" charset="0"/>
              </a:rPr>
              <a:t> - </a:t>
            </a:r>
            <a:r>
              <a:rPr lang="ru-RU" sz="1200" dirty="0" err="1" smtClean="0">
                <a:cs typeface="Times New Roman" pitchFamily="18" charset="0"/>
              </a:rPr>
              <a:t>скульптурне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ліпне</a:t>
            </a:r>
            <a:r>
              <a:rPr lang="ru-RU" sz="1200" dirty="0" smtClean="0">
                <a:cs typeface="Times New Roman" pitchFamily="18" charset="0"/>
              </a:rPr>
              <a:t> прикраса, </a:t>
            </a:r>
            <a:r>
              <a:rPr lang="ru-RU" sz="1200" dirty="0" err="1" smtClean="0">
                <a:cs typeface="Times New Roman" pitchFamily="18" charset="0"/>
              </a:rPr>
              <a:t>розташоване</a:t>
            </a:r>
            <a:r>
              <a:rPr lang="ru-RU" sz="1200" dirty="0" smtClean="0">
                <a:cs typeface="Times New Roman" pitchFamily="18" charset="0"/>
              </a:rPr>
              <a:t> (</a:t>
            </a:r>
            <a:r>
              <a:rPr lang="ru-RU" sz="1200" dirty="0" err="1" smtClean="0">
                <a:cs typeface="Times New Roman" pitchFamily="18" charset="0"/>
              </a:rPr>
              <a:t>що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висить</a:t>
            </a:r>
            <a:r>
              <a:rPr lang="ru-RU" sz="1200" dirty="0" smtClean="0">
                <a:cs typeface="Times New Roman" pitchFamily="18" charset="0"/>
              </a:rPr>
              <a:t>) у </a:t>
            </a:r>
            <a:r>
              <a:rPr lang="ru-RU" sz="1200" dirty="0" err="1" smtClean="0">
                <a:cs typeface="Times New Roman" pitchFamily="18" charset="0"/>
              </a:rPr>
              <a:t>вершині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склепіння</a:t>
            </a:r>
            <a:r>
              <a:rPr lang="ru-RU" sz="1200" dirty="0" smtClean="0">
                <a:cs typeface="Times New Roman" pitchFamily="18" charset="0"/>
              </a:rPr>
              <a:t>. </a:t>
            </a:r>
          </a:p>
          <a:p>
            <a:r>
              <a:rPr lang="ru-RU" sz="1200" dirty="0" smtClean="0">
                <a:cs typeface="Times New Roman" pitchFamily="18" charset="0"/>
              </a:rPr>
              <a:t> Постамент - </a:t>
            </a:r>
            <a:r>
              <a:rPr lang="ru-RU" sz="1200" dirty="0" err="1" smtClean="0">
                <a:cs typeface="Times New Roman" pitchFamily="18" charset="0"/>
              </a:rPr>
              <a:t>або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архітектурне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підставу</a:t>
            </a:r>
            <a:r>
              <a:rPr lang="ru-RU" sz="1200" dirty="0" smtClean="0">
                <a:cs typeface="Times New Roman" pitchFamily="18" charset="0"/>
              </a:rPr>
              <a:t> твори </a:t>
            </a:r>
            <a:r>
              <a:rPr lang="ru-RU" sz="1200" dirty="0" err="1" smtClean="0">
                <a:cs typeface="Times New Roman" pitchFamily="18" charset="0"/>
              </a:rPr>
              <a:t>скульптури</a:t>
            </a:r>
            <a:r>
              <a:rPr lang="ru-RU" sz="1200" dirty="0" smtClean="0">
                <a:cs typeface="Times New Roman" pitchFamily="18" charset="0"/>
              </a:rPr>
              <a:t> (</a:t>
            </a:r>
            <a:r>
              <a:rPr lang="ru-RU" sz="1200" dirty="0" err="1" smtClean="0">
                <a:cs typeface="Times New Roman" pitchFamily="18" charset="0"/>
              </a:rPr>
              <a:t>п'єдестал</a:t>
            </a:r>
            <a:r>
              <a:rPr lang="ru-RU" sz="1200" dirty="0" smtClean="0">
                <a:cs typeface="Times New Roman" pitchFamily="18" charset="0"/>
              </a:rPr>
              <a:t>); - </a:t>
            </a:r>
            <a:r>
              <a:rPr lang="ru-RU" sz="1200" dirty="0" err="1" smtClean="0">
                <a:cs typeface="Times New Roman" pitchFamily="18" charset="0"/>
              </a:rPr>
              <a:t>або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підставка</a:t>
            </a:r>
            <a:r>
              <a:rPr lang="ru-RU" sz="1200" dirty="0" smtClean="0">
                <a:cs typeface="Times New Roman" pitchFamily="18" charset="0"/>
              </a:rPr>
              <a:t>, на </a:t>
            </a:r>
            <a:r>
              <a:rPr lang="ru-RU" sz="1200" dirty="0" err="1" smtClean="0">
                <a:cs typeface="Times New Roman" pitchFamily="18" charset="0"/>
              </a:rPr>
              <a:t>якій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встановлюється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твір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станкової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скульптури</a:t>
            </a:r>
            <a:r>
              <a:rPr lang="ru-RU" sz="1200" dirty="0" smtClean="0">
                <a:cs typeface="Times New Roman" pitchFamily="18" charset="0"/>
              </a:rPr>
              <a:t>. </a:t>
            </a:r>
          </a:p>
          <a:p>
            <a:r>
              <a:rPr lang="ru-RU" sz="1200" dirty="0" smtClean="0">
                <a:cs typeface="Times New Roman" pitchFamily="18" charset="0"/>
              </a:rPr>
              <a:t> Протоми - </a:t>
            </a:r>
            <a:r>
              <a:rPr lang="ru-RU" sz="1200" dirty="0" err="1" smtClean="0">
                <a:cs typeface="Times New Roman" pitchFamily="18" charset="0"/>
              </a:rPr>
              <a:t>скульптурне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зображення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передньої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частини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бика</a:t>
            </a:r>
            <a:r>
              <a:rPr lang="ru-RU" sz="1200" dirty="0" smtClean="0">
                <a:cs typeface="Times New Roman" pitchFamily="18" charset="0"/>
              </a:rPr>
              <a:t>, коня, </a:t>
            </a:r>
            <a:r>
              <a:rPr lang="ru-RU" sz="1200" dirty="0" err="1" smtClean="0">
                <a:cs typeface="Times New Roman" pitchFamily="18" charset="0"/>
              </a:rPr>
              <a:t>іншої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тварини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або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людини</a:t>
            </a:r>
            <a:r>
              <a:rPr lang="ru-RU" sz="1200" dirty="0" smtClean="0">
                <a:cs typeface="Times New Roman" pitchFamily="18" charset="0"/>
              </a:rPr>
              <a:t>. </a:t>
            </a:r>
          </a:p>
          <a:p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П'єдестал</a:t>
            </a:r>
            <a:r>
              <a:rPr lang="ru-RU" sz="1200" dirty="0" smtClean="0">
                <a:cs typeface="Times New Roman" pitchFamily="18" charset="0"/>
              </a:rPr>
              <a:t> - </a:t>
            </a:r>
            <a:r>
              <a:rPr lang="ru-RU" sz="1200" dirty="0" err="1" smtClean="0">
                <a:cs typeface="Times New Roman" pitchFamily="18" charset="0"/>
              </a:rPr>
              <a:t>художньо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оформлене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підставу</a:t>
            </a:r>
            <a:r>
              <a:rPr lang="ru-RU" sz="1200" dirty="0" smtClean="0">
                <a:cs typeface="Times New Roman" pitchFamily="18" charset="0"/>
              </a:rPr>
              <a:t> для </a:t>
            </a:r>
            <a:r>
              <a:rPr lang="ru-RU" sz="1200" dirty="0" err="1" smtClean="0">
                <a:cs typeface="Times New Roman" pitchFamily="18" charset="0"/>
              </a:rPr>
              <a:t>скульптури</a:t>
            </a:r>
            <a:r>
              <a:rPr lang="ru-RU" sz="1200" dirty="0" smtClean="0">
                <a:cs typeface="Times New Roman" pitchFamily="18" charset="0"/>
              </a:rPr>
              <a:t>, </a:t>
            </a:r>
            <a:r>
              <a:rPr lang="ru-RU" sz="1200" dirty="0" err="1" smtClean="0">
                <a:cs typeface="Times New Roman" pitchFamily="18" charset="0"/>
              </a:rPr>
              <a:t>вази</a:t>
            </a:r>
            <a:r>
              <a:rPr lang="ru-RU" sz="1200" dirty="0" smtClean="0">
                <a:cs typeface="Times New Roman" pitchFamily="18" charset="0"/>
              </a:rPr>
              <a:t>, </a:t>
            </a:r>
            <a:r>
              <a:rPr lang="ru-RU" sz="1200" dirty="0" err="1" smtClean="0">
                <a:cs typeface="Times New Roman" pitchFamily="18" charset="0"/>
              </a:rPr>
              <a:t>обеліска</a:t>
            </a:r>
            <a:r>
              <a:rPr lang="ru-RU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або</a:t>
            </a:r>
            <a:r>
              <a:rPr lang="ru-RU" sz="1200" dirty="0" smtClean="0">
                <a:cs typeface="Times New Roman" pitchFamily="18" charset="0"/>
              </a:rPr>
              <a:t> колони.</a:t>
            </a:r>
            <a:endParaRPr lang="ru-RU" sz="1200" dirty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389098" y="1268760"/>
            <a:ext cx="3429000" cy="5589240"/>
          </a:xfrm>
        </p:spPr>
        <p:txBody>
          <a:bodyPr>
            <a:normAutofit/>
          </a:bodyPr>
          <a:lstStyle/>
          <a:p>
            <a:r>
              <a:rPr lang="ru-RU" dirty="0" err="1" smtClean="0"/>
              <a:t>Архаїчний</a:t>
            </a:r>
            <a:r>
              <a:rPr lang="ru-RU" dirty="0" smtClean="0"/>
              <a:t> </a:t>
            </a:r>
            <a:r>
              <a:rPr lang="ru-RU" dirty="0" err="1" smtClean="0"/>
              <a:t>період</a:t>
            </a:r>
            <a:r>
              <a:rPr lang="ru-RU" dirty="0" smtClean="0"/>
              <a:t> в </a:t>
            </a:r>
            <a:r>
              <a:rPr lang="ru-RU" dirty="0" err="1" smtClean="0"/>
              <a:t>історії</a:t>
            </a:r>
            <a:r>
              <a:rPr lang="ru-RU" dirty="0" smtClean="0"/>
              <a:t> </a:t>
            </a:r>
            <a:r>
              <a:rPr lang="ru-RU" dirty="0" err="1" smtClean="0"/>
              <a:t>давньогрецького</a:t>
            </a:r>
            <a:r>
              <a:rPr lang="ru-RU" dirty="0" smtClean="0"/>
              <a:t> </a:t>
            </a:r>
            <a:r>
              <a:rPr lang="ru-RU" dirty="0" err="1" smtClean="0"/>
              <a:t>мистецтва</a:t>
            </a:r>
            <a:r>
              <a:rPr lang="ru-RU" dirty="0" smtClean="0"/>
              <a:t> </a:t>
            </a:r>
            <a:r>
              <a:rPr lang="ru-RU" dirty="0" err="1" smtClean="0"/>
              <a:t>характеризується</a:t>
            </a:r>
            <a:r>
              <a:rPr lang="ru-RU" dirty="0" smtClean="0"/>
              <a:t> </a:t>
            </a:r>
            <a:r>
              <a:rPr lang="ru-RU" dirty="0" err="1" smtClean="0"/>
              <a:t>тим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скульптори</a:t>
            </a:r>
            <a:r>
              <a:rPr lang="ru-RU" dirty="0" smtClean="0"/>
              <a:t> </a:t>
            </a:r>
            <a:r>
              <a:rPr lang="ru-RU" dirty="0" err="1" smtClean="0"/>
              <a:t>вперше</a:t>
            </a:r>
            <a:r>
              <a:rPr lang="ru-RU" dirty="0" smtClean="0"/>
              <a:t> почали </a:t>
            </a:r>
            <a:r>
              <a:rPr lang="ru-RU" dirty="0" err="1" smtClean="0"/>
              <a:t>вирізати</a:t>
            </a:r>
            <a:r>
              <a:rPr lang="ru-RU" dirty="0" smtClean="0"/>
              <a:t> </a:t>
            </a:r>
            <a:r>
              <a:rPr lang="ru-RU" dirty="0" err="1" smtClean="0"/>
              <a:t>мармурові</a:t>
            </a:r>
            <a:r>
              <a:rPr lang="ru-RU" dirty="0" smtClean="0"/>
              <a:t> </a:t>
            </a:r>
            <a:r>
              <a:rPr lang="ru-RU" dirty="0" err="1" smtClean="0"/>
              <a:t>фігури</a:t>
            </a:r>
            <a:r>
              <a:rPr lang="ru-RU" dirty="0" smtClean="0"/>
              <a:t> на </a:t>
            </a:r>
            <a:r>
              <a:rPr lang="ru-RU" dirty="0" err="1" smtClean="0"/>
              <a:t>людський</a:t>
            </a:r>
            <a:r>
              <a:rPr lang="ru-RU" dirty="0" smtClean="0"/>
              <a:t> </a:t>
            </a:r>
            <a:r>
              <a:rPr lang="ru-RU" dirty="0" err="1" smtClean="0"/>
              <a:t>зріст</a:t>
            </a:r>
            <a:r>
              <a:rPr lang="ru-RU" dirty="0" smtClean="0"/>
              <a:t>. </a:t>
            </a:r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характерними</a:t>
            </a:r>
            <a:r>
              <a:rPr lang="ru-RU" dirty="0" smtClean="0"/>
              <a:t> </a:t>
            </a:r>
            <a:r>
              <a:rPr lang="ru-RU" dirty="0" err="1" smtClean="0"/>
              <a:t>взірцями</a:t>
            </a:r>
            <a:r>
              <a:rPr lang="ru-RU" dirty="0" smtClean="0"/>
              <a:t> скульптурного </a:t>
            </a:r>
            <a:r>
              <a:rPr lang="ru-RU" dirty="0" err="1" smtClean="0"/>
              <a:t>мистецтва</a:t>
            </a:r>
            <a:r>
              <a:rPr lang="ru-RU" dirty="0" smtClean="0"/>
              <a:t> цього </a:t>
            </a:r>
            <a:r>
              <a:rPr lang="ru-RU" dirty="0" err="1" smtClean="0"/>
              <a:t>періоду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куроси</a:t>
            </a:r>
            <a:r>
              <a:rPr lang="ru-RU" dirty="0" smtClean="0"/>
              <a:t> – </a:t>
            </a:r>
            <a:r>
              <a:rPr lang="ru-RU" dirty="0" err="1" smtClean="0"/>
              <a:t>статуї</a:t>
            </a:r>
            <a:r>
              <a:rPr lang="ru-RU" dirty="0" smtClean="0"/>
              <a:t> </a:t>
            </a:r>
            <a:r>
              <a:rPr lang="ru-RU" dirty="0" err="1" smtClean="0"/>
              <a:t>юнаків-атлетів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ідеально</a:t>
            </a:r>
            <a:r>
              <a:rPr lang="ru-RU" dirty="0" smtClean="0"/>
              <a:t> </a:t>
            </a:r>
            <a:r>
              <a:rPr lang="ru-RU" dirty="0" err="1" smtClean="0"/>
              <a:t>симетричними</a:t>
            </a:r>
            <a:r>
              <a:rPr lang="ru-RU" dirty="0" smtClean="0"/>
              <a:t> </a:t>
            </a:r>
            <a:r>
              <a:rPr lang="ru-RU" dirty="0" err="1" smtClean="0"/>
              <a:t>тілами</a:t>
            </a:r>
            <a:r>
              <a:rPr lang="ru-RU" dirty="0" smtClean="0"/>
              <a:t> та особливою, ненатуральною «</a:t>
            </a:r>
            <a:r>
              <a:rPr lang="ru-RU" dirty="0" err="1" smtClean="0"/>
              <a:t>архаїчною</a:t>
            </a:r>
            <a:r>
              <a:rPr lang="ru-RU" dirty="0" smtClean="0"/>
              <a:t>» </a:t>
            </a:r>
            <a:r>
              <a:rPr lang="ru-RU" dirty="0" err="1" smtClean="0"/>
              <a:t>посмішкою</a:t>
            </a:r>
            <a:r>
              <a:rPr lang="ru-RU" dirty="0" smtClean="0"/>
              <a:t> на </a:t>
            </a:r>
            <a:r>
              <a:rPr lang="ru-RU" dirty="0" err="1" smtClean="0"/>
              <a:t>вустах</a:t>
            </a:r>
            <a:r>
              <a:rPr lang="ru-RU" dirty="0" smtClean="0"/>
              <a:t>. </a:t>
            </a:r>
          </a:p>
          <a:p>
            <a:endParaRPr lang="ru-RU" dirty="0" smtClean="0"/>
          </a:p>
          <a:p>
            <a:r>
              <a:rPr lang="ru-RU" dirty="0" smtClean="0"/>
              <a:t> Так званий «</a:t>
            </a:r>
            <a:r>
              <a:rPr lang="ru-RU" dirty="0" err="1" smtClean="0"/>
              <a:t>Мюнхенський</a:t>
            </a:r>
            <a:r>
              <a:rPr lang="ru-RU" dirty="0" smtClean="0"/>
              <a:t> </a:t>
            </a:r>
            <a:r>
              <a:rPr lang="ru-RU" dirty="0" err="1" smtClean="0"/>
              <a:t>курос</a:t>
            </a:r>
            <a:r>
              <a:rPr lang="ru-RU" dirty="0" smtClean="0"/>
              <a:t>»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придбаний</a:t>
            </a:r>
            <a:r>
              <a:rPr lang="ru-RU" dirty="0" smtClean="0"/>
              <a:t> </a:t>
            </a:r>
            <a:r>
              <a:rPr lang="ru-RU" dirty="0" err="1" smtClean="0"/>
              <a:t>Людвігом</a:t>
            </a:r>
            <a:r>
              <a:rPr lang="ru-RU" dirty="0" smtClean="0"/>
              <a:t> І. </a:t>
            </a:r>
            <a:r>
              <a:rPr lang="ru-RU" dirty="0" err="1" smtClean="0"/>
              <a:t>Крім</a:t>
            </a:r>
            <a:r>
              <a:rPr lang="ru-RU" dirty="0" smtClean="0"/>
              <a:t> того, в </a:t>
            </a:r>
            <a:r>
              <a:rPr lang="ru-RU" dirty="0" err="1" smtClean="0"/>
              <a:t>Гліптотеці</a:t>
            </a:r>
            <a:r>
              <a:rPr lang="ru-RU" dirty="0" smtClean="0"/>
              <a:t> </a:t>
            </a:r>
            <a:r>
              <a:rPr lang="ru-RU" dirty="0" err="1" smtClean="0"/>
              <a:t>зберігаються</a:t>
            </a:r>
            <a:r>
              <a:rPr lang="ru-RU" dirty="0" smtClean="0"/>
              <a:t> «</a:t>
            </a:r>
            <a:r>
              <a:rPr lang="ru-RU" dirty="0" err="1" smtClean="0"/>
              <a:t>егініти</a:t>
            </a:r>
            <a:r>
              <a:rPr lang="ru-RU" dirty="0" smtClean="0"/>
              <a:t>» – </a:t>
            </a:r>
            <a:r>
              <a:rPr lang="ru-RU" dirty="0" err="1" smtClean="0"/>
              <a:t>статуї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прикрашали</a:t>
            </a:r>
            <a:r>
              <a:rPr lang="ru-RU" dirty="0" smtClean="0"/>
              <a:t> фронтон храму </a:t>
            </a:r>
            <a:r>
              <a:rPr lang="ru-RU" dirty="0" err="1" smtClean="0"/>
              <a:t>Афіни</a:t>
            </a:r>
            <a:r>
              <a:rPr lang="ru-RU" dirty="0" smtClean="0"/>
              <a:t> </a:t>
            </a:r>
            <a:r>
              <a:rPr lang="ru-RU" dirty="0" err="1" smtClean="0"/>
              <a:t>Афайї</a:t>
            </a:r>
            <a:r>
              <a:rPr lang="ru-RU" dirty="0" smtClean="0"/>
              <a:t> на </a:t>
            </a:r>
            <a:r>
              <a:rPr lang="ru-RU" dirty="0" err="1" smtClean="0"/>
              <a:t>острові</a:t>
            </a:r>
            <a:r>
              <a:rPr lang="ru-RU" dirty="0" smtClean="0"/>
              <a:t> </a:t>
            </a:r>
            <a:r>
              <a:rPr lang="ru-RU" dirty="0" err="1" smtClean="0"/>
              <a:t>Егіна</a:t>
            </a:r>
            <a:r>
              <a:rPr lang="ru-RU" dirty="0" smtClean="0"/>
              <a:t> в </a:t>
            </a:r>
            <a:r>
              <a:rPr lang="ru-RU" dirty="0" err="1" smtClean="0"/>
              <a:t>Греції</a:t>
            </a:r>
            <a:r>
              <a:rPr lang="ru-RU" dirty="0" smtClean="0"/>
              <a:t>. </a:t>
            </a:r>
          </a:p>
          <a:p>
            <a:endParaRPr lang="ru-RU" dirty="0" smtClean="0"/>
          </a:p>
          <a:p>
            <a:r>
              <a:rPr lang="ru-RU" dirty="0" smtClean="0"/>
              <a:t> У </a:t>
            </a:r>
            <a:r>
              <a:rPr lang="ru-RU" dirty="0" err="1" smtClean="0"/>
              <a:t>класичний</a:t>
            </a:r>
            <a:r>
              <a:rPr lang="ru-RU" dirty="0" smtClean="0"/>
              <a:t> </a:t>
            </a:r>
            <a:r>
              <a:rPr lang="ru-RU" dirty="0" err="1" smtClean="0"/>
              <a:t>період</a:t>
            </a:r>
            <a:r>
              <a:rPr lang="ru-RU" dirty="0" smtClean="0"/>
              <a:t> </a:t>
            </a:r>
            <a:r>
              <a:rPr lang="ru-RU" dirty="0" err="1" smtClean="0"/>
              <a:t>у</a:t>
            </a:r>
            <a:r>
              <a:rPr lang="ru-RU" dirty="0" smtClean="0"/>
              <a:t> </a:t>
            </a:r>
            <a:r>
              <a:rPr lang="ru-RU" dirty="0" err="1" smtClean="0"/>
              <a:t>грецькому</a:t>
            </a:r>
            <a:r>
              <a:rPr lang="ru-RU" dirty="0" smtClean="0"/>
              <a:t> </a:t>
            </a:r>
            <a:r>
              <a:rPr lang="ru-RU" dirty="0" err="1" smtClean="0"/>
              <a:t>мистецтві</a:t>
            </a:r>
            <a:r>
              <a:rPr lang="ru-RU" dirty="0" smtClean="0"/>
              <a:t> </a:t>
            </a:r>
            <a:r>
              <a:rPr lang="ru-RU" dirty="0" err="1" smtClean="0"/>
              <a:t>розвивається</a:t>
            </a:r>
            <a:r>
              <a:rPr lang="ru-RU" dirty="0" smtClean="0"/>
              <a:t> </a:t>
            </a:r>
            <a:r>
              <a:rPr lang="ru-RU" dirty="0" err="1" smtClean="0"/>
              <a:t>тенденція</a:t>
            </a:r>
            <a:r>
              <a:rPr lang="ru-RU" dirty="0" smtClean="0"/>
              <a:t> </a:t>
            </a:r>
            <a:r>
              <a:rPr lang="ru-RU" dirty="0" err="1" smtClean="0"/>
              <a:t>зображувати</a:t>
            </a:r>
            <a:r>
              <a:rPr lang="ru-RU" dirty="0" smtClean="0"/>
              <a:t> </a:t>
            </a:r>
            <a:r>
              <a:rPr lang="ru-RU" dirty="0" err="1" smtClean="0"/>
              <a:t>ідеальні</a:t>
            </a:r>
            <a:r>
              <a:rPr lang="ru-RU" dirty="0" smtClean="0"/>
              <a:t> </a:t>
            </a:r>
            <a:r>
              <a:rPr lang="ru-RU" dirty="0" err="1" smtClean="0"/>
              <a:t>людські</a:t>
            </a:r>
            <a:r>
              <a:rPr lang="ru-RU" dirty="0" smtClean="0"/>
              <a:t> </a:t>
            </a:r>
            <a:r>
              <a:rPr lang="ru-RU" dirty="0" err="1" smtClean="0"/>
              <a:t>тіла</a:t>
            </a:r>
            <a:r>
              <a:rPr lang="ru-RU" dirty="0" smtClean="0"/>
              <a:t>. В </a:t>
            </a:r>
            <a:r>
              <a:rPr lang="ru-RU" dirty="0" err="1" smtClean="0"/>
              <a:t>Гліптотеці</a:t>
            </a:r>
            <a:r>
              <a:rPr lang="ru-RU" dirty="0" smtClean="0"/>
              <a:t> </a:t>
            </a:r>
            <a:r>
              <a:rPr lang="ru-RU" dirty="0" err="1" smtClean="0"/>
              <a:t>класичний</a:t>
            </a:r>
            <a:r>
              <a:rPr lang="ru-RU" dirty="0" smtClean="0"/>
              <a:t> </a:t>
            </a:r>
            <a:r>
              <a:rPr lang="ru-RU" dirty="0" err="1" smtClean="0"/>
              <a:t>період</a:t>
            </a:r>
            <a:r>
              <a:rPr lang="ru-RU" dirty="0" smtClean="0"/>
              <a:t> представлений портретом Гомера ( 460 р. до н.е.), </a:t>
            </a:r>
            <a:r>
              <a:rPr lang="ru-RU" dirty="0" err="1" smtClean="0"/>
              <a:t>статуєю</a:t>
            </a:r>
            <a:r>
              <a:rPr lang="ru-RU" dirty="0" smtClean="0"/>
              <a:t> </a:t>
            </a:r>
            <a:r>
              <a:rPr lang="ru-RU" dirty="0" err="1" smtClean="0"/>
              <a:t>Олександра</a:t>
            </a:r>
            <a:r>
              <a:rPr lang="ru-RU" dirty="0" smtClean="0"/>
              <a:t> Великого, </a:t>
            </a:r>
            <a:r>
              <a:rPr lang="ru-RU" dirty="0" err="1" smtClean="0"/>
              <a:t>статуєю</a:t>
            </a:r>
            <a:r>
              <a:rPr lang="ru-RU" dirty="0" smtClean="0"/>
              <a:t> </a:t>
            </a:r>
            <a:r>
              <a:rPr lang="ru-RU" dirty="0" err="1" smtClean="0"/>
              <a:t>Діомеда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5" name="Рисунок 4" descr="large_2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21761" b="21761"/>
          <a:stretch>
            <a:fillRect/>
          </a:stretch>
        </p:blipFill>
        <p:spPr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916832"/>
          </a:xfrm>
        </p:spPr>
        <p:txBody>
          <a:bodyPr>
            <a:noAutofit/>
          </a:bodyPr>
          <a:lstStyle/>
          <a:p>
            <a:r>
              <a:rPr lang="ru-RU" sz="1200" dirty="0" smtClean="0"/>
              <a:t>Мирон большую часть своей жизни работал в Афинах, расцвет его творчества падает на вторую четверть V века до н. э. </a:t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Среди его произведений наибольшей известностью пользовалась статуя «Дискобол», исполненная между 460 и 450 годами до н. э. Она прославляет победителя атлетических состязаний. Сжав диск в правой руке, обнаженный юноша наклонился вперед. Рука с диском отведена назад до предела. Кажется, через мгновение атлет распрямится и брошенный с огромной силой диск полетит на далекое расстояние. Все тело юноши пронизано захватившим его движением.</a:t>
            </a:r>
            <a:endParaRPr lang="ru-RU" sz="1200" dirty="0"/>
          </a:p>
        </p:txBody>
      </p:sp>
      <p:pic>
        <p:nvPicPr>
          <p:cNvPr id="4" name="Содержимое 3" descr="24815288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3" y="2060848"/>
            <a:ext cx="4032448" cy="439551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400" dirty="0" smtClean="0"/>
              <a:t>Работа скульптора Мирона. Около середины V в. до н. э. </a:t>
            </a:r>
            <a:br>
              <a:rPr lang="ru-RU" sz="1400" dirty="0" smtClean="0"/>
            </a:br>
            <a:r>
              <a:rPr lang="ru-RU" sz="1400" dirty="0" smtClean="0"/>
              <a:t>Эти две статуи составляли группу, исполненную на сюжет древнегреческого мифа: богиня Афина в гневе бросает флейту, так как узнает, что во время игры на флейте у нее некрасиво раздувались щеки. К флейте подкрадывается силен </a:t>
            </a:r>
            <a:r>
              <a:rPr lang="ru-RU" sz="1400" dirty="0" err="1" smtClean="0"/>
              <a:t>Марсий</a:t>
            </a:r>
            <a:r>
              <a:rPr lang="ru-RU" sz="1400" dirty="0" smtClean="0"/>
              <a:t>, но затем, услышав проклятия богини, отскакивает назад</a:t>
            </a:r>
            <a:r>
              <a:rPr lang="ru-RU" sz="1400" dirty="0" smtClean="0"/>
              <a:t>.</a:t>
            </a:r>
            <a:endParaRPr lang="ru-RU" sz="1400" dirty="0"/>
          </a:p>
        </p:txBody>
      </p:sp>
      <p:pic>
        <p:nvPicPr>
          <p:cNvPr id="4" name="Содержимое 3" descr="artgreece0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700808"/>
            <a:ext cx="7416824" cy="4680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452776"/>
          </a:xfrm>
        </p:spPr>
        <p:txBody>
          <a:bodyPr>
            <a:normAutofit fontScale="90000"/>
          </a:bodyPr>
          <a:lstStyle/>
          <a:p>
            <a:r>
              <a:rPr lang="ru-RU" sz="1400" dirty="0" smtClean="0"/>
              <a:t>Статуя Посейдона — прекрасный образец высокого искусства бронзового. В V веке до н. э. бронза стала </a:t>
            </a:r>
            <a:r>
              <a:rPr lang="ru-RU" sz="1400" dirty="0" err="1" smtClean="0"/>
              <a:t>излюбенным</a:t>
            </a:r>
            <a:r>
              <a:rPr lang="ru-RU" sz="1400" dirty="0" smtClean="0"/>
              <a:t> материалом скульпторов, так как ее чеканные формы особенно хорошо передавали красоту и совершенство пропорций человеческого тела. В бронзе работали два крупнейших скульптора V века до н. э. — Мирон и </a:t>
            </a:r>
            <a:r>
              <a:rPr lang="ru-RU" sz="1400" dirty="0" err="1" smtClean="0"/>
              <a:t>Поликлет</a:t>
            </a:r>
            <a:r>
              <a:rPr lang="ru-RU" sz="1400" dirty="0" smtClean="0"/>
              <a:t>. Их статуи, прославленные в древности, до наших дней не сохранились. О них можно судить по мраморным копиям, выполненным римскими мастерами пятьсот лет спустя после создания оригиналов, в I—11 веках н. э.</a:t>
            </a:r>
            <a:endParaRPr lang="ru-RU" sz="1400" dirty="0"/>
          </a:p>
        </p:txBody>
      </p:sp>
      <p:pic>
        <p:nvPicPr>
          <p:cNvPr id="4" name="Содержимое 3" descr="listgc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2276872"/>
            <a:ext cx="4764732" cy="417646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dirty="0" smtClean="0"/>
              <a:t>знаменитая древнегреческая скульптура работы Фидия. Время создания — 447—438 г. до н. э. Не сохранилась. Известна по копиям и описаниям. Изображение богини Афины, покровительницы города Афины. Была установлена на вершине Акрополя, в главном храме,  — Парфеноне.</a:t>
            </a:r>
            <a:endParaRPr lang="ru-RU" sz="1400" dirty="0"/>
          </a:p>
        </p:txBody>
      </p:sp>
      <p:pic>
        <p:nvPicPr>
          <p:cNvPr id="4" name="Содержимое 3" descr="f167ba33a36f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9" y="1609724"/>
            <a:ext cx="4608512" cy="498762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85</TotalTime>
  <Words>1259</Words>
  <Application>Microsoft Office PowerPoint</Application>
  <PresentationFormat>Экран (4:3)</PresentationFormat>
  <Paragraphs>46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Изящная</vt:lpstr>
      <vt:lpstr>Презентація на тему: Скульптура</vt:lpstr>
      <vt:lpstr>Слайд 2</vt:lpstr>
      <vt:lpstr>Кругла скульптура </vt:lpstr>
      <vt:lpstr>Монументальна скульптура </vt:lpstr>
      <vt:lpstr>Слайд 5</vt:lpstr>
      <vt:lpstr>Мирон большую часть своей жизни работал в Афинах, расцвет его творчества падает на вторую четверть V века до н. э.   Среди его произведений наибольшей известностью пользовалась статуя «Дискобол», исполненная между 460 и 450 годами до н. э. Она прославляет победителя атлетических состязаний. Сжав диск в правой руке, обнаженный юноша наклонился вперед. Рука с диском отведена назад до предела. Кажется, через мгновение атлет распрямится и брошенный с огромной силой диск полетит на далекое расстояние. Все тело юноши пронизано захватившим его движением.</vt:lpstr>
      <vt:lpstr>Работа скульптора Мирона. Около середины V в. до н. э.  Эти две статуи составляли группу, исполненную на сюжет древнегреческого мифа: богиня Афина в гневе бросает флейту, так как узнает, что во время игры на флейте у нее некрасиво раздувались щеки. К флейте подкрадывается силен Марсий, но затем, услышав проклятия богини, отскакивает назад.</vt:lpstr>
      <vt:lpstr>Статуя Посейдона — прекрасный образец высокого искусства бронзового. В V веке до н. э. бронза стала излюбенным материалом скульпторов, так как ее чеканные формы особенно хорошо передавали красоту и совершенство пропорций человеческого тела. В бронзе работали два крупнейших скульптора V века до н. э. — Мирон и Поликлет. Их статуи, прославленные в древности, до наших дней не сохранились. О них можно судить по мраморным копиям, выполненным римскими мастерами пятьсот лет спустя после создания оригиналов, в I—11 веках н. э.</vt:lpstr>
      <vt:lpstr>знаменитая древнегреческая скульптура работы Фидия. Время создания — 447—438 г. до н. э. Не сохранилась. Известна по копиям и описаниям. Изображение богини Афины, покровительницы города Афины. Была установлена на вершине Акрополя, в главном храме,  — Парфеноне.</vt:lpstr>
      <vt:lpstr>В северо-западной части Эллады был расположен город Олимпия, слава о котором распространялась далеко за пределы страны. По преданиям, именно здесь Зевс вступил в борьбу со своим отцом, кровожадным и вероломным Кроном, который пожирал своих детей, так как оракул предсказал ему гибель от руки сына. Спасенный матерью, возмужавший Зевс одержал победу и заставил Крона отрыгнуть своих братьев и сестер.   В честь этой победы были учреждены олимпийские игры, впервые состоявшиеся в 776 г. до н. э. Прошло более двух столетий, и в 456 г. до н. э. в Олимпии архитектором Либоном был построен посвященный Зевсу храм, ставший главной святыней города.</vt:lpstr>
      <vt:lpstr>4. «Пиета» - изображение Девы Марии, которая держит тело Иисуса после его смерти на кресте. Эта тема была и остается популярной у многих художников, и скульпторы - не исключение. Однако самой известной является скульптура Микеланджело, благодаря которой он снискал славу.  Микеланджело высек композицию из цельного куска мрамора. Мастер изобразил Марию молодой и внеземной, чтобы противопоставить ее многочисленным старым, уставшим и убитым горем женщинам других скульпторов.</vt:lpstr>
      <vt:lpstr>Слайд 12</vt:lpstr>
      <vt:lpstr>«Гермес с младенцем Дионисом» или «Гермес Олимпийский» — эллинистическая статуя из паросского мрамора, обнаруженная Эрнстом Курцием в 1877 году при раскопках храма Геры в Олимпии. Высота фигуры Гермеса — 212 см, с пьедесталом — 370 см.  На основании известия Павсания о том, что в храме Геры стояла фигура Гермеса работы Праксителя, её зачастую приписывают этому великому скульптуру античности. Даже если допустить авторство Праксителя, статуя в древности не относилась к числу знаменитых, ибо копии её неизвестны (хотя дальнейшую эволюцию того же типа, возможно, представляет «Гермес Бельведерский»).  Статуя находится в собрании Археологического музея Олимпии. Конечности фигур Гермеса и Диониса частично утрачены; на волосах Гермеса сохранились следы киноварного покрытия.</vt:lpstr>
      <vt:lpstr>Слайд 14</vt:lpstr>
      <vt:lpstr>«Моисей» — мраморная статуя ветхозаветного пророка высотой 235 см, которая занимает центральное место в скульптурной гробнице папы Юлия II в римской базилике Сан-Пьетро-ин-Винколи. Над этой скульптурой с 1513 по 1515 годы работал Микеланджело. По бокам от Моисея стоят фигуры Лии и Рахили, выполненные учениками великого мастера.  «Моисей» представляет собой фрагмент грандиозного замысла гробницы Юлия II, который не осуществился из-за финансовых трудностей наследников понтифика. Первоначально гробницу предполагалось установить в базилике св. Петра. Скульптор выполнил для неё ещё несколько фигур, в том числе «Восставшего раба» и «Умирающего раба», которые не вошли в окончательную версию гробницы из-за изменившегося масштаба.</vt:lpstr>
      <vt:lpstr>Слайд 16</vt:lpstr>
      <vt:lpstr>Дави́д — шедевр епохи Відродження, мармурова скульптура Мікеланджело, створена протягом 1501 — 1504 рр. Статуя зображає біблійного персонажа Давида перед вирішальним двобоєм із филистимлянином Голіафом. Молодий пастух, майбутній цар Ізраїлю, зосереджено дивиться на свого невидимого супротивника, готуючись до битви. Скульптуру було встановлено 8 вересня 1504 році на площі Синьйорії у Флоренції[а], й з того часу скульптура трактувалася як символ Флорентійської республіки, а згодом — цілої епохи Ренесансу. У 1991 році нижня частина статуї була пошкоджена неврівноваженою особою з молотком[3]. Зразки мармуру, отримані ученими через цей інцидент, дозволили визначити місце його видобутку. Виявилось, що цей мармур містить багато мікроскопічних отворів, через що його стан погіршується швидше, порівняно з іншими видами мармуру. Тому з 2003 по 2004 роки було проведено перше велике очищення статуї з 1843 року. Деякі фахівці виступали проти очищення водою, побоюючись подальшого погіршення. Реставрація пам'ятника була проведена під керівництвом доктора Франка Фалетті[4].  У 2008 році з метою кращого збереження мармуру було запропоновано ізолювати статую від впливу вібрацій, спричинених кроками туристів в Галереї Академії у Флоренції[5</vt:lpstr>
      <vt:lpstr>Дякую за увагу..)**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на тему: Скульптура</dc:title>
  <dc:creator>Ксения</dc:creator>
  <cp:lastModifiedBy>Ксения</cp:lastModifiedBy>
  <cp:revision>9</cp:revision>
  <dcterms:created xsi:type="dcterms:W3CDTF">2012-09-18T13:38:53Z</dcterms:created>
  <dcterms:modified xsi:type="dcterms:W3CDTF">2012-09-18T15:04:10Z</dcterms:modified>
</cp:coreProperties>
</file>