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5" r:id="rId4"/>
    <p:sldId id="266" r:id="rId5"/>
    <p:sldId id="267" r:id="rId6"/>
    <p:sldId id="257" r:id="rId7"/>
    <p:sldId id="268" r:id="rId8"/>
    <p:sldId id="258" r:id="rId9"/>
    <p:sldId id="259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636912"/>
            <a:ext cx="4714908" cy="1389306"/>
          </a:xfrm>
        </p:spPr>
        <p:txBody>
          <a:bodyPr/>
          <a:lstStyle/>
          <a:p>
            <a:r>
              <a:rPr lang="ru-RU" sz="6000" dirty="0" smtClean="0"/>
              <a:t>Бальзак </a:t>
            </a:r>
            <a:r>
              <a:rPr lang="uk-UA" sz="6000" dirty="0" smtClean="0"/>
              <a:t>і Україна</a:t>
            </a:r>
            <a:endParaRPr lang="uk-UA" sz="6000" dirty="0"/>
          </a:p>
        </p:txBody>
      </p:sp>
      <p:pic>
        <p:nvPicPr>
          <p:cNvPr id="4" name="Picture 4" descr="http://ridna.ua/wp-content/uploads/2011/02/bal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071545"/>
            <a:ext cx="3854802" cy="507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870" y="404664"/>
            <a:ext cx="492922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Йому </a:t>
            </a:r>
            <a:r>
              <a:rPr lang="uk-UA" sz="2000" dirty="0"/>
              <a:t>запам'яталися мальовничі села, родючі ниви і веселі селяни. "Всюди, - зазначає він, - я бачив групи селян і селянок, які йшли на роботу або поверталися додому, дуже весело, безтурботною ходою і майже завжди з піснями". Життя українського селянина, Бальзак сприйняв як ідилію.</a:t>
            </a:r>
            <a:endParaRPr lang="ru-RU" sz="2000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«</a:t>
            </a:r>
            <a:r>
              <a:rPr lang="uk-UA" i="1" dirty="0" smtClean="0"/>
              <a:t>Країна ця дивна з того погляду, що поруч з надзвичайним </a:t>
            </a:r>
            <a:r>
              <a:rPr lang="uk-UA" i="1" dirty="0" err="1" smtClean="0"/>
              <a:t>блеском</a:t>
            </a:r>
            <a:r>
              <a:rPr lang="uk-UA" i="1" dirty="0" smtClean="0"/>
              <a:t> бракує в ній самого необхідного комфорту</a:t>
            </a:r>
            <a:r>
              <a:rPr lang="uk-UA" dirty="0" smtClean="0"/>
              <a:t>»</a:t>
            </a:r>
          </a:p>
          <a:p>
            <a:endParaRPr lang="uk-UA" dirty="0" smtClean="0"/>
          </a:p>
          <a:p>
            <a:r>
              <a:rPr lang="uk-UA" dirty="0" smtClean="0"/>
              <a:t>«</a:t>
            </a:r>
            <a:r>
              <a:rPr lang="uk-UA" i="1" dirty="0" smtClean="0"/>
              <a:t>Не можна уявити собі просторів та врожаю на цих землях, котрих ніколи не гноять і на котрих щороку сіють жито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19460" name="Picture 4" descr="http://img12.nnm.ru/8/a/f/6/f/eedf50584446a8816e912dce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837" y="214290"/>
            <a:ext cx="3932163" cy="398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листах з України міститься і багато критичних зауважень щодо відсталості української економіки, невмілого ведення господарства поміщиками тощо. Українські враження знайшли відображення у романі "Селяни" (1848)- одному із підсумкових у творчості письменника.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" y="2417491"/>
            <a:ext cx="6085846" cy="4552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59" y="4693964"/>
            <a:ext cx="2841104" cy="2130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/>
          <a:stretch/>
        </p:blipFill>
        <p:spPr>
          <a:xfrm>
            <a:off x="6280559" y="2780928"/>
            <a:ext cx="2821470" cy="1917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3" t="8735" r="-926" b="-65"/>
          <a:stretch/>
        </p:blipFill>
        <p:spPr>
          <a:xfrm>
            <a:off x="6280559" y="1"/>
            <a:ext cx="2853985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3293" y="116632"/>
            <a:ext cx="7772400" cy="914400"/>
          </a:xfrm>
        </p:spPr>
        <p:txBody>
          <a:bodyPr/>
          <a:lstStyle/>
          <a:p>
            <a:pPr algn="ctr"/>
            <a:r>
              <a:rPr lang="ru-RU" i="1" dirty="0" err="1" smtClean="0">
                <a:latin typeface="Agatha-Modern" pitchFamily="34" charset="0"/>
              </a:rPr>
              <a:t>Спогади</a:t>
            </a:r>
            <a:r>
              <a:rPr lang="ru-RU" i="1" dirty="0" smtClean="0">
                <a:latin typeface="Agatha-Modern" pitchFamily="34" charset="0"/>
              </a:rPr>
              <a:t> Оноре де Бальзака про </a:t>
            </a:r>
            <a:r>
              <a:rPr lang="ru-RU" i="1" dirty="0" err="1" smtClean="0">
                <a:latin typeface="Agatha-Modern" pitchFamily="34" charset="0"/>
              </a:rPr>
              <a:t>Україну</a:t>
            </a:r>
            <a:r>
              <a:rPr lang="ru-RU" i="1" dirty="0" smtClean="0">
                <a:latin typeface="Agatha-Modern" pitchFamily="34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57292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err="1" smtClean="0"/>
              <a:t>Можливо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мені</a:t>
            </a:r>
            <a:r>
              <a:rPr lang="ru-RU" i="1" dirty="0" smtClean="0"/>
              <a:t> </a:t>
            </a:r>
            <a:r>
              <a:rPr lang="ru-RU" i="1" dirty="0" err="1" smtClean="0"/>
              <a:t>вдасться</a:t>
            </a:r>
            <a:r>
              <a:rPr lang="ru-RU" i="1" dirty="0" smtClean="0"/>
              <a:t> Вам </a:t>
            </a:r>
            <a:r>
              <a:rPr lang="ru-RU" i="1" dirty="0" err="1" smtClean="0"/>
              <a:t>подякувати</a:t>
            </a:r>
            <a:r>
              <a:rPr lang="ru-RU" i="1" dirty="0" smtClean="0"/>
              <a:t> за </a:t>
            </a:r>
            <a:r>
              <a:rPr lang="ru-RU" i="1" dirty="0" err="1" smtClean="0"/>
              <a:t>цю</a:t>
            </a:r>
            <a:r>
              <a:rPr lang="ru-RU" i="1" dirty="0" smtClean="0"/>
              <a:t> </a:t>
            </a:r>
            <a:r>
              <a:rPr lang="ru-RU" i="1" dirty="0" err="1" smtClean="0"/>
              <a:t>приятельську</a:t>
            </a:r>
            <a:r>
              <a:rPr lang="ru-RU" i="1" dirty="0" smtClean="0"/>
              <a:t> </a:t>
            </a:r>
            <a:r>
              <a:rPr lang="ru-RU" i="1" dirty="0" err="1" smtClean="0"/>
              <a:t>послугу</a:t>
            </a:r>
            <a:r>
              <a:rPr lang="ru-RU" i="1" dirty="0" smtClean="0"/>
              <a:t>, як Ви </a:t>
            </a:r>
            <a:r>
              <a:rPr lang="ru-RU" i="1" dirty="0" err="1" smtClean="0"/>
              <a:t>приїдете</a:t>
            </a:r>
            <a:r>
              <a:rPr lang="ru-RU" i="1" dirty="0" smtClean="0"/>
              <a:t> на </a:t>
            </a:r>
            <a:r>
              <a:rPr lang="ru-RU" i="1" dirty="0" err="1" smtClean="0"/>
              <a:t>Україну</a:t>
            </a:r>
            <a:r>
              <a:rPr lang="ru-RU" i="1" dirty="0" smtClean="0"/>
              <a:t>, в </a:t>
            </a:r>
            <a:r>
              <a:rPr lang="ru-RU" i="1" dirty="0" err="1" smtClean="0"/>
              <a:t>цей</a:t>
            </a:r>
            <a:r>
              <a:rPr lang="ru-RU" i="1" dirty="0" smtClean="0"/>
              <a:t> рай </a:t>
            </a:r>
            <a:r>
              <a:rPr lang="ru-RU" i="1" dirty="0" err="1" smtClean="0"/>
              <a:t>земний</a:t>
            </a:r>
            <a:r>
              <a:rPr lang="ru-RU" i="1" dirty="0" smtClean="0"/>
              <a:t>, де я </a:t>
            </a:r>
            <a:r>
              <a:rPr lang="ru-RU" i="1" dirty="0" err="1" smtClean="0"/>
              <a:t>запримітив</a:t>
            </a:r>
            <a:r>
              <a:rPr lang="ru-RU" i="1" dirty="0" smtClean="0"/>
              <a:t> уже 77 </a:t>
            </a:r>
            <a:r>
              <a:rPr lang="ru-RU" i="1" dirty="0" err="1" smtClean="0"/>
              <a:t>способів</a:t>
            </a:r>
            <a:r>
              <a:rPr lang="ru-RU" i="1" dirty="0" smtClean="0"/>
              <a:t> </a:t>
            </a:r>
            <a:r>
              <a:rPr lang="ru-RU" i="1" dirty="0" err="1" smtClean="0"/>
              <a:t>приготовлення</a:t>
            </a:r>
            <a:r>
              <a:rPr lang="ru-RU" i="1" dirty="0" smtClean="0"/>
              <a:t> </a:t>
            </a:r>
            <a:r>
              <a:rPr lang="ru-RU" i="1" dirty="0" err="1" smtClean="0"/>
              <a:t>хліба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дає</a:t>
            </a:r>
            <a:r>
              <a:rPr lang="ru-RU" i="1" dirty="0" smtClean="0"/>
              <a:t> </a:t>
            </a:r>
            <a:r>
              <a:rPr lang="ru-RU" i="1" dirty="0" err="1" smtClean="0"/>
              <a:t>високу</a:t>
            </a:r>
            <a:r>
              <a:rPr lang="ru-RU" i="1" dirty="0" smtClean="0"/>
              <a:t> </a:t>
            </a:r>
            <a:r>
              <a:rPr lang="ru-RU" i="1" dirty="0" err="1" smtClean="0"/>
              <a:t>ідею</a:t>
            </a:r>
            <a:r>
              <a:rPr lang="ru-RU" i="1" dirty="0" smtClean="0"/>
              <a:t> про </a:t>
            </a:r>
            <a:r>
              <a:rPr lang="ru-RU" i="1" dirty="0" err="1" smtClean="0"/>
              <a:t>винаходи</a:t>
            </a:r>
            <a:r>
              <a:rPr lang="ru-RU" i="1" dirty="0" smtClean="0"/>
              <a:t> </a:t>
            </a:r>
            <a:r>
              <a:rPr lang="ru-RU" i="1" dirty="0" err="1" smtClean="0"/>
              <a:t>населення</a:t>
            </a:r>
            <a:r>
              <a:rPr lang="ru-RU" i="1" dirty="0" smtClean="0"/>
              <a:t> </a:t>
            </a:r>
            <a:r>
              <a:rPr lang="ru-RU" i="1" dirty="0" err="1" smtClean="0"/>
              <a:t>комбінувати</a:t>
            </a:r>
            <a:r>
              <a:rPr lang="ru-RU" i="1" dirty="0" smtClean="0"/>
              <a:t> </a:t>
            </a:r>
            <a:r>
              <a:rPr lang="ru-RU" i="1" dirty="0" err="1" smtClean="0"/>
              <a:t>самі</a:t>
            </a:r>
            <a:r>
              <a:rPr lang="ru-RU" i="1" dirty="0" smtClean="0"/>
              <a:t> </a:t>
            </a:r>
            <a:r>
              <a:rPr lang="ru-RU" i="1" dirty="0" err="1" smtClean="0"/>
              <a:t>прості</a:t>
            </a:r>
            <a:r>
              <a:rPr lang="ru-RU" i="1" dirty="0" smtClean="0"/>
              <a:t> </a:t>
            </a:r>
            <a:r>
              <a:rPr lang="ru-RU" i="1" dirty="0" err="1" smtClean="0"/>
              <a:t>речі</a:t>
            </a:r>
            <a:r>
              <a:rPr lang="ru-RU" i="1" dirty="0" smtClean="0"/>
              <a:t>. </a:t>
            </a:r>
            <a:r>
              <a:rPr lang="ru-RU" i="1" dirty="0" err="1" smtClean="0"/>
              <a:t>Чи</a:t>
            </a:r>
            <a:r>
              <a:rPr lang="ru-RU" i="1" dirty="0" smtClean="0"/>
              <a:t> так </a:t>
            </a:r>
            <a:r>
              <a:rPr lang="ru-RU" i="1" dirty="0" err="1" smtClean="0"/>
              <a:t>воно</a:t>
            </a:r>
            <a:r>
              <a:rPr lang="ru-RU" i="1" dirty="0" smtClean="0"/>
              <a:t> само й на </a:t>
            </a:r>
            <a:r>
              <a:rPr lang="ru-RU" i="1" dirty="0" err="1" smtClean="0"/>
              <a:t>Литві</a:t>
            </a:r>
            <a:r>
              <a:rPr lang="ru-RU" i="1" dirty="0" smtClean="0"/>
              <a:t>? </a:t>
            </a:r>
            <a:r>
              <a:rPr lang="ru-RU" i="1" dirty="0" err="1" smtClean="0"/>
              <a:t>Готуєте</a:t>
            </a:r>
            <a:r>
              <a:rPr lang="ru-RU" i="1" dirty="0" smtClean="0"/>
              <a:t> Ви там </a:t>
            </a:r>
            <a:r>
              <a:rPr lang="ru-RU" i="1" dirty="0" err="1" smtClean="0"/>
              <a:t>каші</a:t>
            </a:r>
            <a:r>
              <a:rPr lang="ru-RU" i="1" dirty="0" smtClean="0"/>
              <a:t> на 77 </a:t>
            </a:r>
            <a:r>
              <a:rPr lang="ru-RU" i="1" dirty="0" err="1" smtClean="0"/>
              <a:t>відмін</a:t>
            </a:r>
            <a:r>
              <a:rPr lang="ru-RU" i="1" dirty="0" smtClean="0"/>
              <a:t>?</a:t>
            </a:r>
            <a:r>
              <a:rPr lang="ru-RU" dirty="0" smtClean="0"/>
              <a:t>» (лист до п. </a:t>
            </a:r>
            <a:r>
              <a:rPr lang="ru-RU" dirty="0" err="1" smtClean="0"/>
              <a:t>Ширковичевої</a:t>
            </a:r>
            <a:r>
              <a:rPr lang="ru-RU" dirty="0" smtClean="0"/>
              <a:t> з 29. XI. 1848).</a:t>
            </a:r>
          </a:p>
          <a:p>
            <a:endParaRPr lang="uk-UA" dirty="0" smtClean="0"/>
          </a:p>
          <a:p>
            <a:r>
              <a:rPr lang="ru-RU" dirty="0"/>
              <a:t>«</a:t>
            </a:r>
            <a:r>
              <a:rPr lang="ru-RU" i="1" dirty="0" err="1"/>
              <a:t>Молоді</a:t>
            </a:r>
            <a:r>
              <a:rPr lang="ru-RU" i="1" dirty="0"/>
              <a:t> </a:t>
            </a:r>
            <a:r>
              <a:rPr lang="ru-RU" i="1" dirty="0" err="1"/>
              <a:t>дами</a:t>
            </a:r>
            <a:r>
              <a:rPr lang="ru-RU" i="1" dirty="0"/>
              <a:t> </a:t>
            </a:r>
            <a:r>
              <a:rPr lang="ru-RU" i="1" dirty="0" err="1"/>
              <a:t>бувають</a:t>
            </a:r>
            <a:r>
              <a:rPr lang="ru-RU" i="1" dirty="0"/>
              <a:t> на балах в </a:t>
            </a:r>
            <a:r>
              <a:rPr lang="ru-RU" i="1" dirty="0" err="1"/>
              <a:t>сукнях</a:t>
            </a:r>
            <a:r>
              <a:rPr lang="ru-RU" i="1" dirty="0"/>
              <a:t> </a:t>
            </a:r>
            <a:r>
              <a:rPr lang="ru-RU" i="1" dirty="0" err="1"/>
              <a:t>королівської</a:t>
            </a:r>
            <a:r>
              <a:rPr lang="ru-RU" i="1" dirty="0"/>
              <a:t> </a:t>
            </a:r>
            <a:r>
              <a:rPr lang="ru-RU" i="1" dirty="0" err="1"/>
              <a:t>роскоші</a:t>
            </a:r>
            <a:r>
              <a:rPr lang="ru-RU" i="1" dirty="0"/>
              <a:t>, далеко </a:t>
            </a:r>
            <a:r>
              <a:rPr lang="ru-RU" i="1" dirty="0" err="1"/>
              <a:t>більшої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усього</a:t>
            </a:r>
            <a:r>
              <a:rPr lang="ru-RU" i="1" dirty="0"/>
              <a:t> того,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побачити</a:t>
            </a:r>
            <a:r>
              <a:rPr lang="ru-RU" i="1" dirty="0"/>
              <a:t> в </a:t>
            </a:r>
            <a:r>
              <a:rPr lang="ru-RU" i="1" dirty="0" err="1"/>
              <a:t>Парижі</a:t>
            </a:r>
            <a:r>
              <a:rPr lang="ru-RU" i="1" dirty="0"/>
              <a:t>... Вони </a:t>
            </a:r>
            <a:r>
              <a:rPr lang="ru-RU" i="1" dirty="0" err="1"/>
              <a:t>руйнують</a:t>
            </a:r>
            <a:r>
              <a:rPr lang="ru-RU" i="1" dirty="0"/>
              <a:t> </a:t>
            </a:r>
            <a:r>
              <a:rPr lang="ru-RU" i="1" dirty="0" err="1"/>
              <a:t>чоловіків</a:t>
            </a:r>
            <a:r>
              <a:rPr lang="ru-RU" i="1" dirty="0"/>
              <a:t> </a:t>
            </a:r>
            <a:r>
              <a:rPr lang="ru-RU" i="1" dirty="0" err="1"/>
              <a:t>своїм</a:t>
            </a:r>
            <a:r>
              <a:rPr lang="ru-RU" i="1" dirty="0"/>
              <a:t> </a:t>
            </a:r>
            <a:r>
              <a:rPr lang="ru-RU" i="1" dirty="0" err="1"/>
              <a:t>вбранням</a:t>
            </a:r>
            <a:r>
              <a:rPr lang="ru-RU" dirty="0"/>
              <a:t>…»</a:t>
            </a:r>
          </a:p>
          <a:p>
            <a:endParaRPr lang="uk-UA" dirty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"/>
          <a:stretch/>
        </p:blipFill>
        <p:spPr>
          <a:xfrm>
            <a:off x="5652121" y="1556792"/>
            <a:ext cx="3491880" cy="4367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9049"/>
            <a:ext cx="4104456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80120"/>
          </a:xfrm>
        </p:spPr>
        <p:txBody>
          <a:bodyPr/>
          <a:lstStyle/>
          <a:p>
            <a:pPr algn="ctr"/>
            <a:r>
              <a:rPr lang="uk-UA" sz="2000" dirty="0"/>
              <a:t>Зв'язок з Україною не вичерпується фактами перебування письменника на її території. Його творчість стала відомою тут ще раніше завдяки російським перекладам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71480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Творчістю Бальзака захоплювалися українські письменники другої половини XIX - початку XX ст. від Марка Вовчка до М. Коцюбинського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/>
              <a:t>З творами Бальзака був добре обізнаний Т. Шевченко, про що свідчать посилання на них у його повістях. І. Франко охарактеризував творця "Людської комедії" як одного з найвидатніших представників реалістичної традиції у французькій та європейській літературі.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00" y="980728"/>
            <a:ext cx="2160240" cy="2743505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20" y="3442939"/>
            <a:ext cx="2135480" cy="3387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0" y="3861048"/>
            <a:ext cx="1905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512064"/>
            <a:ext cx="226368" cy="324648"/>
          </a:xfrm>
        </p:spPr>
        <p:txBody>
          <a:bodyPr/>
          <a:lstStyle/>
          <a:p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756" y="260648"/>
            <a:ext cx="7992888" cy="144015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uk-UA" dirty="0"/>
              <a:t>Своїми щасливими подіями біографія Бальзака зобов'язана Евеліні Ганській. З нею у письменника була довга переписка, (з 1832 року). У 1843 році відбулася їхня перша зустріч у Петербурзі, і дві подальші на Україні (1847 р, 1848 </a:t>
            </a:r>
            <a:r>
              <a:rPr lang="uk-UA" dirty="0" err="1"/>
              <a:t>р</a:t>
            </a:r>
            <a:r>
              <a:rPr lang="uk-UA" dirty="0"/>
              <a:t>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5"/>
            <a:ext cx="3647410" cy="330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7706"/>
            <a:ext cx="4211960" cy="3570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40" y="1052736"/>
            <a:ext cx="1867839" cy="201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2019788" cy="201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2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4464496"/>
          </a:xfrm>
        </p:spPr>
        <p:txBody>
          <a:bodyPr/>
          <a:lstStyle/>
          <a:p>
            <a:r>
              <a:rPr lang="uk-UA" dirty="0" smtClean="0"/>
              <a:t>      </a:t>
            </a:r>
            <a:r>
              <a:rPr lang="uk-UA" dirty="0" smtClean="0">
                <a:latin typeface="Agatha-Modern" pitchFamily="34" charset="0"/>
              </a:rPr>
              <a:t>Українське кохання Оноре </a:t>
            </a:r>
            <a:r>
              <a:rPr lang="uk-UA" dirty="0">
                <a:latin typeface="Agatha-Modern" pitchFamily="34" charset="0"/>
              </a:rPr>
              <a:t>де </a:t>
            </a:r>
            <a:r>
              <a:rPr lang="uk-UA" dirty="0" smtClean="0">
                <a:latin typeface="Agatha-Modern" pitchFamily="34" charset="0"/>
              </a:rPr>
              <a:t>Бальзака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i="1" dirty="0" smtClean="0"/>
              <a:t>28 </a:t>
            </a:r>
            <a:r>
              <a:rPr lang="uk-UA" sz="2000" i="1" dirty="0"/>
              <a:t>лютого 1832, коли прийшов </a:t>
            </a:r>
            <a:r>
              <a:rPr lang="uk-UA" sz="2000" i="1" dirty="0" smtClean="0"/>
              <a:t>перший</a:t>
            </a:r>
            <a:br>
              <a:rPr lang="uk-UA" sz="2000" i="1" dirty="0" smtClean="0"/>
            </a:br>
            <a:r>
              <a:rPr lang="uk-UA" sz="2000" i="1" dirty="0" smtClean="0"/>
              <a:t>лист </a:t>
            </a:r>
            <a:r>
              <a:rPr lang="uk-UA" sz="2000" i="1" dirty="0"/>
              <a:t>із таємничої України, він </a:t>
            </a:r>
            <a:r>
              <a:rPr lang="uk-UA" sz="2000" i="1" dirty="0" err="1" smtClean="0"/>
              <a:t>вза-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/>
              <a:t>г</a:t>
            </a:r>
            <a:r>
              <a:rPr lang="uk-UA" sz="2000" i="1" dirty="0" smtClean="0"/>
              <a:t>алі </a:t>
            </a:r>
            <a:r>
              <a:rPr lang="uk-UA" sz="2000" i="1" dirty="0"/>
              <a:t>поспішав на побачення з </a:t>
            </a:r>
            <a:r>
              <a:rPr lang="uk-UA" sz="2000" i="1" dirty="0" err="1" smtClean="0"/>
              <a:t>герцо-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err="1" smtClean="0"/>
              <a:t>гинею</a:t>
            </a:r>
            <a:r>
              <a:rPr lang="uk-UA" sz="2000" i="1" dirty="0" smtClean="0"/>
              <a:t> </a:t>
            </a:r>
            <a:r>
              <a:rPr lang="uk-UA" sz="2000" i="1" dirty="0"/>
              <a:t>де Кастрі ... І тим </a:t>
            </a:r>
            <a:r>
              <a:rPr lang="uk-UA" sz="2000" i="1" dirty="0" smtClean="0"/>
              <a:t>не менше </a:t>
            </a:r>
            <a:br>
              <a:rPr lang="uk-UA" sz="2000" i="1" dirty="0" smtClean="0"/>
            </a:br>
            <a:r>
              <a:rPr lang="uk-UA" sz="2000" i="1" dirty="0" smtClean="0"/>
              <a:t>все-таки </a:t>
            </a:r>
            <a:r>
              <a:rPr lang="uk-UA" sz="2000" i="1" dirty="0"/>
              <a:t>заглянув в </a:t>
            </a:r>
            <a:r>
              <a:rPr lang="uk-UA" sz="2000" i="1" dirty="0" smtClean="0"/>
              <a:t>конверт зі своєю</a:t>
            </a:r>
            <a:br>
              <a:rPr lang="uk-UA" sz="2000" i="1" dirty="0" smtClean="0"/>
            </a:br>
            <a:r>
              <a:rPr lang="uk-UA" sz="2000" i="1" dirty="0" smtClean="0"/>
              <a:t>долею</a:t>
            </a:r>
            <a:r>
              <a:rPr lang="uk-UA" sz="2000" i="1" dirty="0"/>
              <a:t>, заглянув - і </a:t>
            </a:r>
            <a:r>
              <a:rPr lang="uk-UA" sz="2000" i="1" dirty="0" smtClean="0"/>
              <a:t>почав в </a:t>
            </a:r>
            <a:r>
              <a:rPr lang="uk-UA" sz="2000" i="1" dirty="0" err="1" smtClean="0"/>
              <a:t>нетерпін-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smtClean="0"/>
              <a:t>ні </a:t>
            </a:r>
            <a:r>
              <a:rPr lang="uk-UA" sz="2000" i="1" dirty="0"/>
              <a:t>чекати наступного </a:t>
            </a:r>
            <a:r>
              <a:rPr lang="uk-UA" sz="2000" i="1" dirty="0" smtClean="0"/>
              <a:t>листа Незнайомки.</a:t>
            </a:r>
            <a:br>
              <a:rPr lang="uk-UA" sz="2000" i="1" dirty="0" smtClean="0"/>
            </a:br>
            <a:r>
              <a:rPr lang="uk-UA" sz="2000" i="1" dirty="0" smtClean="0"/>
              <a:t>Її </a:t>
            </a:r>
            <a:r>
              <a:rPr lang="uk-UA" sz="2000" i="1" dirty="0"/>
              <a:t>витонченість і </a:t>
            </a:r>
            <a:r>
              <a:rPr lang="uk-UA" sz="2000" i="1" dirty="0" smtClean="0"/>
              <a:t>аристократизм стилю </a:t>
            </a:r>
            <a:br>
              <a:rPr lang="uk-UA" sz="2000" i="1" dirty="0" smtClean="0"/>
            </a:br>
            <a:r>
              <a:rPr lang="uk-UA" sz="2000" i="1" dirty="0" smtClean="0"/>
              <a:t>змусили </a:t>
            </a:r>
            <a:r>
              <a:rPr lang="uk-UA" sz="2000" i="1" dirty="0"/>
              <a:t>його миттєво забути </a:t>
            </a:r>
            <a:r>
              <a:rPr lang="uk-UA" sz="2000" i="1" dirty="0" smtClean="0"/>
              <a:t>манірних</a:t>
            </a:r>
            <a:br>
              <a:rPr lang="uk-UA" sz="2000" i="1" dirty="0" smtClean="0"/>
            </a:br>
            <a:r>
              <a:rPr lang="uk-UA" sz="2000" i="1" dirty="0" smtClean="0"/>
              <a:t>герцогинь </a:t>
            </a:r>
            <a:r>
              <a:rPr lang="uk-UA" sz="2000" i="1" dirty="0"/>
              <a:t>і </a:t>
            </a:r>
            <a:r>
              <a:rPr lang="uk-UA" sz="2000" i="1" dirty="0" smtClean="0"/>
              <a:t>маркіз.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5589240"/>
            <a:ext cx="1083320" cy="707224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74386" cy="5040560"/>
          </a:xfrm>
        </p:spPr>
      </p:pic>
    </p:spTree>
    <p:extLst>
      <p:ext uri="{BB962C8B-B14F-4D97-AF65-F5344CB8AC3E}">
        <p14:creationId xmlns:p14="http://schemas.microsoft.com/office/powerpoint/2010/main" val="17610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028384" y="466345"/>
            <a:ext cx="658416" cy="4571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81336"/>
            <a:ext cx="3888432" cy="597666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800" dirty="0">
                <a:latin typeface="+mj-lt"/>
              </a:rPr>
              <a:t>Бальзак писав своїй таємничій коханій: «</a:t>
            </a:r>
            <a:r>
              <a:rPr lang="uk-UA" sz="1800" i="1" dirty="0">
                <a:latin typeface="+mj-lt"/>
              </a:rPr>
              <a:t>Не бійтеся мене, не вірте нічому поганому, що про мене говорять! Я просто дитина, але набагато більш легковажна, ніж Ви вважаєте. Зате я чистий, як дитя, і люблю, як дитя </a:t>
            </a:r>
            <a:r>
              <a:rPr lang="uk-UA" sz="1800" dirty="0">
                <a:latin typeface="+mj-lt"/>
              </a:rPr>
              <a:t>». Його листи, повні пристрасними одкровеннями і почуттями, зводили її з розуму: «</a:t>
            </a:r>
            <a:r>
              <a:rPr lang="uk-UA" sz="1800" i="1" dirty="0">
                <a:latin typeface="+mj-lt"/>
              </a:rPr>
              <a:t>Обожнювана повелителька, Ваше спляче величність, горда королева ... троянда Заходу, зірка Півночі ...</a:t>
            </a:r>
            <a:r>
              <a:rPr lang="uk-UA" sz="1800" dirty="0">
                <a:latin typeface="+mj-lt"/>
              </a:rPr>
              <a:t>»</a:t>
            </a:r>
            <a:endParaRPr lang="ru-RU" sz="1800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870568" cy="6120680"/>
          </a:xfrm>
        </p:spPr>
      </p:pic>
    </p:spTree>
    <p:extLst>
      <p:ext uri="{BB962C8B-B14F-4D97-AF65-F5344CB8AC3E}">
        <p14:creationId xmlns:p14="http://schemas.microsoft.com/office/powerpoint/2010/main" val="27446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604448" y="332656"/>
            <a:ext cx="82352" cy="17940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072" y="980728"/>
            <a:ext cx="3531592" cy="495569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2000" dirty="0">
                <a:latin typeface="+mj-lt"/>
              </a:rPr>
              <a:t>Бальзак ні на мить не сумнівався, що незнайомка була розумна, молода і дуже красива. Незабаром таємнича українка в новому листі розкрила себе, назвавшись Евеліною Ганською (1802-1882), уродженої </a:t>
            </a:r>
            <a:r>
              <a:rPr lang="uk-UA" sz="2000" dirty="0" err="1">
                <a:latin typeface="+mj-lt"/>
              </a:rPr>
              <a:t>Ржевуською</a:t>
            </a:r>
            <a:r>
              <a:rPr lang="uk-UA" sz="2000" dirty="0">
                <a:latin typeface="+mj-lt"/>
              </a:rPr>
              <a:t> - вона походила з старовинного польського роду. Їй було тридцять два роки, хоча вона і приховувала свій вік, завжди віднімаючи п'ять років.</a:t>
            </a:r>
            <a:endParaRPr lang="ru-RU" sz="2000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824536" cy="6317553"/>
          </a:xfrm>
        </p:spPr>
      </p:pic>
    </p:spTree>
    <p:extLst>
      <p:ext uri="{BB962C8B-B14F-4D97-AF65-F5344CB8AC3E}">
        <p14:creationId xmlns:p14="http://schemas.microsoft.com/office/powerpoint/2010/main" val="28313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209684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Україну</a:t>
            </a:r>
            <a:r>
              <a:rPr lang="ru-RU" sz="2400" dirty="0"/>
              <a:t> Бальзак </a:t>
            </a:r>
            <a:r>
              <a:rPr lang="ru-RU" sz="2400" dirty="0" err="1"/>
              <a:t>приїздив</a:t>
            </a:r>
            <a:r>
              <a:rPr lang="ru-RU" sz="2400" dirty="0"/>
              <a:t> </a:t>
            </a:r>
            <a:r>
              <a:rPr lang="ru-RU" sz="2400" dirty="0" err="1"/>
              <a:t>тричі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шлях </a:t>
            </a:r>
            <a:r>
              <a:rPr lang="ru-RU" sz="2400" dirty="0" err="1"/>
              <a:t>пролягав</a:t>
            </a:r>
            <a:r>
              <a:rPr lang="ru-RU" sz="2400" dirty="0"/>
              <a:t> через Дубно, Броди... У </a:t>
            </a:r>
            <a:r>
              <a:rPr lang="ru-RU" sz="2400" dirty="0" err="1"/>
              <a:t>Львові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цілий</a:t>
            </a:r>
            <a:r>
              <a:rPr lang="ru-RU" sz="2400" dirty="0"/>
              <a:t> </a:t>
            </a:r>
            <a:r>
              <a:rPr lang="ru-RU" sz="2400" dirty="0" err="1"/>
              <a:t>вечір</a:t>
            </a:r>
            <a:r>
              <a:rPr lang="ru-RU" sz="2400" dirty="0"/>
              <a:t> </a:t>
            </a:r>
            <a:r>
              <a:rPr lang="ru-RU" sz="2400" dirty="0" err="1"/>
              <a:t>провів</a:t>
            </a:r>
            <a:r>
              <a:rPr lang="ru-RU" sz="2400" dirty="0"/>
              <a:t> у </a:t>
            </a:r>
            <a:r>
              <a:rPr lang="ru-RU" sz="2400" dirty="0" err="1" smtClean="0"/>
              <a:t>готелі</a:t>
            </a:r>
            <a:r>
              <a:rPr lang="ru-RU" sz="2400" dirty="0" smtClean="0"/>
              <a:t> </a:t>
            </a:r>
            <a:r>
              <a:rPr lang="ru-RU" sz="2400" dirty="0"/>
              <a:t>„Жорж”, </a:t>
            </a:r>
            <a:r>
              <a:rPr lang="ru-RU" sz="2400" dirty="0" err="1"/>
              <a:t>насолоджуючись</a:t>
            </a:r>
            <a:r>
              <a:rPr lang="ru-RU" sz="2400" dirty="0"/>
              <a:t> </a:t>
            </a:r>
            <a:r>
              <a:rPr lang="ru-RU" sz="2400" dirty="0" err="1"/>
              <a:t>французьким</a:t>
            </a:r>
            <a:r>
              <a:rPr lang="ru-RU" sz="2400" dirty="0"/>
              <a:t> вином, </a:t>
            </a:r>
            <a:r>
              <a:rPr lang="ru-RU" sz="2400" dirty="0" err="1"/>
              <a:t>грою</a:t>
            </a:r>
            <a:r>
              <a:rPr lang="ru-RU" sz="2400" dirty="0"/>
              <a:t> в </a:t>
            </a:r>
            <a:r>
              <a:rPr lang="ru-RU" sz="2400" dirty="0" err="1"/>
              <a:t>карти</a:t>
            </a:r>
            <a:r>
              <a:rPr lang="ru-RU" sz="2400" dirty="0"/>
              <a:t> й </a:t>
            </a:r>
            <a:r>
              <a:rPr lang="ru-RU" sz="2400" dirty="0" err="1"/>
              <a:t>архітектурними</a:t>
            </a:r>
            <a:r>
              <a:rPr lang="ru-RU" sz="2400" dirty="0"/>
              <a:t> </a:t>
            </a:r>
            <a:r>
              <a:rPr lang="ru-RU" sz="2400" dirty="0" err="1"/>
              <a:t>острівцями</a:t>
            </a:r>
            <a:r>
              <a:rPr lang="ru-RU" sz="2400" dirty="0"/>
              <a:t> </a:t>
            </a:r>
            <a:r>
              <a:rPr lang="ru-RU" sz="2400" dirty="0" smtClean="0"/>
              <a:t> „</a:t>
            </a:r>
            <a:r>
              <a:rPr lang="ru-RU" sz="2400" dirty="0"/>
              <a:t>маленького Парижу”. </a:t>
            </a:r>
            <a:endParaRPr lang="ru-RU" sz="2400" i="1" dirty="0">
              <a:latin typeface="+mj-lt"/>
            </a:endParaRPr>
          </a:p>
        </p:txBody>
      </p:sp>
      <p:pic>
        <p:nvPicPr>
          <p:cNvPr id="1030" name="Picture 6" descr="http://900igr.net/datai/frantsuzskij-jazyk/Zamki/0018-018-Onore-de-Bal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500042"/>
            <a:ext cx="4686300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0" y="512064"/>
            <a:ext cx="514400" cy="396656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91046"/>
            <a:ext cx="4248472" cy="561662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100" dirty="0"/>
              <a:t>Бальзак любив </a:t>
            </a:r>
            <a:r>
              <a:rPr lang="ru-RU" sz="2100" dirty="0" err="1"/>
              <a:t>Україну</a:t>
            </a:r>
            <a:r>
              <a:rPr lang="ru-RU" sz="2100" dirty="0"/>
              <a:t>. </a:t>
            </a:r>
            <a:r>
              <a:rPr lang="ru-RU" sz="2100" dirty="0" err="1"/>
              <a:t>Він</a:t>
            </a:r>
            <a:r>
              <a:rPr lang="ru-RU" sz="2100" dirty="0"/>
              <a:t> </a:t>
            </a:r>
            <a:r>
              <a:rPr lang="ru-RU" sz="2100" dirty="0" err="1"/>
              <a:t>називав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smtClean="0"/>
              <a:t> „</a:t>
            </a:r>
            <a:r>
              <a:rPr lang="ru-RU" sz="2100" dirty="0" err="1"/>
              <a:t>прекрасним</a:t>
            </a:r>
            <a:r>
              <a:rPr lang="ru-RU" sz="2100" dirty="0"/>
              <a:t> </a:t>
            </a:r>
            <a:r>
              <a:rPr lang="ru-RU" sz="2100" dirty="0" err="1"/>
              <a:t>краєм</a:t>
            </a:r>
            <a:r>
              <a:rPr lang="ru-RU" sz="2100" dirty="0"/>
              <a:t>, </a:t>
            </a:r>
            <a:r>
              <a:rPr lang="ru-RU" sz="2100" dirty="0" err="1"/>
              <a:t>мешканці</a:t>
            </a:r>
            <a:r>
              <a:rPr lang="ru-RU" sz="2100" dirty="0"/>
              <a:t> </a:t>
            </a:r>
            <a:r>
              <a:rPr lang="ru-RU" sz="2100" dirty="0" err="1"/>
              <a:t>якої</a:t>
            </a:r>
            <a:r>
              <a:rPr lang="ru-RU" sz="2100" dirty="0"/>
              <a:t> </a:t>
            </a:r>
            <a:r>
              <a:rPr lang="ru-RU" sz="2100" dirty="0" err="1"/>
              <a:t>самі</a:t>
            </a:r>
            <a:r>
              <a:rPr lang="ru-RU" sz="2100" dirty="0"/>
              <a:t> не </a:t>
            </a:r>
            <a:r>
              <a:rPr lang="ru-RU" sz="2100" dirty="0" err="1"/>
              <a:t>знають</a:t>
            </a:r>
            <a:r>
              <a:rPr lang="ru-RU" sz="2100" dirty="0"/>
              <a:t>, </a:t>
            </a:r>
            <a:r>
              <a:rPr lang="ru-RU" sz="2100" dirty="0" err="1"/>
              <a:t>серед</a:t>
            </a:r>
            <a:r>
              <a:rPr lang="ru-RU" sz="2100" dirty="0"/>
              <a:t> </a:t>
            </a:r>
            <a:r>
              <a:rPr lang="ru-RU" sz="2100" dirty="0" err="1"/>
              <a:t>якої</a:t>
            </a:r>
            <a:r>
              <a:rPr lang="ru-RU" sz="2100" dirty="0"/>
              <a:t> </a:t>
            </a:r>
            <a:r>
              <a:rPr lang="ru-RU" sz="2100" dirty="0" err="1"/>
              <a:t>краси</a:t>
            </a:r>
            <a:r>
              <a:rPr lang="ru-RU" sz="2100" dirty="0"/>
              <a:t> </a:t>
            </a:r>
            <a:r>
              <a:rPr lang="ru-RU" sz="2100" dirty="0" err="1"/>
              <a:t>живуть</a:t>
            </a:r>
            <a:r>
              <a:rPr lang="ru-RU" sz="2100" dirty="0"/>
              <a:t>”. </a:t>
            </a:r>
            <a:r>
              <a:rPr lang="ru-RU" sz="2100" dirty="0" err="1"/>
              <a:t>Під’їжджаючи</a:t>
            </a:r>
            <a:r>
              <a:rPr lang="ru-RU" sz="2100" dirty="0"/>
              <a:t> </a:t>
            </a:r>
            <a:r>
              <a:rPr lang="ru-RU" sz="2100" dirty="0" err="1"/>
              <a:t>вперше</a:t>
            </a:r>
            <a:r>
              <a:rPr lang="ru-RU" sz="2100" dirty="0"/>
              <a:t> до </a:t>
            </a:r>
            <a:r>
              <a:rPr lang="ru-RU" sz="2100" dirty="0" err="1"/>
              <a:t>маєтку</a:t>
            </a:r>
            <a:r>
              <a:rPr lang="ru-RU" sz="2100" dirty="0"/>
              <a:t> </a:t>
            </a:r>
            <a:r>
              <a:rPr lang="ru-RU" sz="2100" dirty="0" err="1"/>
              <a:t>Ганської</a:t>
            </a:r>
            <a:r>
              <a:rPr lang="ru-RU" sz="2100" dirty="0"/>
              <a:t>, </a:t>
            </a:r>
            <a:r>
              <a:rPr lang="ru-RU" sz="2100" dirty="0" err="1"/>
              <a:t>стомленому</a:t>
            </a:r>
            <a:r>
              <a:rPr lang="ru-RU" sz="2100" dirty="0"/>
              <a:t> нелегкою дорогою </a:t>
            </a:r>
            <a:r>
              <a:rPr lang="ru-RU" sz="2100" dirty="0" err="1"/>
              <a:t>поглядові</a:t>
            </a:r>
            <a:r>
              <a:rPr lang="ru-RU" sz="2100" dirty="0"/>
              <a:t> парижанина </a:t>
            </a:r>
            <a:r>
              <a:rPr lang="ru-RU" sz="2100" dirty="0" err="1"/>
              <a:t>відкрилася</a:t>
            </a:r>
            <a:r>
              <a:rPr lang="ru-RU" sz="2100" dirty="0"/>
              <a:t> </a:t>
            </a:r>
            <a:r>
              <a:rPr lang="ru-RU" sz="2100" dirty="0" err="1"/>
              <a:t>дивовижна</a:t>
            </a:r>
            <a:r>
              <a:rPr lang="ru-RU" sz="2100" dirty="0"/>
              <a:t> картина: до </a:t>
            </a:r>
            <a:r>
              <a:rPr lang="ru-RU" sz="2100" dirty="0" err="1"/>
              <a:t>білосніжного</a:t>
            </a:r>
            <a:r>
              <a:rPr lang="ru-RU" sz="2100" dirty="0"/>
              <a:t> палацу, </a:t>
            </a:r>
            <a:r>
              <a:rPr lang="ru-RU" sz="2100" dirty="0" err="1"/>
              <a:t>відтіненого</a:t>
            </a:r>
            <a:r>
              <a:rPr lang="ru-RU" sz="2100" dirty="0"/>
              <a:t> </a:t>
            </a:r>
            <a:r>
              <a:rPr lang="ru-RU" sz="2100" dirty="0" err="1"/>
              <a:t>вечірнім</a:t>
            </a:r>
            <a:r>
              <a:rPr lang="ru-RU" sz="2100" dirty="0"/>
              <a:t> </a:t>
            </a:r>
            <a:r>
              <a:rPr lang="ru-RU" sz="2100" dirty="0" err="1"/>
              <a:t>малиновим</a:t>
            </a:r>
            <a:r>
              <a:rPr lang="ru-RU" sz="2100" dirty="0"/>
              <a:t> </a:t>
            </a:r>
            <a:r>
              <a:rPr lang="ru-RU" sz="2100" dirty="0" err="1"/>
              <a:t>світлом</a:t>
            </a:r>
            <a:r>
              <a:rPr lang="ru-RU" sz="2100" dirty="0"/>
              <a:t>, вела широка </a:t>
            </a:r>
            <a:r>
              <a:rPr lang="ru-RU" sz="2100" dirty="0" err="1"/>
              <a:t>брукована</a:t>
            </a:r>
            <a:r>
              <a:rPr lang="ru-RU" sz="2100" dirty="0"/>
              <a:t> дорога, </a:t>
            </a:r>
            <a:r>
              <a:rPr lang="ru-RU" sz="2100" dirty="0" err="1"/>
              <a:t>наприкінці</a:t>
            </a:r>
            <a:r>
              <a:rPr lang="ru-RU" sz="2100" dirty="0"/>
              <a:t> </a:t>
            </a:r>
            <a:r>
              <a:rPr lang="ru-RU" sz="2100" dirty="0" err="1"/>
              <a:t>якої</a:t>
            </a:r>
            <a:r>
              <a:rPr lang="ru-RU" sz="2100" dirty="0"/>
              <a:t> </a:t>
            </a:r>
            <a:r>
              <a:rPr lang="ru-RU" sz="2100" dirty="0" err="1"/>
              <a:t>біля</a:t>
            </a:r>
            <a:r>
              <a:rPr lang="ru-RU" sz="2100" dirty="0"/>
              <a:t> парадного входу </a:t>
            </a:r>
            <a:r>
              <a:rPr lang="ru-RU" sz="2100" dirty="0" err="1"/>
              <a:t>під</a:t>
            </a:r>
            <a:r>
              <a:rPr lang="ru-RU" sz="2100" dirty="0"/>
              <a:t> </a:t>
            </a:r>
            <a:r>
              <a:rPr lang="ru-RU" sz="2100" dirty="0" err="1"/>
              <a:t>розкішним</a:t>
            </a:r>
            <a:r>
              <a:rPr lang="ru-RU" sz="2100" dirty="0"/>
              <a:t> кленом стояла графиня </a:t>
            </a:r>
            <a:r>
              <a:rPr lang="ru-RU" sz="2100" dirty="0" err="1"/>
              <a:t>Ганська</a:t>
            </a:r>
            <a:r>
              <a:rPr lang="ru-RU" sz="2100" dirty="0"/>
              <a:t>, </a:t>
            </a:r>
            <a:r>
              <a:rPr lang="ru-RU" sz="2100" dirty="0" err="1"/>
              <a:t>одягнена</a:t>
            </a:r>
            <a:r>
              <a:rPr lang="ru-RU" sz="2100" dirty="0"/>
              <a:t> у </a:t>
            </a:r>
            <a:r>
              <a:rPr lang="ru-RU" sz="2100" dirty="0" err="1"/>
              <a:t>фіялкові</a:t>
            </a:r>
            <a:r>
              <a:rPr lang="ru-RU" sz="2100" dirty="0"/>
              <a:t> </a:t>
            </a:r>
            <a:r>
              <a:rPr lang="ru-RU" sz="2100" dirty="0" err="1" smtClean="0"/>
              <a:t>шати</a:t>
            </a:r>
            <a:r>
              <a:rPr lang="ru-RU" sz="2100" dirty="0" smtClean="0"/>
              <a:t>…</a:t>
            </a:r>
            <a:endParaRPr lang="ru-RU" sz="2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6"/>
            <a:ext cx="4943439" cy="36993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093"/>
            <a:ext cx="8712968" cy="1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3782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Утім</a:t>
            </a:r>
            <a:r>
              <a:rPr lang="ru-RU" sz="2000" dirty="0"/>
              <a:t>,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 smtClean="0"/>
              <a:t>любові</a:t>
            </a:r>
            <a:r>
              <a:rPr lang="ru-RU" sz="2000" dirty="0" smtClean="0"/>
              <a:t>, </a:t>
            </a:r>
            <a:r>
              <a:rPr lang="ru-RU" sz="2000" dirty="0"/>
              <a:t>то </a:t>
            </a:r>
            <a:r>
              <a:rPr lang="ru-RU" sz="2000" dirty="0" err="1"/>
              <a:t>людський</a:t>
            </a:r>
            <a:r>
              <a:rPr lang="ru-RU" sz="2000" dirty="0"/>
              <a:t> </a:t>
            </a:r>
            <a:r>
              <a:rPr lang="ru-RU" sz="2000" dirty="0" err="1"/>
              <a:t>поголос</a:t>
            </a:r>
            <a:r>
              <a:rPr lang="ru-RU" sz="2000" dirty="0"/>
              <a:t>, та й </a:t>
            </a:r>
            <a:r>
              <a:rPr lang="ru-RU" sz="2000" dirty="0" err="1"/>
              <a:t>пізніші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бальзаківців</a:t>
            </a:r>
            <a:r>
              <a:rPr lang="ru-RU" sz="2000" dirty="0"/>
              <a:t>, </a:t>
            </a:r>
            <a:r>
              <a:rPr lang="ru-RU" sz="2000" dirty="0" err="1"/>
              <a:t>інтерпретували</a:t>
            </a:r>
            <a:r>
              <a:rPr lang="ru-RU" sz="2000" dirty="0"/>
              <a:t>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взаємини</a:t>
            </a:r>
            <a:r>
              <a:rPr lang="ru-RU" sz="2000" dirty="0"/>
              <a:t> по </a:t>
            </a:r>
            <a:r>
              <a:rPr lang="ru-RU" sz="2000" dirty="0" err="1"/>
              <a:t>своєму</a:t>
            </a:r>
            <a:r>
              <a:rPr lang="ru-RU" sz="2000" dirty="0"/>
              <a:t>. Вона любила </a:t>
            </a:r>
            <a:r>
              <a:rPr lang="ru-RU" sz="2000" dirty="0" err="1"/>
              <a:t>його</a:t>
            </a:r>
            <a:r>
              <a:rPr lang="ru-RU" sz="2000" dirty="0"/>
              <a:t> славу, а </a:t>
            </a:r>
            <a:r>
              <a:rPr lang="ru-RU" sz="2000" dirty="0" err="1"/>
              <a:t>він</a:t>
            </a:r>
            <a:r>
              <a:rPr lang="ru-RU" sz="2000" dirty="0"/>
              <a:t> –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гроші</a:t>
            </a:r>
            <a:r>
              <a:rPr lang="ru-RU" sz="2000" dirty="0"/>
              <a:t> – ось і вся </a:t>
            </a:r>
            <a:r>
              <a:rPr lang="ru-RU" sz="2000" dirty="0" err="1"/>
              <a:t>розгадка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дивного роману, казали вони. Й як </a:t>
            </a:r>
            <a:r>
              <a:rPr lang="ru-RU" sz="2000" dirty="0" err="1"/>
              <a:t>головний</a:t>
            </a:r>
            <a:r>
              <a:rPr lang="ru-RU" sz="2000" dirty="0"/>
              <a:t> аргумент наводили „</a:t>
            </a:r>
            <a:r>
              <a:rPr lang="ru-RU" sz="2000" dirty="0" err="1"/>
              <a:t>цитати</a:t>
            </a:r>
            <a:r>
              <a:rPr lang="ru-RU" sz="2000" dirty="0"/>
              <a:t>” з </a:t>
            </a:r>
            <a:r>
              <a:rPr lang="ru-RU" sz="2000" dirty="0" err="1"/>
              <a:t>реєстру</a:t>
            </a:r>
            <a:r>
              <a:rPr lang="ru-RU" sz="2000" dirty="0"/>
              <a:t> </a:t>
            </a:r>
            <a:r>
              <a:rPr lang="ru-RU" sz="2000" dirty="0" err="1"/>
              <a:t>маєтностей</a:t>
            </a:r>
            <a:r>
              <a:rPr lang="ru-RU" sz="2000" dirty="0"/>
              <a:t> </a:t>
            </a:r>
            <a:r>
              <a:rPr lang="ru-RU" sz="2000" dirty="0" err="1"/>
              <a:t>Ганських</a:t>
            </a:r>
            <a:r>
              <a:rPr lang="ru-RU" sz="2000" dirty="0"/>
              <a:t>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21 </a:t>
            </a:r>
            <a:r>
              <a:rPr lang="ru-RU" sz="2000" dirty="0" err="1"/>
              <a:t>тисячу</a:t>
            </a:r>
            <a:r>
              <a:rPr lang="ru-RU" sz="2000" dirty="0"/>
              <a:t> </a:t>
            </a:r>
            <a:r>
              <a:rPr lang="ru-RU" sz="2000" dirty="0" err="1"/>
              <a:t>акрів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й 3 </a:t>
            </a:r>
            <a:r>
              <a:rPr lang="ru-RU" sz="2000" dirty="0" err="1"/>
              <a:t>тисячі</a:t>
            </a:r>
            <a:r>
              <a:rPr lang="ru-RU" sz="2000" dirty="0"/>
              <a:t> душ </a:t>
            </a:r>
            <a:r>
              <a:rPr lang="ru-RU" sz="2000" dirty="0" err="1"/>
              <a:t>кріпаків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21506" name="Picture 2" descr="http://vidia.org/wp-content/uploads/2012/09/Balza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107143"/>
            <a:ext cx="4446982" cy="35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68801" y="3789040"/>
            <a:ext cx="4775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Але назло </a:t>
            </a:r>
            <a:r>
              <a:rPr lang="ru-RU" sz="2000" dirty="0" err="1"/>
              <a:t>недоброзичливцям</a:t>
            </a:r>
            <a:r>
              <a:rPr lang="ru-RU" sz="2000" dirty="0"/>
              <a:t> й </a:t>
            </a:r>
            <a:r>
              <a:rPr lang="ru-RU" sz="2000" dirty="0" err="1"/>
              <a:t>кепкувальникам</a:t>
            </a:r>
            <a:r>
              <a:rPr lang="ru-RU" sz="2000" dirty="0"/>
              <a:t>, </a:t>
            </a:r>
            <a:r>
              <a:rPr lang="ru-RU" sz="2000" dirty="0" err="1"/>
              <a:t>котрі</a:t>
            </a:r>
            <a:r>
              <a:rPr lang="ru-RU" sz="2000" dirty="0"/>
              <a:t> твердили, </a:t>
            </a:r>
            <a:r>
              <a:rPr lang="ru-RU" sz="2000" dirty="0" err="1"/>
              <a:t>що</a:t>
            </a:r>
            <a:r>
              <a:rPr lang="ru-RU" sz="2000" dirty="0"/>
              <a:t> Бальзак любив не </a:t>
            </a:r>
            <a:r>
              <a:rPr lang="ru-RU" sz="2000" dirty="0" err="1"/>
              <a:t>Еліну</a:t>
            </a:r>
            <a:r>
              <a:rPr lang="ru-RU" sz="2000" dirty="0"/>
              <a:t>, 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гроші</a:t>
            </a:r>
            <a:r>
              <a:rPr lang="ru-RU" sz="2000" dirty="0"/>
              <a:t>, </a:t>
            </a:r>
            <a:r>
              <a:rPr lang="ru-RU" sz="2000" dirty="0" err="1"/>
              <a:t>письменник</a:t>
            </a:r>
            <a:r>
              <a:rPr lang="ru-RU" sz="2000" dirty="0"/>
              <a:t> лишив по </a:t>
            </a:r>
            <a:r>
              <a:rPr lang="ru-RU" sz="2000" dirty="0" err="1"/>
              <a:t>собі</a:t>
            </a:r>
            <a:r>
              <a:rPr lang="ru-RU" sz="2000" dirty="0"/>
              <a:t> й </a:t>
            </a:r>
            <a:r>
              <a:rPr lang="ru-RU" sz="2000" dirty="0" err="1"/>
              <a:t>ранні</a:t>
            </a:r>
            <a:r>
              <a:rPr lang="ru-RU" sz="2000" dirty="0"/>
              <a:t> </a:t>
            </a:r>
            <a:r>
              <a:rPr lang="ru-RU" sz="2000" dirty="0" err="1"/>
              <a:t>листи</a:t>
            </a:r>
            <a:r>
              <a:rPr lang="ru-RU" sz="2000" dirty="0"/>
              <a:t>. В них </a:t>
            </a:r>
            <a:r>
              <a:rPr lang="ru-RU" sz="2000" dirty="0" err="1"/>
              <a:t>стільки</a:t>
            </a:r>
            <a:r>
              <a:rPr lang="ru-RU" sz="2000" dirty="0"/>
              <a:t> пристрасти, </a:t>
            </a:r>
            <a:r>
              <a:rPr lang="ru-RU" sz="2000" dirty="0" err="1"/>
              <a:t>стільки</a:t>
            </a:r>
            <a:r>
              <a:rPr lang="ru-RU" sz="2000" dirty="0"/>
              <a:t> </a:t>
            </a:r>
            <a:r>
              <a:rPr lang="ru-RU" sz="2000" dirty="0" err="1"/>
              <a:t>палкости</a:t>
            </a:r>
            <a:r>
              <a:rPr lang="ru-RU" sz="2000" dirty="0"/>
              <a:t>, </a:t>
            </a:r>
            <a:r>
              <a:rPr lang="ru-RU" sz="2000" dirty="0" err="1"/>
              <a:t>стільки</a:t>
            </a:r>
            <a:r>
              <a:rPr lang="ru-RU" sz="2000" dirty="0"/>
              <a:t> сокровенности,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кожен</a:t>
            </a:r>
            <a:r>
              <a:rPr lang="ru-RU" sz="2000" dirty="0"/>
              <a:t>, </a:t>
            </a:r>
            <a:r>
              <a:rPr lang="ru-RU" sz="2000" dirty="0" err="1"/>
              <a:t>хто</a:t>
            </a:r>
            <a:r>
              <a:rPr lang="ru-RU" sz="2000" dirty="0"/>
              <a:t> бодай раз у </a:t>
            </a:r>
            <a:r>
              <a:rPr lang="ru-RU" sz="2000" dirty="0" err="1"/>
              <a:t>житті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закоханим</a:t>
            </a:r>
            <a:r>
              <a:rPr lang="ru-RU" sz="2000" dirty="0"/>
              <a:t>, </a:t>
            </a:r>
            <a:r>
              <a:rPr lang="ru-RU" sz="2000" dirty="0" err="1"/>
              <a:t>впізнає</a:t>
            </a:r>
            <a:r>
              <a:rPr lang="ru-RU" sz="2000" dirty="0"/>
              <a:t> в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словесних</a:t>
            </a:r>
            <a:r>
              <a:rPr lang="ru-RU" sz="2000" dirty="0"/>
              <a:t> </a:t>
            </a:r>
            <a:r>
              <a:rPr lang="ru-RU" sz="2000" dirty="0" err="1"/>
              <a:t>взаєминах</a:t>
            </a:r>
            <a:r>
              <a:rPr lang="ru-RU" sz="2000" dirty="0"/>
              <a:t> </a:t>
            </a:r>
            <a:r>
              <a:rPr lang="ru-RU" sz="2000" dirty="0" err="1"/>
              <a:t>справжні</a:t>
            </a:r>
            <a:r>
              <a:rPr lang="ru-RU" sz="2000" dirty="0"/>
              <a:t> </a:t>
            </a:r>
            <a:r>
              <a:rPr lang="ru-RU" sz="2000" dirty="0" err="1"/>
              <a:t>глибинні</a:t>
            </a:r>
            <a:r>
              <a:rPr lang="ru-RU" sz="2000" dirty="0"/>
              <a:t> </a:t>
            </a:r>
            <a:r>
              <a:rPr lang="ru-RU" sz="2000" dirty="0" err="1"/>
              <a:t>почуття</a:t>
            </a:r>
            <a:r>
              <a:rPr lang="ru-RU" sz="2000" dirty="0"/>
              <a:t>. </a:t>
            </a:r>
            <a:endParaRPr 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0368"/>
            <a:ext cx="2747204" cy="26628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522277"/>
            <a:ext cx="335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Перебування в Україні дало йому можливість ознайомитися зі слов'янським світом, до якого він виявляв інтерес. У листах на батьківщину відзначав багатства цього краю.</a:t>
            </a:r>
            <a:endParaRPr lang="uk-UA" sz="2000" dirty="0"/>
          </a:p>
        </p:txBody>
      </p:sp>
      <p:pic>
        <p:nvPicPr>
          <p:cNvPr id="20482" name="Picture 2" descr="http://istoriya-teatra.ru/books/item/f00/s00/z0000016/pic/00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357718" cy="6175777"/>
          </a:xfrm>
          <a:prstGeom prst="rect">
            <a:avLst/>
          </a:prstGeom>
          <a:noFill/>
        </p:spPr>
      </p:pic>
      <p:pic>
        <p:nvPicPr>
          <p:cNvPr id="20486" name="Picture 6" descr="http://www.proza.ru/pics/2012/07/29/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143404" cy="301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</TotalTime>
  <Words>662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Бальзак і Україна</vt:lpstr>
      <vt:lpstr>  </vt:lpstr>
      <vt:lpstr>      Українське кохання Оноре де Бальзака  28 лютого 1832, коли прийшов перший лист із таємничої України, він вза- галі поспішав на побачення з герцо- гинею де Кастрі ... І тим не менше  все-таки заглянув в конверт зі своєю долею, заглянув - і почав в нетерпін- ні чекати наступного листа Незнайомки. Її витонченість і аристократизм стилю  змусили його миттєво забути манірних герцогинь і маркіз.</vt:lpstr>
      <vt:lpstr> </vt:lpstr>
      <vt:lpstr>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 </vt:lpstr>
      <vt:lpstr>Спогади Оноре де Бальзака про Україну: </vt:lpstr>
      <vt:lpstr>Зв'язок з Україною не вичерпується фактами перебування письменника на її території. Його творчість стала відомою тут ще раніше завдяки російським перекладам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Бальзак і україна</dc:title>
  <dc:creator>Виктор</dc:creator>
  <cp:lastModifiedBy>Sergey</cp:lastModifiedBy>
  <cp:revision>16</cp:revision>
  <dcterms:created xsi:type="dcterms:W3CDTF">2012-10-04T13:12:13Z</dcterms:created>
  <dcterms:modified xsi:type="dcterms:W3CDTF">2012-10-04T16:31:27Z</dcterms:modified>
</cp:coreProperties>
</file>