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715CB5-313E-4F69-9976-A0F677F1A4D5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50A04B-6CB0-4705-B16F-CD66835EAA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715CB5-313E-4F69-9976-A0F677F1A4D5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50A04B-6CB0-4705-B16F-CD66835EAA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715CB5-313E-4F69-9976-A0F677F1A4D5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50A04B-6CB0-4705-B16F-CD66835EAA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715CB5-313E-4F69-9976-A0F677F1A4D5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50A04B-6CB0-4705-B16F-CD66835EAA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715CB5-313E-4F69-9976-A0F677F1A4D5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50A04B-6CB0-4705-B16F-CD66835EAA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715CB5-313E-4F69-9976-A0F677F1A4D5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50A04B-6CB0-4705-B16F-CD66835EAA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715CB5-313E-4F69-9976-A0F677F1A4D5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50A04B-6CB0-4705-B16F-CD66835EAA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715CB5-313E-4F69-9976-A0F677F1A4D5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50A04B-6CB0-4705-B16F-CD66835EAA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715CB5-313E-4F69-9976-A0F677F1A4D5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50A04B-6CB0-4705-B16F-CD66835EAA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715CB5-313E-4F69-9976-A0F677F1A4D5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50A04B-6CB0-4705-B16F-CD66835EAA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715CB5-313E-4F69-9976-A0F677F1A4D5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50A04B-6CB0-4705-B16F-CD66835EAA4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E715CB5-313E-4F69-9976-A0F677F1A4D5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350A04B-6CB0-4705-B16F-CD66835EAA4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nday.ru/images/tmp/10/3/image/10372_%D0%A8%D0%BA%D0%B0%D1%84%D1%8B%20%D1%81%20%D0%BA%D0%BD%D0%B8%D0%B3%D0%B0%D0%BC%D0%B8_2560x160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93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4696" y="692696"/>
            <a:ext cx="8027232" cy="3172334"/>
          </a:xfrm>
          <a:solidFill>
            <a:schemeClr val="accent1">
              <a:alpha val="68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800" dirty="0" err="1">
                <a:solidFill>
                  <a:schemeClr val="tx1"/>
                </a:solidFill>
                <a:effectLst/>
                <a:latin typeface="Calibri" pitchFamily="34" charset="0"/>
              </a:rPr>
              <a:t>Алегоричність</a:t>
            </a:r>
            <a:r>
              <a:rPr lang="ru-RU" sz="4800" dirty="0">
                <a:solidFill>
                  <a:schemeClr val="tx1"/>
                </a:solidFill>
                <a:effectLst/>
                <a:latin typeface="Calibri" pitchFamily="34" charset="0"/>
              </a:rPr>
              <a:t> і </a:t>
            </a:r>
            <a:r>
              <a:rPr lang="ru-RU" sz="4800" dirty="0" err="1">
                <a:solidFill>
                  <a:schemeClr val="tx1"/>
                </a:solidFill>
                <a:effectLst/>
                <a:latin typeface="Calibri" pitchFamily="34" charset="0"/>
              </a:rPr>
              <a:t>паралелізм</a:t>
            </a:r>
            <a:r>
              <a:rPr lang="ru-RU" sz="4800" dirty="0">
                <a:solidFill>
                  <a:schemeClr val="tx1"/>
                </a:solidFill>
                <a:effectLst/>
                <a:latin typeface="Calibri" pitchFamily="34" charset="0"/>
              </a:rPr>
              <a:t> у </a:t>
            </a:r>
            <a:r>
              <a:rPr lang="uk-UA" sz="4800" dirty="0" smtClean="0">
                <a:solidFill>
                  <a:schemeClr val="tx1"/>
                </a:solidFill>
                <a:effectLst/>
                <a:latin typeface="Calibri" pitchFamily="34" charset="0"/>
              </a:rPr>
              <a:t>новелі «</a:t>
            </a:r>
            <a:r>
              <a:rPr lang="uk-UA" sz="4800" dirty="0" err="1" smtClean="0">
                <a:solidFill>
                  <a:schemeClr val="tx1"/>
                </a:solidFill>
                <a:effectLst/>
                <a:latin typeface="Calibri" pitchFamily="34" charset="0"/>
              </a:rPr>
              <a:t>Маріо</a:t>
            </a:r>
            <a:r>
              <a:rPr lang="uk-UA" sz="4800" dirty="0" smtClean="0">
                <a:solidFill>
                  <a:schemeClr val="tx1"/>
                </a:solidFill>
                <a:effectLst/>
                <a:latin typeface="Calibri" pitchFamily="34" charset="0"/>
              </a:rPr>
              <a:t> і Чарівник»</a:t>
            </a:r>
            <a:r>
              <a:rPr lang="ru-RU" sz="4800" dirty="0">
                <a:solidFill>
                  <a:schemeClr val="tx1"/>
                </a:solidFill>
                <a:effectLst/>
                <a:latin typeface="Calibri" pitchFamily="34" charset="0"/>
              </a:rPr>
              <a:t> </a:t>
            </a:r>
            <a:br>
              <a:rPr lang="ru-RU" sz="4800" dirty="0">
                <a:solidFill>
                  <a:schemeClr val="tx1"/>
                </a:solidFill>
                <a:effectLst/>
                <a:latin typeface="Calibri" pitchFamily="34" charset="0"/>
              </a:rPr>
            </a:br>
            <a:endParaRPr lang="ru-RU" sz="48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793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bgunb.ru/WebVirtualGalleryBooksYubilyar/Images/backgrou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2" y="0"/>
            <a:ext cx="91288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02" y="0"/>
            <a:ext cx="4268866" cy="6858000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>У дійсності не було лише </a:t>
            </a:r>
            <a:r>
              <a:rPr lang="uk-UA" dirty="0" err="1"/>
              <a:t>одного – „жа</a:t>
            </a:r>
            <a:r>
              <a:rPr lang="uk-UA" dirty="0"/>
              <a:t>хливого, фатального кінця”. Насправді </a:t>
            </a:r>
            <a:r>
              <a:rPr lang="uk-UA" dirty="0" err="1"/>
              <a:t>Маріо</a:t>
            </a:r>
            <a:r>
              <a:rPr lang="uk-UA" dirty="0"/>
              <a:t> не стріляв у </a:t>
            </a:r>
            <a:r>
              <a:rPr lang="uk-UA" dirty="0" err="1"/>
              <a:t>Чіполлу</a:t>
            </a:r>
            <a:r>
              <a:rPr lang="uk-UA" dirty="0"/>
              <a:t>. Наступного дня після привселюд­ного приниження кельнер, як звичайно, виконував свої обов’язки і навіть захоплювався майстерністю фокусника. Але коли Томас Манн розповів удома про принизливий для </a:t>
            </a:r>
            <a:r>
              <a:rPr lang="uk-UA" dirty="0" err="1"/>
              <a:t>Маріо</a:t>
            </a:r>
            <a:r>
              <a:rPr lang="uk-UA" dirty="0"/>
              <a:t> атракціон гіпнотизера, старша дочка письменника кинула фразу, що, власне, і зробила ці італійські враження новелою: „Я б не здивувалася, якби </a:t>
            </a:r>
            <a:r>
              <a:rPr lang="uk-UA" dirty="0" err="1"/>
              <a:t>Маріо</a:t>
            </a:r>
            <a:r>
              <a:rPr lang="uk-UA" dirty="0"/>
              <a:t> його застрелив”. Репліка доч­ки об’єднала задушливу атмосферу націоналістичної пихи і зловісне мистецтво придушення волів нерозривне ціле, у кристал художнього задуму.</a:t>
            </a:r>
            <a:endParaRPr lang="ru-RU" dirty="0"/>
          </a:p>
          <a:p>
            <a:endParaRPr lang="ru-RU" dirty="0"/>
          </a:p>
        </p:txBody>
      </p:sp>
      <p:pic>
        <p:nvPicPr>
          <p:cNvPr id="10242" name="Picture 2" descr="http://offbeatmama.com/wp-content/blogs.dir/2/files/2010/05/PICT0105-199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359087"/>
            <a:ext cx="3623667" cy="546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518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bgunb.ru/WebVirtualGalleryBooksYubilyar/Images/backgrou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2" y="0"/>
            <a:ext cx="91288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0"/>
            <a:ext cx="4427984" cy="7029400"/>
          </a:xfrm>
        </p:spPr>
        <p:txBody>
          <a:bodyPr>
            <a:normAutofit fontScale="55000" lnSpcReduction="20000"/>
          </a:bodyPr>
          <a:lstStyle/>
          <a:p>
            <a:r>
              <a:rPr lang="uk-UA" sz="3300" dirty="0"/>
              <a:t>При такій, переосмисленій з погляду моральної необхідності, </a:t>
            </a:r>
            <a:r>
              <a:rPr lang="uk-UA" sz="3300" dirty="0" err="1"/>
              <a:t>розв’язці </a:t>
            </a:r>
            <a:r>
              <a:rPr lang="uk-UA" sz="3300" dirty="0"/>
              <a:t>– пострілі </a:t>
            </a:r>
            <a:r>
              <a:rPr lang="uk-UA" sz="3300" dirty="0" err="1"/>
              <a:t>Маріо – пов</a:t>
            </a:r>
            <a:r>
              <a:rPr lang="uk-UA" sz="3300" dirty="0"/>
              <a:t>едінка „добродія з Рима” видавалася альтернативою активного спротиву нарузі над людською гідністю. </a:t>
            </a:r>
            <a:r>
              <a:rPr lang="uk-UA" sz="3300" dirty="0" err="1"/>
              <a:t>„Добродій</a:t>
            </a:r>
            <a:r>
              <a:rPr lang="uk-UA" sz="3300" dirty="0"/>
              <a:t> з Рима” заявив, що готовий стати піддослідним гіпнотизера, але </a:t>
            </a:r>
            <a:r>
              <a:rPr lang="uk-UA" sz="3300" dirty="0" err="1"/>
              <a:t>тільки – збе</a:t>
            </a:r>
            <a:r>
              <a:rPr lang="uk-UA" sz="3300" dirty="0"/>
              <a:t>рігаючи за собою свободу волі, тобто внутрішньо борючись проти будь-якого навіювання, – але, врешті-решт, підкорився гіпно­зові, точнісінько так само, як і ті, хто не ставив такої умови. </a:t>
            </a:r>
            <a:r>
              <a:rPr lang="uk-UA" sz="3300" dirty="0" err="1"/>
              <a:t>„На</a:t>
            </a:r>
            <a:r>
              <a:rPr lang="uk-UA" sz="3300" dirty="0"/>
              <a:t> скільки я зрозумів, – зауважує оповідач,</a:t>
            </a:r>
            <a:r>
              <a:rPr lang="uk-UA" sz="3300" dirty="0" err="1"/>
              <a:t> –римляни</a:t>
            </a:r>
            <a:r>
              <a:rPr lang="uk-UA" sz="3300" dirty="0"/>
              <a:t>н програв через те, що стояв на позиції цілковитого заперечення. Видно, самого тільки небажання замало, щоб надати нам духовної сили; надовго ми не заповнимо життя тим, що не хотітимемо чогось робити; не хотіти чогось і взагалі нічого вже не хотіти, а все ж виконувати </a:t>
            </a:r>
            <a:r>
              <a:rPr lang="uk-UA" sz="3300" dirty="0" err="1"/>
              <a:t>необхідн</a:t>
            </a:r>
            <a:r>
              <a:rPr lang="uk-UA" sz="3300" dirty="0"/>
              <a:t>е – мабуть, надто близькі поняття, щоб від них не постраждала ідея свободи. </a:t>
            </a:r>
            <a:endParaRPr lang="ru-RU" sz="3300" dirty="0"/>
          </a:p>
          <a:p>
            <a:endParaRPr lang="ru-RU" dirty="0"/>
          </a:p>
        </p:txBody>
      </p:sp>
      <p:pic>
        <p:nvPicPr>
          <p:cNvPr id="11266" name="Picture 2" descr="http://read-online.in.ua/inf/book/book601/imgbig6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4752528" cy="576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606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bgunb.ru/WebVirtualGalleryBooksYubilyar/Images/backgrou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2" y="0"/>
            <a:ext cx="91288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352928" cy="568863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dirty="0"/>
              <a:t>На момент опублікування новели, у 1930 році, коли націонал-соціалістська, гітлерівська партія одержала під час виборів до рейхстагу чотири з половиною мільйона голосів, ці слова справді мали важливий політичний зміст. Вони звучали як попередження німецькому бюргерс­тву, як прогноз принизливих наслідків консервативної замшілості, як застереження від тієї </a:t>
            </a:r>
            <a:r>
              <a:rPr lang="uk-UA" dirty="0" err="1"/>
              <a:t>„угоди</a:t>
            </a:r>
            <a:r>
              <a:rPr lang="uk-UA" dirty="0"/>
              <a:t> з дияволом”, якою видавалося образному мисленню Томаса Манна панування фашизму в Німеччині.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303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bgunb.ru/WebVirtualGalleryBooksYubilyar/Images/backgrou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2" y="0"/>
            <a:ext cx="91288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02" y="0"/>
            <a:ext cx="9128898" cy="3717032"/>
          </a:xfrm>
        </p:spPr>
        <p:txBody>
          <a:bodyPr>
            <a:normAutofit fontScale="85000" lnSpcReduction="20000"/>
          </a:bodyPr>
          <a:lstStyle/>
          <a:p>
            <a:r>
              <a:rPr lang="uk-UA" dirty="0"/>
              <a:t>Новела </a:t>
            </a:r>
            <a:r>
              <a:rPr lang="uk-UA" dirty="0" err="1"/>
              <a:t>„Маріо</a:t>
            </a:r>
            <a:r>
              <a:rPr lang="uk-UA" dirty="0"/>
              <a:t> і чарівник” передбачила багато </a:t>
            </a:r>
            <a:r>
              <a:rPr lang="uk-UA" dirty="0" err="1"/>
              <a:t>чог</a:t>
            </a:r>
            <a:r>
              <a:rPr lang="uk-UA" dirty="0"/>
              <a:t>о – і еміграцію Томаса Манна з країни гітлерівської диктатури, і його заклики в середині тридцятих років до „войовничого гуманізму”, „гуманізму в крицевому обладунку”, і його пристрасну публіцистику часів Другої світової війни. У своєму останньому великому романі, </a:t>
            </a:r>
            <a:r>
              <a:rPr lang="uk-UA" dirty="0" err="1"/>
              <a:t>„Доктор</a:t>
            </a:r>
            <a:r>
              <a:rPr lang="uk-UA" dirty="0"/>
              <a:t> </a:t>
            </a:r>
            <a:r>
              <a:rPr lang="uk-UA" dirty="0" err="1"/>
              <a:t>Фаустум</a:t>
            </a:r>
            <a:r>
              <a:rPr lang="uk-UA" dirty="0"/>
              <a:t>” (1943-1947), автор відкрито вийшов за звичні для нього межі етичної проблематики. І </a:t>
            </a:r>
            <a:r>
              <a:rPr lang="uk-UA" dirty="0" err="1"/>
              <a:t>„насичена</a:t>
            </a:r>
            <a:r>
              <a:rPr lang="uk-UA" dirty="0"/>
              <a:t> політикою” новела </a:t>
            </a:r>
            <a:r>
              <a:rPr lang="uk-UA" dirty="0" err="1"/>
              <a:t>„Маріо</a:t>
            </a:r>
            <a:r>
              <a:rPr lang="uk-UA" dirty="0"/>
              <a:t> і чарівник” була важливим кроком на шляху до останньої вершини творчості </a:t>
            </a:r>
            <a:r>
              <a:rPr lang="uk-UA" dirty="0" err="1"/>
              <a:t>письменн</a:t>
            </a:r>
            <a:r>
              <a:rPr lang="uk-UA" dirty="0"/>
              <a:t>ика – роману „Док­тор Фаустус”.</a:t>
            </a:r>
            <a:endParaRPr lang="ru-RU" dirty="0"/>
          </a:p>
          <a:p>
            <a:endParaRPr lang="ru-RU" dirty="0"/>
          </a:p>
        </p:txBody>
      </p:sp>
      <p:pic>
        <p:nvPicPr>
          <p:cNvPr id="12290" name="Picture 2" descr="http://cgny.davlerstatic.com/uploads/24896/MarioTheMagici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591" y="3429000"/>
            <a:ext cx="5133233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794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bgunb.ru/WebVirtualGalleryBooksYubilyar/Images/backgrou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2" y="0"/>
            <a:ext cx="91288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96552" y="0"/>
            <a:ext cx="4976103" cy="7029400"/>
          </a:xfrm>
        </p:spPr>
        <p:txBody>
          <a:bodyPr>
            <a:normAutofit fontScale="62500" lnSpcReduction="20000"/>
          </a:bodyPr>
          <a:lstStyle/>
          <a:p>
            <a:r>
              <a:rPr lang="ru-RU" sz="3400" dirty="0" err="1"/>
              <a:t>Власні</a:t>
            </a:r>
            <a:r>
              <a:rPr lang="ru-RU" sz="3400" dirty="0"/>
              <a:t> </a:t>
            </a:r>
            <a:r>
              <a:rPr lang="ru-RU" sz="3400" dirty="0" err="1"/>
              <a:t>тріумфи</a:t>
            </a:r>
            <a:r>
              <a:rPr lang="ru-RU" sz="3400" dirty="0"/>
              <a:t> </a:t>
            </a:r>
            <a:r>
              <a:rPr lang="ru-RU" sz="3400" dirty="0" err="1"/>
              <a:t>Чіполла</a:t>
            </a:r>
            <a:r>
              <a:rPr lang="ru-RU" sz="3400" dirty="0"/>
              <a:t> </a:t>
            </a:r>
            <a:r>
              <a:rPr lang="ru-RU" sz="3400" dirty="0" err="1"/>
              <a:t>мимохідь</a:t>
            </a:r>
            <a:r>
              <a:rPr lang="ru-RU" sz="3400" dirty="0"/>
              <a:t> </a:t>
            </a:r>
            <a:r>
              <a:rPr lang="ru-RU" sz="3400" dirty="0" err="1"/>
              <a:t>перетворює</a:t>
            </a:r>
            <a:r>
              <a:rPr lang="ru-RU" sz="3400" dirty="0"/>
              <a:t> на </a:t>
            </a:r>
            <a:r>
              <a:rPr lang="ru-RU" sz="3400" dirty="0" err="1"/>
              <a:t>привабливу</a:t>
            </a:r>
            <a:r>
              <a:rPr lang="ru-RU" sz="3400" dirty="0"/>
              <a:t> рекламу </a:t>
            </a:r>
            <a:r>
              <a:rPr lang="ru-RU" sz="3400" dirty="0" err="1"/>
              <a:t>взаємин</a:t>
            </a:r>
            <a:r>
              <a:rPr lang="ru-RU" sz="3400" dirty="0"/>
              <a:t> </a:t>
            </a:r>
            <a:r>
              <a:rPr lang="ru-RU" sz="3400" dirty="0" err="1"/>
              <a:t>володарювання</a:t>
            </a:r>
            <a:r>
              <a:rPr lang="ru-RU" sz="3400" dirty="0"/>
              <a:t> й покори. Для </a:t>
            </a:r>
            <a:r>
              <a:rPr lang="ru-RU" sz="3400" dirty="0" err="1"/>
              <a:t>нього</a:t>
            </a:r>
            <a:r>
              <a:rPr lang="ru-RU" sz="3400" dirty="0"/>
              <a:t> </a:t>
            </a:r>
            <a:r>
              <a:rPr lang="ru-RU" sz="3400" dirty="0" err="1"/>
              <a:t>важливо</a:t>
            </a:r>
            <a:r>
              <a:rPr lang="ru-RU" sz="3400" dirty="0"/>
              <a:t> не </a:t>
            </a:r>
            <a:r>
              <a:rPr lang="ru-RU" sz="3400" dirty="0" err="1"/>
              <a:t>лише</a:t>
            </a:r>
            <a:r>
              <a:rPr lang="ru-RU" sz="3400" dirty="0"/>
              <a:t> </a:t>
            </a:r>
            <a:r>
              <a:rPr lang="ru-RU" sz="3400" dirty="0" err="1"/>
              <a:t>позбавити</a:t>
            </a:r>
            <a:r>
              <a:rPr lang="ru-RU" sz="3400" dirty="0"/>
              <a:t> </a:t>
            </a:r>
            <a:r>
              <a:rPr lang="ru-RU" sz="3400" dirty="0" err="1"/>
              <a:t>людину</a:t>
            </a:r>
            <a:r>
              <a:rPr lang="ru-RU" sz="3400" dirty="0"/>
              <a:t> </a:t>
            </a:r>
            <a:r>
              <a:rPr lang="ru-RU" sz="3400" dirty="0" err="1"/>
              <a:t>свободи</a:t>
            </a:r>
            <a:r>
              <a:rPr lang="ru-RU" sz="3400" dirty="0"/>
              <a:t> </a:t>
            </a:r>
            <a:r>
              <a:rPr lang="ru-RU" sz="3400" dirty="0" err="1"/>
              <a:t>волі</a:t>
            </a:r>
            <a:r>
              <a:rPr lang="ru-RU" sz="3400" dirty="0"/>
              <a:t>, а й </a:t>
            </a:r>
            <a:r>
              <a:rPr lang="ru-RU" sz="3400" dirty="0" err="1"/>
              <a:t>світоглядно</a:t>
            </a:r>
            <a:r>
              <a:rPr lang="ru-RU" sz="3400" dirty="0"/>
              <a:t> </a:t>
            </a:r>
            <a:r>
              <a:rPr lang="ru-RU" sz="3400" dirty="0" err="1"/>
              <a:t>це</a:t>
            </a:r>
            <a:r>
              <a:rPr lang="ru-RU" sz="3400" dirty="0"/>
              <a:t> </a:t>
            </a:r>
            <a:r>
              <a:rPr lang="ru-RU" sz="3400" dirty="0" err="1"/>
              <a:t>обґрунтувати</a:t>
            </a:r>
            <a:r>
              <a:rPr lang="ru-RU" sz="3400" dirty="0"/>
              <a:t>. </a:t>
            </a:r>
            <a:r>
              <a:rPr lang="ru-RU" sz="3400" dirty="0" err="1"/>
              <a:t>Втім</a:t>
            </a:r>
            <a:r>
              <a:rPr lang="ru-RU" sz="3400" dirty="0"/>
              <a:t>, </a:t>
            </a:r>
            <a:r>
              <a:rPr lang="ru-RU" sz="3400" dirty="0" err="1"/>
              <a:t>письменник</a:t>
            </a:r>
            <a:r>
              <a:rPr lang="ru-RU" sz="3400" dirty="0"/>
              <a:t> </a:t>
            </a:r>
            <a:r>
              <a:rPr lang="ru-RU" sz="3400" dirty="0" err="1"/>
              <a:t>переконливо</a:t>
            </a:r>
            <a:r>
              <a:rPr lang="ru-RU" sz="3400" dirty="0"/>
              <a:t> доводить, </a:t>
            </a:r>
            <a:r>
              <a:rPr lang="ru-RU" sz="3400" dirty="0" err="1"/>
              <a:t>що</a:t>
            </a:r>
            <a:r>
              <a:rPr lang="ru-RU" sz="3400" dirty="0"/>
              <a:t> у </a:t>
            </a:r>
            <a:r>
              <a:rPr lang="ru-RU" sz="3400" dirty="0" err="1"/>
              <a:t>взаєминах</a:t>
            </a:r>
            <a:r>
              <a:rPr lang="ru-RU" sz="3400" dirty="0"/>
              <a:t> «</a:t>
            </a:r>
            <a:r>
              <a:rPr lang="ru-RU" sz="3400" dirty="0" err="1"/>
              <a:t>володарювання</a:t>
            </a:r>
            <a:r>
              <a:rPr lang="ru-RU" sz="3400" dirty="0"/>
              <a:t> і покори» </a:t>
            </a:r>
            <a:r>
              <a:rPr lang="ru-RU" sz="3400" dirty="0" err="1"/>
              <a:t>втрачають</a:t>
            </a:r>
            <a:r>
              <a:rPr lang="ru-RU" sz="3400" dirty="0"/>
              <a:t> </a:t>
            </a:r>
            <a:r>
              <a:rPr lang="ru-RU" sz="3400" dirty="0" err="1"/>
              <a:t>людську</a:t>
            </a:r>
            <a:r>
              <a:rPr lang="ru-RU" sz="3400" dirty="0"/>
              <a:t> </a:t>
            </a:r>
            <a:r>
              <a:rPr lang="ru-RU" sz="3400" dirty="0" err="1"/>
              <a:t>подобу</a:t>
            </a:r>
            <a:r>
              <a:rPr lang="ru-RU" sz="3400" dirty="0"/>
              <a:t> і той, </a:t>
            </a:r>
            <a:r>
              <a:rPr lang="ru-RU" sz="3400" dirty="0" err="1"/>
              <a:t>хто</a:t>
            </a:r>
            <a:r>
              <a:rPr lang="ru-RU" sz="3400" dirty="0"/>
              <a:t> </a:t>
            </a:r>
            <a:r>
              <a:rPr lang="ru-RU" sz="3400" dirty="0" err="1"/>
              <a:t>панує</a:t>
            </a:r>
            <a:r>
              <a:rPr lang="ru-RU" sz="3400" dirty="0"/>
              <a:t>, і той, </a:t>
            </a:r>
            <a:r>
              <a:rPr lang="ru-RU" sz="3400" dirty="0" err="1"/>
              <a:t>хто</a:t>
            </a:r>
            <a:r>
              <a:rPr lang="ru-RU" sz="3400" dirty="0"/>
              <a:t> </a:t>
            </a:r>
            <a:r>
              <a:rPr lang="ru-RU" sz="3400" dirty="0" err="1"/>
              <a:t>скоряється</a:t>
            </a:r>
            <a:r>
              <a:rPr lang="ru-RU" sz="3400" dirty="0"/>
              <a:t>. </a:t>
            </a:r>
            <a:r>
              <a:rPr lang="ru-RU" sz="3400" dirty="0" err="1"/>
              <a:t>Саме</a:t>
            </a:r>
            <a:r>
              <a:rPr lang="ru-RU" sz="3400" dirty="0"/>
              <a:t> </a:t>
            </a:r>
            <a:r>
              <a:rPr lang="ru-RU" sz="3400" dirty="0" err="1"/>
              <a:t>таке</a:t>
            </a:r>
            <a:r>
              <a:rPr lang="ru-RU" sz="3400" dirty="0"/>
              <a:t> </a:t>
            </a:r>
            <a:r>
              <a:rPr lang="ru-RU" sz="3400" dirty="0" err="1"/>
              <a:t>символічне</a:t>
            </a:r>
            <a:r>
              <a:rPr lang="ru-RU" sz="3400" dirty="0"/>
              <a:t> </a:t>
            </a:r>
            <a:r>
              <a:rPr lang="ru-RU" sz="3400" dirty="0" err="1"/>
              <a:t>значення</a:t>
            </a:r>
            <a:r>
              <a:rPr lang="ru-RU" sz="3400" dirty="0"/>
              <a:t> </a:t>
            </a:r>
            <a:r>
              <a:rPr lang="ru-RU" sz="3400" dirty="0" err="1"/>
              <a:t>має</a:t>
            </a:r>
            <a:r>
              <a:rPr lang="ru-RU" sz="3400" dirty="0"/>
              <a:t> сцена, в </a:t>
            </a:r>
            <a:r>
              <a:rPr lang="ru-RU" sz="3400" dirty="0" err="1"/>
              <a:t>якій</a:t>
            </a:r>
            <a:r>
              <a:rPr lang="ru-RU" sz="3400" dirty="0"/>
              <a:t> </a:t>
            </a:r>
            <a:r>
              <a:rPr lang="ru-RU" sz="3400" dirty="0" err="1"/>
              <a:t>закляклий</a:t>
            </a:r>
            <a:r>
              <a:rPr lang="ru-RU" sz="3400" dirty="0"/>
              <a:t> </a:t>
            </a:r>
            <a:r>
              <a:rPr lang="ru-RU" sz="3400" dirty="0" err="1"/>
              <a:t>під</a:t>
            </a:r>
            <a:r>
              <a:rPr lang="ru-RU" sz="3400" dirty="0"/>
              <a:t> </a:t>
            </a:r>
            <a:r>
              <a:rPr lang="ru-RU" sz="3400" dirty="0" err="1"/>
              <a:t>гіпнозом</a:t>
            </a:r>
            <a:r>
              <a:rPr lang="ru-RU" sz="3400" dirty="0"/>
              <a:t> «</a:t>
            </a:r>
            <a:r>
              <a:rPr lang="ru-RU" sz="3400" dirty="0" err="1"/>
              <a:t>піддослідний</a:t>
            </a:r>
            <a:r>
              <a:rPr lang="ru-RU" sz="3400" dirty="0"/>
              <a:t>» </a:t>
            </a:r>
            <a:r>
              <a:rPr lang="ru-RU" sz="3400" dirty="0" err="1"/>
              <a:t>перетворюється</a:t>
            </a:r>
            <a:r>
              <a:rPr lang="ru-RU" sz="3400" dirty="0"/>
              <a:t> на лаву для </a:t>
            </a:r>
            <a:r>
              <a:rPr lang="ru-RU" sz="3400" dirty="0" err="1"/>
              <a:t>Чіполли</a:t>
            </a:r>
            <a:r>
              <a:rPr lang="ru-RU" sz="3400" dirty="0"/>
              <a:t>, а той </a:t>
            </a:r>
            <a:r>
              <a:rPr lang="ru-RU" sz="3400" dirty="0" err="1"/>
              <a:t>цієї</a:t>
            </a:r>
            <a:r>
              <a:rPr lang="ru-RU" sz="3400" dirty="0"/>
              <a:t> </a:t>
            </a:r>
            <a:r>
              <a:rPr lang="ru-RU" sz="3400" dirty="0" err="1"/>
              <a:t>миті</a:t>
            </a:r>
            <a:r>
              <a:rPr lang="ru-RU" sz="3400" dirty="0"/>
              <a:t> </a:t>
            </a:r>
            <a:r>
              <a:rPr lang="ru-RU" sz="3400" dirty="0" err="1"/>
              <a:t>скидається</a:t>
            </a:r>
            <a:r>
              <a:rPr lang="ru-RU" sz="3400" dirty="0"/>
              <a:t> на </a:t>
            </a:r>
            <a:r>
              <a:rPr lang="ru-RU" sz="3400" dirty="0" err="1"/>
              <a:t>моторошне</a:t>
            </a:r>
            <a:r>
              <a:rPr lang="ru-RU" sz="3400" dirty="0"/>
              <a:t>, </a:t>
            </a:r>
            <a:r>
              <a:rPr lang="ru-RU" sz="3400" dirty="0" err="1"/>
              <a:t>фантасмагоричне</a:t>
            </a:r>
            <a:r>
              <a:rPr lang="ru-RU" sz="3400" dirty="0"/>
              <a:t> </a:t>
            </a:r>
            <a:r>
              <a:rPr lang="ru-RU" sz="3400" dirty="0" err="1"/>
              <a:t>чудовисько</a:t>
            </a:r>
            <a:r>
              <a:rPr lang="ru-RU" sz="3400" dirty="0"/>
              <a:t>. З </a:t>
            </a:r>
            <a:r>
              <a:rPr lang="ru-RU" sz="3400" dirty="0" err="1"/>
              <a:t>цієї</a:t>
            </a:r>
            <a:r>
              <a:rPr lang="ru-RU" sz="3400" dirty="0"/>
              <a:t> ж низки - </a:t>
            </a:r>
            <a:r>
              <a:rPr lang="ru-RU" sz="3400" dirty="0" err="1"/>
              <a:t>уподібнення</a:t>
            </a:r>
            <a:r>
              <a:rPr lang="ru-RU" sz="3400" dirty="0"/>
              <a:t> нагайки </a:t>
            </a:r>
            <a:r>
              <a:rPr lang="ru-RU" sz="3400" dirty="0" err="1"/>
              <a:t>чарівника</a:t>
            </a:r>
            <a:r>
              <a:rPr lang="ru-RU" sz="3400" dirty="0"/>
              <a:t> жезлу </a:t>
            </a:r>
            <a:r>
              <a:rPr lang="ru-RU" sz="3400" dirty="0" err="1"/>
              <a:t>античної</a:t>
            </a:r>
            <a:r>
              <a:rPr lang="ru-RU" sz="3400" dirty="0"/>
              <a:t> </a:t>
            </a:r>
            <a:r>
              <a:rPr lang="ru-RU" sz="3400" dirty="0" err="1"/>
              <a:t>Цирцеї</a:t>
            </a:r>
            <a:r>
              <a:rPr lang="ru-RU" sz="3400" dirty="0"/>
              <a:t>, за </a:t>
            </a:r>
            <a:r>
              <a:rPr lang="ru-RU" sz="3400" dirty="0" err="1"/>
              <a:t>допомогою</a:t>
            </a:r>
            <a:r>
              <a:rPr lang="ru-RU" sz="3400" dirty="0"/>
              <a:t> </a:t>
            </a:r>
            <a:r>
              <a:rPr lang="ru-RU" sz="3400" dirty="0" err="1"/>
              <a:t>якого</a:t>
            </a:r>
            <a:r>
              <a:rPr lang="ru-RU" sz="3400" dirty="0"/>
              <a:t> вона </a:t>
            </a:r>
            <a:r>
              <a:rPr lang="ru-RU" sz="3400" dirty="0" err="1"/>
              <a:t>перетворила</a:t>
            </a:r>
            <a:r>
              <a:rPr lang="ru-RU" sz="3400" dirty="0"/>
              <a:t> </a:t>
            </a:r>
            <a:r>
              <a:rPr lang="ru-RU" sz="3400" dirty="0" err="1"/>
              <a:t>супутників</a:t>
            </a:r>
            <a:r>
              <a:rPr lang="ru-RU" sz="3400" dirty="0"/>
              <a:t> </a:t>
            </a:r>
            <a:r>
              <a:rPr lang="ru-RU" sz="3400" dirty="0" err="1"/>
              <a:t>Одіссея</a:t>
            </a:r>
            <a:r>
              <a:rPr lang="ru-RU" sz="3400" dirty="0"/>
              <a:t> на свиней.</a:t>
            </a:r>
          </a:p>
          <a:p>
            <a:endParaRPr lang="ru-RU" dirty="0"/>
          </a:p>
        </p:txBody>
      </p:sp>
      <p:pic>
        <p:nvPicPr>
          <p:cNvPr id="14338" name="Picture 2" descr="http://31.media.tumblr.com/tumblr_me5p94l7r11qhwttfo1_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550" y="0"/>
            <a:ext cx="4564449" cy="684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3979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bgunb.ru/WebVirtualGalleryBooksYubilyar/Images/backgrou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2" y="0"/>
            <a:ext cx="91288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0"/>
            <a:ext cx="4472047" cy="6669360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Цікаво</a:t>
            </a:r>
            <a:r>
              <a:rPr lang="ru-RU" dirty="0"/>
              <a:t>, на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характер художник </a:t>
            </a:r>
            <a:r>
              <a:rPr lang="ru-RU" dirty="0" err="1"/>
              <a:t>покладає</a:t>
            </a:r>
            <a:r>
              <a:rPr lang="ru-RU" dirty="0"/>
              <a:t> </a:t>
            </a:r>
            <a:r>
              <a:rPr lang="ru-RU" dirty="0" err="1"/>
              <a:t>функцію</a:t>
            </a:r>
            <a:r>
              <a:rPr lang="ru-RU" dirty="0"/>
              <a:t> </a:t>
            </a:r>
            <a:r>
              <a:rPr lang="ru-RU" dirty="0" err="1"/>
              <a:t>справедливої</a:t>
            </a:r>
            <a:r>
              <a:rPr lang="ru-RU" dirty="0"/>
              <a:t> </a:t>
            </a:r>
            <a:r>
              <a:rPr lang="ru-RU" dirty="0" err="1"/>
              <a:t>помсти</a:t>
            </a:r>
            <a:r>
              <a:rPr lang="ru-RU" dirty="0"/>
              <a:t>. На перший </a:t>
            </a:r>
            <a:r>
              <a:rPr lang="ru-RU" dirty="0" err="1"/>
              <a:t>погляд</a:t>
            </a:r>
            <a:r>
              <a:rPr lang="ru-RU" dirty="0"/>
              <a:t> </a:t>
            </a:r>
            <a:r>
              <a:rPr lang="ru-RU" dirty="0" err="1"/>
              <a:t>здається</a:t>
            </a:r>
            <a:r>
              <a:rPr lang="ru-RU" dirty="0"/>
              <a:t>, </a:t>
            </a:r>
            <a:r>
              <a:rPr lang="ru-RU" dirty="0" err="1"/>
              <a:t>ніби</a:t>
            </a:r>
            <a:r>
              <a:rPr lang="ru-RU" dirty="0"/>
              <a:t> </a:t>
            </a:r>
            <a:r>
              <a:rPr lang="ru-RU" dirty="0" err="1"/>
              <a:t>чемний</a:t>
            </a:r>
            <a:r>
              <a:rPr lang="ru-RU" dirty="0"/>
              <a:t>, </a:t>
            </a:r>
            <a:r>
              <a:rPr lang="ru-RU" dirty="0" err="1"/>
              <a:t>догідливий</a:t>
            </a:r>
            <a:r>
              <a:rPr lang="ru-RU" dirty="0"/>
              <a:t>, </a:t>
            </a:r>
            <a:r>
              <a:rPr lang="ru-RU" dirty="0" err="1"/>
              <a:t>сором'язливий</a:t>
            </a:r>
            <a:r>
              <a:rPr lang="ru-RU" dirty="0"/>
              <a:t> </a:t>
            </a:r>
            <a:r>
              <a:rPr lang="ru-RU" dirty="0" err="1"/>
              <a:t>офіціант</a:t>
            </a:r>
            <a:r>
              <a:rPr lang="ru-RU" dirty="0"/>
              <a:t> </a:t>
            </a:r>
            <a:r>
              <a:rPr lang="ru-RU" dirty="0" err="1"/>
              <a:t>Маріо</a:t>
            </a:r>
            <a:r>
              <a:rPr lang="ru-RU" dirty="0"/>
              <a:t> </a:t>
            </a:r>
            <a:r>
              <a:rPr lang="ru-RU" dirty="0" err="1"/>
              <a:t>зовсім</a:t>
            </a:r>
            <a:r>
              <a:rPr lang="ru-RU" dirty="0"/>
              <a:t> не </a:t>
            </a:r>
            <a:r>
              <a:rPr lang="ru-RU" dirty="0" err="1"/>
              <a:t>придатний</a:t>
            </a:r>
            <a:r>
              <a:rPr lang="ru-RU" dirty="0"/>
              <a:t> для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ролі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не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нічого</a:t>
            </a:r>
            <a:r>
              <a:rPr lang="ru-RU" dirty="0"/>
              <a:t> </a:t>
            </a:r>
            <a:r>
              <a:rPr lang="ru-RU" dirty="0" err="1"/>
              <a:t>спільного</a:t>
            </a:r>
            <a:r>
              <a:rPr lang="ru-RU" dirty="0"/>
              <a:t> з </a:t>
            </a:r>
            <a:r>
              <a:rPr lang="ru-RU" dirty="0" err="1"/>
              <a:t>лицарями</a:t>
            </a:r>
            <a:r>
              <a:rPr lang="ru-RU" dirty="0"/>
              <a:t> </a:t>
            </a:r>
            <a:r>
              <a:rPr lang="ru-RU" dirty="0" err="1"/>
              <a:t>гідності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сеансу </a:t>
            </a:r>
            <a:r>
              <a:rPr lang="ru-RU" dirty="0" err="1"/>
              <a:t>намагалися</a:t>
            </a:r>
            <a:r>
              <a:rPr lang="ru-RU" dirty="0"/>
              <a:t> </a:t>
            </a:r>
            <a:r>
              <a:rPr lang="ru-RU" dirty="0" err="1"/>
              <a:t>протистояти</a:t>
            </a:r>
            <a:r>
              <a:rPr lang="ru-RU" dirty="0"/>
              <a:t> </a:t>
            </a:r>
            <a:r>
              <a:rPr lang="ru-RU" dirty="0" err="1"/>
              <a:t>Чіполлі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«</a:t>
            </a:r>
            <a:r>
              <a:rPr lang="ru-RU" dirty="0" err="1"/>
              <a:t>негероїчний</a:t>
            </a:r>
            <a:r>
              <a:rPr lang="ru-RU" dirty="0"/>
              <a:t>» герой, </a:t>
            </a:r>
            <a:r>
              <a:rPr lang="ru-RU" dirty="0" err="1"/>
              <a:t>змальований</a:t>
            </a:r>
            <a:r>
              <a:rPr lang="ru-RU" dirty="0"/>
              <a:t> як </a:t>
            </a:r>
            <a:r>
              <a:rPr lang="ru-RU" dirty="0" err="1"/>
              <a:t>цілковита</a:t>
            </a:r>
            <a:r>
              <a:rPr lang="ru-RU" dirty="0"/>
              <a:t> </a:t>
            </a:r>
            <a:r>
              <a:rPr lang="ru-RU" dirty="0" err="1"/>
              <a:t>протилежність</a:t>
            </a:r>
            <a:r>
              <a:rPr lang="ru-RU" dirty="0"/>
              <a:t> «</a:t>
            </a:r>
            <a:r>
              <a:rPr lang="ru-RU" dirty="0" err="1"/>
              <a:t>сильної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», </a:t>
            </a:r>
            <a:r>
              <a:rPr lang="ru-RU" dirty="0" err="1"/>
              <a:t>виявився</a:t>
            </a:r>
            <a:r>
              <a:rPr lang="ru-RU" dirty="0"/>
              <a:t> </a:t>
            </a:r>
            <a:r>
              <a:rPr lang="ru-RU" dirty="0" err="1"/>
              <a:t>спроможним</a:t>
            </a:r>
            <a:r>
              <a:rPr lang="ru-RU" dirty="0"/>
              <a:t> </a:t>
            </a:r>
            <a:r>
              <a:rPr lang="ru-RU" dirty="0" err="1"/>
              <a:t>вчинити</a:t>
            </a:r>
            <a:r>
              <a:rPr lang="ru-RU" dirty="0"/>
              <a:t> те, </a:t>
            </a:r>
            <a:r>
              <a:rPr lang="ru-RU" dirty="0" err="1"/>
              <a:t>чого</a:t>
            </a:r>
            <a:r>
              <a:rPr lang="ru-RU" dirty="0"/>
              <a:t> не в </a:t>
            </a:r>
            <a:r>
              <a:rPr lang="ru-RU" dirty="0" err="1"/>
              <a:t>змозі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сильніші</a:t>
            </a:r>
            <a:r>
              <a:rPr lang="ru-RU" dirty="0"/>
              <a:t> духом земляки.</a:t>
            </a:r>
          </a:p>
          <a:p>
            <a:endParaRPr lang="ru-RU" dirty="0"/>
          </a:p>
        </p:txBody>
      </p:sp>
      <p:pic>
        <p:nvPicPr>
          <p:cNvPr id="15362" name="Picture 2" descr="http://www.clownlink.com/images/blogimages/2013/06/mariomagici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018" y="260647"/>
            <a:ext cx="3949639" cy="60763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095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bgunb.ru/WebVirtualGalleryBooksYubilyar/Images/backgrou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2" y="0"/>
            <a:ext cx="91288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0"/>
            <a:ext cx="8784976" cy="3573016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Одурманюючи</a:t>
            </a:r>
            <a:r>
              <a:rPr lang="ru-RU" dirty="0"/>
              <a:t> </a:t>
            </a:r>
            <a:r>
              <a:rPr lang="ru-RU" dirty="0" err="1"/>
              <a:t>Маріо</a:t>
            </a:r>
            <a:r>
              <a:rPr lang="ru-RU" dirty="0"/>
              <a:t>, </a:t>
            </a:r>
            <a:r>
              <a:rPr lang="ru-RU" dirty="0" err="1"/>
              <a:t>ілюзіоніст</a:t>
            </a:r>
            <a:r>
              <a:rPr lang="ru-RU" dirty="0"/>
              <a:t> </a:t>
            </a:r>
            <a:r>
              <a:rPr lang="ru-RU" dirty="0" err="1"/>
              <a:t>удає</a:t>
            </a:r>
            <a:r>
              <a:rPr lang="ru-RU" dirty="0"/>
              <a:t> </a:t>
            </a:r>
            <a:r>
              <a:rPr lang="ru-RU" dirty="0" err="1"/>
              <a:t>кохану</a:t>
            </a:r>
            <a:r>
              <a:rPr lang="ru-RU" dirty="0"/>
              <a:t> </a:t>
            </a:r>
            <a:r>
              <a:rPr lang="ru-RU" dirty="0" err="1"/>
              <a:t>дівчину</a:t>
            </a:r>
            <a:r>
              <a:rPr lang="ru-RU" dirty="0"/>
              <a:t> й у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примушує</a:t>
            </a:r>
            <a:r>
              <a:rPr lang="ru-RU" dirty="0"/>
              <a:t> </a:t>
            </a:r>
            <a:r>
              <a:rPr lang="ru-RU" dirty="0" err="1"/>
              <a:t>поцілувати</a:t>
            </a:r>
            <a:r>
              <a:rPr lang="ru-RU" dirty="0"/>
              <a:t> себе. </a:t>
            </a:r>
            <a:r>
              <a:rPr lang="ru-RU" dirty="0" err="1"/>
              <a:t>Цей</a:t>
            </a:r>
            <a:r>
              <a:rPr lang="ru-RU" dirty="0"/>
              <a:t> глум над </a:t>
            </a:r>
            <a:r>
              <a:rPr lang="ru-RU" dirty="0" err="1"/>
              <a:t>святинею</a:t>
            </a:r>
            <a:r>
              <a:rPr lang="ru-RU" dirty="0"/>
              <a:t> </a:t>
            </a:r>
            <a:r>
              <a:rPr lang="ru-RU" dirty="0" err="1"/>
              <a:t>любові</a:t>
            </a:r>
            <a:r>
              <a:rPr lang="ru-RU" dirty="0"/>
              <a:t> й </a:t>
            </a:r>
            <a:r>
              <a:rPr lang="ru-RU" dirty="0" err="1"/>
              <a:t>надихає</a:t>
            </a:r>
            <a:r>
              <a:rPr lang="ru-RU" dirty="0"/>
              <a:t> </a:t>
            </a:r>
            <a:r>
              <a:rPr lang="ru-RU" dirty="0" err="1"/>
              <a:t>слухняного</a:t>
            </a:r>
            <a:r>
              <a:rPr lang="ru-RU" dirty="0"/>
              <a:t> кельнера на </a:t>
            </a:r>
            <a:r>
              <a:rPr lang="ru-RU" dirty="0" err="1"/>
              <a:t>вбивство</a:t>
            </a:r>
            <a:r>
              <a:rPr lang="ru-RU" dirty="0"/>
              <a:t>. </a:t>
            </a:r>
            <a:r>
              <a:rPr lang="ru-RU" dirty="0" err="1"/>
              <a:t>Оповідач</a:t>
            </a:r>
            <a:r>
              <a:rPr lang="ru-RU" dirty="0"/>
              <a:t> </a:t>
            </a:r>
            <a:r>
              <a:rPr lang="ru-RU" dirty="0" err="1"/>
              <a:t>цілком</a:t>
            </a:r>
            <a:r>
              <a:rPr lang="ru-RU" dirty="0"/>
              <a:t> </a:t>
            </a:r>
            <a:r>
              <a:rPr lang="ru-RU" dirty="0" err="1"/>
              <a:t>виправдовує</a:t>
            </a:r>
            <a:r>
              <a:rPr lang="ru-RU" dirty="0"/>
              <a:t> </a:t>
            </a:r>
            <a:r>
              <a:rPr lang="ru-RU" dirty="0" err="1"/>
              <a:t>вчинок</a:t>
            </a:r>
            <a:r>
              <a:rPr lang="ru-RU" dirty="0"/>
              <a:t> </a:t>
            </a:r>
            <a:r>
              <a:rPr lang="ru-RU" dirty="0" err="1"/>
              <a:t>Маріо</a:t>
            </a:r>
            <a:r>
              <a:rPr lang="ru-RU" dirty="0"/>
              <a:t>: на </a:t>
            </a:r>
            <a:r>
              <a:rPr lang="ru-RU" dirty="0" err="1"/>
              <a:t>його</a:t>
            </a:r>
            <a:r>
              <a:rPr lang="ru-RU" dirty="0"/>
              <a:t> думку, </a:t>
            </a:r>
            <a:r>
              <a:rPr lang="ru-RU" dirty="0" err="1"/>
              <a:t>тільки</a:t>
            </a:r>
            <a:r>
              <a:rPr lang="ru-RU" dirty="0"/>
              <a:t> так -шляхом </a:t>
            </a:r>
            <a:r>
              <a:rPr lang="ru-RU" dirty="0" err="1"/>
              <a:t>фізичного</a:t>
            </a:r>
            <a:r>
              <a:rPr lang="ru-RU" dirty="0"/>
              <a:t> </a:t>
            </a:r>
            <a:r>
              <a:rPr lang="ru-RU" dirty="0" err="1"/>
              <a:t>знищення</a:t>
            </a:r>
            <a:r>
              <a:rPr lang="ru-RU" dirty="0"/>
              <a:t> «</a:t>
            </a:r>
            <a:r>
              <a:rPr lang="ru-RU" dirty="0" err="1"/>
              <a:t>надлюдини</a:t>
            </a:r>
            <a:r>
              <a:rPr lang="ru-RU" dirty="0"/>
              <a:t>»,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зазіхає</a:t>
            </a:r>
            <a:r>
              <a:rPr lang="ru-RU" dirty="0"/>
              <a:t> на </a:t>
            </a:r>
            <a:r>
              <a:rPr lang="ru-RU" dirty="0" err="1"/>
              <a:t>тотальне</a:t>
            </a:r>
            <a:r>
              <a:rPr lang="ru-RU" dirty="0"/>
              <a:t> </a:t>
            </a:r>
            <a:r>
              <a:rPr lang="ru-RU" dirty="0" err="1"/>
              <a:t>володарювання</a:t>
            </a:r>
            <a:r>
              <a:rPr lang="ru-RU" dirty="0"/>
              <a:t>, - </a:t>
            </a:r>
            <a:r>
              <a:rPr lang="ru-RU" dirty="0" err="1"/>
              <a:t>людина</a:t>
            </a:r>
            <a:r>
              <a:rPr lang="ru-RU" dirty="0"/>
              <a:t> й </a:t>
            </a:r>
            <a:r>
              <a:rPr lang="ru-RU" dirty="0" err="1"/>
              <a:t>може</a:t>
            </a:r>
            <a:r>
              <a:rPr lang="ru-RU" dirty="0"/>
              <a:t> себе </a:t>
            </a:r>
            <a:r>
              <a:rPr lang="ru-RU" dirty="0" err="1"/>
              <a:t>захистити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16386" name="Picture 2" descr="http://www.dariabishop.com/uploaded_images/kmsp2008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80928"/>
            <a:ext cx="5702463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057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bgunb.ru/WebVirtualGalleryBooksYubilyar/Images/backgrou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2" y="0"/>
            <a:ext cx="91288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03947" cy="44759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/>
              <a:t>Попри те, </a:t>
            </a:r>
            <a:r>
              <a:rPr lang="ru-RU" dirty="0" err="1"/>
              <a:t>що</a:t>
            </a:r>
            <a:r>
              <a:rPr lang="ru-RU" dirty="0"/>
              <a:t> сцену з </a:t>
            </a:r>
            <a:r>
              <a:rPr lang="ru-RU" dirty="0" err="1"/>
              <a:t>Маріо</a:t>
            </a:r>
            <a:r>
              <a:rPr lang="ru-RU" dirty="0"/>
              <a:t> </a:t>
            </a:r>
            <a:r>
              <a:rPr lang="ru-RU" dirty="0" err="1"/>
              <a:t>винесено</a:t>
            </a:r>
            <a:r>
              <a:rPr lang="ru-RU" dirty="0"/>
              <a:t> в </a:t>
            </a:r>
            <a:r>
              <a:rPr lang="ru-RU" dirty="0" err="1"/>
              <a:t>кінець</a:t>
            </a:r>
            <a:r>
              <a:rPr lang="ru-RU" dirty="0"/>
              <a:t> новели, образ кельнера </a:t>
            </a:r>
            <a:r>
              <a:rPr lang="ru-RU" dirty="0" err="1"/>
              <a:t>подається</a:t>
            </a:r>
            <a:r>
              <a:rPr lang="ru-RU" dirty="0"/>
              <a:t> як </a:t>
            </a:r>
            <a:r>
              <a:rPr lang="ru-RU" dirty="0" err="1"/>
              <a:t>рівноцінний</a:t>
            </a:r>
            <a:r>
              <a:rPr lang="ru-RU" dirty="0"/>
              <a:t> за </a:t>
            </a:r>
            <a:r>
              <a:rPr lang="ru-RU" dirty="0" err="1"/>
              <a:t>своєю</a:t>
            </a:r>
            <a:r>
              <a:rPr lang="ru-RU" dirty="0"/>
              <a:t> </a:t>
            </a:r>
            <a:r>
              <a:rPr lang="ru-RU" dirty="0" err="1"/>
              <a:t>значущістю</a:t>
            </a:r>
            <a:r>
              <a:rPr lang="ru-RU" dirty="0"/>
              <a:t> </a:t>
            </a:r>
            <a:r>
              <a:rPr lang="ru-RU" dirty="0" err="1"/>
              <a:t>образові</a:t>
            </a:r>
            <a:r>
              <a:rPr lang="ru-RU" dirty="0"/>
              <a:t> штукаря.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згадується</a:t>
            </a:r>
            <a:r>
              <a:rPr lang="ru-RU" dirty="0"/>
              <a:t> у </a:t>
            </a:r>
            <a:r>
              <a:rPr lang="ru-RU" dirty="0" err="1"/>
              <a:t>тексті</a:t>
            </a:r>
            <a:r>
              <a:rPr lang="ru-RU" dirty="0"/>
              <a:t> </a:t>
            </a:r>
            <a:r>
              <a:rPr lang="ru-RU" dirty="0" err="1"/>
              <a:t>набагато</a:t>
            </a:r>
            <a:r>
              <a:rPr lang="ru-RU" dirty="0"/>
              <a:t> </a:t>
            </a:r>
            <a:r>
              <a:rPr lang="ru-RU" dirty="0" err="1"/>
              <a:t>раніше</a:t>
            </a:r>
            <a:r>
              <a:rPr lang="ru-RU" dirty="0"/>
              <a:t> за гастролера - </a:t>
            </a:r>
            <a:r>
              <a:rPr lang="ru-RU" dirty="0" err="1"/>
              <a:t>ще</a:t>
            </a:r>
            <a:r>
              <a:rPr lang="ru-RU" dirty="0"/>
              <a:t> у </a:t>
            </a:r>
            <a:r>
              <a:rPr lang="ru-RU" dirty="0" err="1"/>
              <a:t>розповіді</a:t>
            </a:r>
            <a:r>
              <a:rPr lang="ru-RU" dirty="0"/>
              <a:t> про </a:t>
            </a:r>
            <a:r>
              <a:rPr lang="ru-RU" dirty="0" err="1"/>
              <a:t>загальну</a:t>
            </a:r>
            <a:r>
              <a:rPr lang="ru-RU" dirty="0"/>
              <a:t> атмосферу </a:t>
            </a:r>
            <a:r>
              <a:rPr lang="ru-RU" dirty="0" err="1"/>
              <a:t>міста</a:t>
            </a:r>
            <a:r>
              <a:rPr lang="ru-RU" dirty="0"/>
              <a:t>. І </a:t>
            </a:r>
            <a:r>
              <a:rPr lang="ru-RU" dirty="0" err="1"/>
              <a:t>упродовж</a:t>
            </a:r>
            <a:r>
              <a:rPr lang="ru-RU" dirty="0"/>
              <a:t> концерту </a:t>
            </a:r>
            <a:r>
              <a:rPr lang="ru-RU" dirty="0" err="1"/>
              <a:t>Чіполли</a:t>
            </a:r>
            <a:r>
              <a:rPr lang="ru-RU" dirty="0"/>
              <a:t> </a:t>
            </a:r>
            <a:r>
              <a:rPr lang="ru-RU" dirty="0" err="1"/>
              <a:t>обличчя</a:t>
            </a:r>
            <a:r>
              <a:rPr lang="ru-RU" dirty="0"/>
              <a:t> </a:t>
            </a:r>
            <a:r>
              <a:rPr lang="ru-RU" dirty="0" err="1"/>
              <a:t>Маріо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 </a:t>
            </a:r>
            <a:r>
              <a:rPr lang="ru-RU" dirty="0" err="1"/>
              <a:t>виокремлюється</a:t>
            </a:r>
            <a:r>
              <a:rPr lang="ru-RU" dirty="0"/>
              <a:t> </a:t>
            </a:r>
            <a:r>
              <a:rPr lang="ru-RU" dirty="0" err="1"/>
              <a:t>оповідачем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колективного</a:t>
            </a:r>
            <a:r>
              <a:rPr lang="ru-RU" dirty="0"/>
              <a:t> образу </a:t>
            </a:r>
            <a:r>
              <a:rPr lang="ru-RU" dirty="0" err="1"/>
              <a:t>публіки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885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bgunb.ru/WebVirtualGalleryBooksYubilyar/Images/backgrou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2" y="0"/>
            <a:ext cx="91288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2293" y="0"/>
            <a:ext cx="5004048" cy="7290048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Антагонізм</a:t>
            </a:r>
            <a:r>
              <a:rPr lang="ru-RU" dirty="0"/>
              <a:t> </a:t>
            </a:r>
            <a:r>
              <a:rPr lang="ru-RU" dirty="0" err="1"/>
              <a:t>чарівника</a:t>
            </a:r>
            <a:r>
              <a:rPr lang="ru-RU" dirty="0"/>
              <a:t> й кельнера </a:t>
            </a:r>
            <a:r>
              <a:rPr lang="ru-RU" dirty="0" err="1"/>
              <a:t>підкреслюється</a:t>
            </a:r>
            <a:r>
              <a:rPr lang="ru-RU" dirty="0"/>
              <a:t> системою </a:t>
            </a:r>
            <a:r>
              <a:rPr lang="ru-RU" dirty="0" err="1"/>
              <a:t>контрастних</a:t>
            </a:r>
            <a:r>
              <a:rPr lang="ru-RU" dirty="0"/>
              <a:t> деталей: </a:t>
            </a:r>
            <a:r>
              <a:rPr lang="ru-RU" dirty="0" err="1"/>
              <a:t>спотворений</a:t>
            </a:r>
            <a:r>
              <a:rPr lang="ru-RU" dirty="0"/>
              <a:t> горбом </a:t>
            </a:r>
            <a:r>
              <a:rPr lang="ru-RU" dirty="0" err="1"/>
              <a:t>тулуб</a:t>
            </a:r>
            <a:r>
              <a:rPr lang="ru-RU" dirty="0"/>
              <a:t> одного - </a:t>
            </a:r>
            <a:r>
              <a:rPr lang="ru-RU" dirty="0" err="1"/>
              <a:t>кремезна</a:t>
            </a:r>
            <a:r>
              <a:rPr lang="ru-RU" dirty="0"/>
              <a:t> </a:t>
            </a:r>
            <a:r>
              <a:rPr lang="ru-RU" dirty="0" err="1"/>
              <a:t>статура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; </a:t>
            </a:r>
            <a:r>
              <a:rPr lang="ru-RU" dirty="0" err="1"/>
              <a:t>гострі</a:t>
            </a:r>
            <a:r>
              <a:rPr lang="ru-RU" dirty="0"/>
              <a:t> </a:t>
            </a:r>
            <a:r>
              <a:rPr lang="ru-RU" dirty="0" err="1"/>
              <a:t>пальці</a:t>
            </a:r>
            <a:r>
              <a:rPr lang="ru-RU" dirty="0"/>
              <a:t> штукаря - </a:t>
            </a:r>
            <a:r>
              <a:rPr lang="ru-RU" dirty="0" err="1"/>
              <a:t>гарні</a:t>
            </a:r>
            <a:r>
              <a:rPr lang="ru-RU" dirty="0"/>
              <a:t> </a:t>
            </a:r>
            <a:r>
              <a:rPr lang="ru-RU" dirty="0" err="1"/>
              <a:t>аристократичні</a:t>
            </a:r>
            <a:r>
              <a:rPr lang="ru-RU" dirty="0"/>
              <a:t> руки юнака; </a:t>
            </a:r>
            <a:r>
              <a:rPr lang="ru-RU" dirty="0" err="1"/>
              <a:t>свердлячий</a:t>
            </a:r>
            <a:r>
              <a:rPr lang="ru-RU" dirty="0"/>
              <a:t> </a:t>
            </a:r>
            <a:r>
              <a:rPr lang="ru-RU" dirty="0" err="1"/>
              <a:t>погляд</a:t>
            </a:r>
            <a:r>
              <a:rPr lang="ru-RU" dirty="0"/>
              <a:t> колючих очей </a:t>
            </a:r>
            <a:r>
              <a:rPr lang="ru-RU" dirty="0" err="1"/>
              <a:t>Чіполли</a:t>
            </a:r>
            <a:r>
              <a:rPr lang="ru-RU" dirty="0"/>
              <a:t> -</a:t>
            </a:r>
            <a:r>
              <a:rPr lang="ru-RU" dirty="0" err="1"/>
              <a:t>замріяні</a:t>
            </a:r>
            <a:r>
              <a:rPr lang="ru-RU" dirty="0"/>
              <a:t> </a:t>
            </a:r>
            <a:r>
              <a:rPr lang="ru-RU" dirty="0" err="1"/>
              <a:t>імлисті</a:t>
            </a:r>
            <a:r>
              <a:rPr lang="ru-RU" dirty="0"/>
              <a:t> </a:t>
            </a:r>
            <a:r>
              <a:rPr lang="ru-RU" dirty="0" err="1"/>
              <a:t>очі</a:t>
            </a:r>
            <a:r>
              <a:rPr lang="ru-RU" dirty="0"/>
              <a:t> </a:t>
            </a:r>
            <a:r>
              <a:rPr lang="ru-RU" dirty="0" err="1"/>
              <a:t>Маріо</a:t>
            </a:r>
            <a:r>
              <a:rPr lang="ru-RU" dirty="0"/>
              <a:t>. Не </a:t>
            </a:r>
            <a:r>
              <a:rPr lang="ru-RU" dirty="0" err="1"/>
              <a:t>випадково</a:t>
            </a:r>
            <a:r>
              <a:rPr lang="ru-RU" dirty="0"/>
              <a:t> </a:t>
            </a:r>
            <a:r>
              <a:rPr lang="ru-RU" dirty="0" err="1"/>
              <a:t>обидва</a:t>
            </a:r>
            <a:r>
              <a:rPr lang="ru-RU" dirty="0"/>
              <a:t> </a:t>
            </a:r>
            <a:r>
              <a:rPr lang="ru-RU" dirty="0" err="1"/>
              <a:t>персонажі</a:t>
            </a:r>
            <a:r>
              <a:rPr lang="ru-RU" dirty="0"/>
              <a:t> </a:t>
            </a:r>
            <a:r>
              <a:rPr lang="ru-RU" dirty="0" err="1"/>
              <a:t>зазначені</a:t>
            </a:r>
            <a:r>
              <a:rPr lang="ru-RU" dirty="0"/>
              <a:t> у </a:t>
            </a:r>
            <a:r>
              <a:rPr lang="ru-RU" dirty="0" err="1"/>
              <a:t>назві</a:t>
            </a:r>
            <a:r>
              <a:rPr lang="ru-RU" dirty="0"/>
              <a:t> </a:t>
            </a:r>
            <a:r>
              <a:rPr lang="ru-RU" dirty="0" err="1"/>
              <a:t>твору</a:t>
            </a:r>
            <a:r>
              <a:rPr lang="ru-RU" dirty="0"/>
              <a:t>. Тут </a:t>
            </a:r>
            <a:r>
              <a:rPr lang="ru-RU" dirty="0" err="1"/>
              <a:t>Маріо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на </a:t>
            </a:r>
            <a:r>
              <a:rPr lang="ru-RU" dirty="0" err="1"/>
              <a:t>першому</a:t>
            </a:r>
            <a:r>
              <a:rPr lang="ru-RU" dirty="0"/>
              <a:t> </a:t>
            </a:r>
            <a:r>
              <a:rPr lang="ru-RU" dirty="0" err="1"/>
              <a:t>місці</a:t>
            </a:r>
            <a:r>
              <a:rPr lang="ru-RU" dirty="0"/>
              <a:t>, до того ж </a:t>
            </a:r>
            <a:r>
              <a:rPr lang="ru-RU" dirty="0" err="1"/>
              <a:t>протиставлений</a:t>
            </a:r>
            <a:r>
              <a:rPr lang="ru-RU" dirty="0"/>
              <a:t> як </a:t>
            </a:r>
            <a:r>
              <a:rPr lang="ru-RU" dirty="0" err="1"/>
              <a:t>особистість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власне</a:t>
            </a:r>
            <a:r>
              <a:rPr lang="ru-RU" dirty="0"/>
              <a:t> </a:t>
            </a:r>
            <a:r>
              <a:rPr lang="ru-RU" dirty="0" err="1"/>
              <a:t>ім'я</a:t>
            </a:r>
            <a:r>
              <a:rPr lang="ru-RU" dirty="0"/>
              <a:t>, </a:t>
            </a:r>
            <a:r>
              <a:rPr lang="ru-RU" dirty="0" err="1"/>
              <a:t>гіпнотизерові</a:t>
            </a:r>
            <a:r>
              <a:rPr lang="ru-RU" dirty="0"/>
              <a:t>, </a:t>
            </a:r>
            <a:r>
              <a:rPr lang="ru-RU" dirty="0" err="1"/>
              <a:t>котрий</a:t>
            </a:r>
            <a:r>
              <a:rPr lang="ru-RU" dirty="0"/>
              <a:t> </a:t>
            </a:r>
            <a:r>
              <a:rPr lang="ru-RU" dirty="0" err="1"/>
              <a:t>зазначений</a:t>
            </a:r>
            <a:r>
              <a:rPr lang="ru-RU" dirty="0"/>
              <a:t> у </a:t>
            </a:r>
            <a:r>
              <a:rPr lang="ru-RU" dirty="0" err="1"/>
              <a:t>назві</a:t>
            </a:r>
            <a:r>
              <a:rPr lang="ru-RU" dirty="0"/>
              <a:t> як </a:t>
            </a:r>
            <a:r>
              <a:rPr lang="ru-RU" dirty="0" err="1"/>
              <a:t>безіменний</a:t>
            </a:r>
            <a:r>
              <a:rPr lang="ru-RU" dirty="0"/>
              <a:t> «</a:t>
            </a:r>
            <a:r>
              <a:rPr lang="ru-RU" dirty="0" err="1"/>
              <a:t>чарівник</a:t>
            </a:r>
            <a:r>
              <a:rPr lang="ru-RU" dirty="0"/>
              <a:t>».</a:t>
            </a:r>
            <a:br>
              <a:rPr lang="ru-RU" dirty="0"/>
            </a:br>
            <a:endParaRPr lang="ru-RU" dirty="0"/>
          </a:p>
        </p:txBody>
      </p:sp>
      <p:pic>
        <p:nvPicPr>
          <p:cNvPr id="17410" name="Picture 2" descr="http://tribecatrib.com/sites/default/files/images/Mario_for%20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2676"/>
            <a:ext cx="3382936" cy="58326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065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bgunb.ru/WebVirtualGalleryBooksYubilyar/Images/backgrou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2" y="0"/>
            <a:ext cx="91288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https://lh6.googleusercontent.com/-5zV1jIgdM6k/Ujipjfm8AyI/AAAAAAAAEUI/rbNeQ2w0GdE/s0/phot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3" r="31457"/>
          <a:stretch/>
        </p:blipFill>
        <p:spPr bwMode="auto">
          <a:xfrm>
            <a:off x="0" y="-744"/>
            <a:ext cx="4727486" cy="357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imgmf0.starnow.com/75/1408775_21073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991" y="27143"/>
            <a:ext cx="44196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://fc07.deviantart.net/fs71/f/2012/019/8/8/cipolla___mario_and_the_magician_by_eris212-d4mvm6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7" r="6416" b="10209"/>
          <a:stretch/>
        </p:blipFill>
        <p:spPr bwMode="auto">
          <a:xfrm rot="21304563">
            <a:off x="958756" y="3386558"/>
            <a:ext cx="4973218" cy="327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898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pecial.porsche.com/microsite/50years-911/assets/images/backgrou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16768" r="5815" b="19393"/>
          <a:stretch/>
        </p:blipFill>
        <p:spPr bwMode="auto">
          <a:xfrm>
            <a:off x="-28182" y="0"/>
            <a:ext cx="91721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19672" y="1268760"/>
            <a:ext cx="5616624" cy="4248472"/>
          </a:xfrm>
        </p:spPr>
        <p:txBody>
          <a:bodyPr>
            <a:normAutofit/>
          </a:bodyPr>
          <a:lstStyle/>
          <a:p>
            <a:r>
              <a:rPr lang="uk-UA" b="1" dirty="0"/>
              <a:t>Алегорія – </a:t>
            </a:r>
            <a:r>
              <a:rPr lang="uk-UA" dirty="0"/>
              <a:t>спосіб двопланового</a:t>
            </a:r>
            <a:r>
              <a:rPr lang="uk-UA" b="1" dirty="0"/>
              <a:t> </a:t>
            </a:r>
            <a:r>
              <a:rPr lang="uk-UA" dirty="0"/>
              <a:t>художнього зображення, що ґрунтується на приховуванні реальних осіб, явищ і предметів під конкретними художніми образами з відповідними асоціаціями з </a:t>
            </a:r>
            <a:r>
              <a:rPr lang="uk-UA" dirty="0" err="1"/>
              <a:t>характерн</a:t>
            </a:r>
            <a:r>
              <a:rPr lang="uk-UA" dirty="0"/>
              <a:t>ими  ознаками приховуваного.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46002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pecial.porsche.com/microsite/50years-911/assets/images/backgrou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16768" r="5815" b="19393"/>
          <a:stretch/>
        </p:blipFill>
        <p:spPr bwMode="auto">
          <a:xfrm>
            <a:off x="-28182" y="0"/>
            <a:ext cx="91721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556792"/>
            <a:ext cx="5616624" cy="4110200"/>
          </a:xfrm>
        </p:spPr>
        <p:txBody>
          <a:bodyPr/>
          <a:lstStyle/>
          <a:p>
            <a:r>
              <a:rPr lang="uk-UA" b="1" dirty="0"/>
              <a:t>Паралелізм</a:t>
            </a:r>
            <a:r>
              <a:rPr lang="uk-UA" dirty="0"/>
              <a:t> – аналогія, уподібнення, спільність характерних рис або чину. Паралельне зображення явищ з різних сфер життя, показ одних явищ на фоні інших, зіставлення їх переважно за ознакою дії.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76524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pecial.porsche.com/microsite/50years-911/assets/images/backgrou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16768" r="5815" b="19393"/>
          <a:stretch/>
        </p:blipFill>
        <p:spPr bwMode="auto">
          <a:xfrm>
            <a:off x="-28182" y="0"/>
            <a:ext cx="91721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547664" y="1340768"/>
            <a:ext cx="5832648" cy="4824536"/>
          </a:xfrm>
        </p:spPr>
        <p:txBody>
          <a:bodyPr/>
          <a:lstStyle/>
          <a:p>
            <a:r>
              <a:rPr lang="ru-RU" b="1" dirty="0"/>
              <a:t>Жанр </a:t>
            </a:r>
            <a:r>
              <a:rPr lang="ru-RU" dirty="0"/>
              <a:t>- новела. </a:t>
            </a:r>
            <a:r>
              <a:rPr lang="ru-RU" dirty="0" err="1"/>
              <a:t>Літературознавці</a:t>
            </a:r>
            <a:r>
              <a:rPr lang="ru-RU" dirty="0"/>
              <a:t> назвали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твір</a:t>
            </a:r>
            <a:r>
              <a:rPr lang="ru-RU" dirty="0"/>
              <a:t> </a:t>
            </a:r>
            <a:r>
              <a:rPr lang="ru-RU" dirty="0" err="1"/>
              <a:t>політичною</a:t>
            </a:r>
            <a:r>
              <a:rPr lang="ru-RU" dirty="0"/>
              <a:t> </a:t>
            </a:r>
            <a:r>
              <a:rPr lang="ru-RU" dirty="0" err="1"/>
              <a:t>алегорією</a:t>
            </a:r>
            <a:r>
              <a:rPr lang="ru-RU" dirty="0"/>
              <a:t>. За формою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нагадував</a:t>
            </a:r>
            <a:r>
              <a:rPr lang="ru-RU" dirty="0"/>
              <a:t> "</a:t>
            </a:r>
            <a:r>
              <a:rPr lang="ru-RU" dirty="0" err="1"/>
              <a:t>невинний</a:t>
            </a:r>
            <a:r>
              <a:rPr lang="ru-RU" dirty="0"/>
              <a:t> </a:t>
            </a:r>
            <a:r>
              <a:rPr lang="ru-RU" dirty="0" err="1"/>
              <a:t>побутово-психологічний</a:t>
            </a:r>
            <a:r>
              <a:rPr lang="ru-RU" dirty="0"/>
              <a:t> </a:t>
            </a:r>
            <a:r>
              <a:rPr lang="ru-RU" dirty="0" err="1"/>
              <a:t>етюд</a:t>
            </a:r>
            <a:r>
              <a:rPr lang="ru-RU" dirty="0"/>
              <a:t>" і став </a:t>
            </a:r>
            <a:r>
              <a:rPr lang="ru-RU" dirty="0" err="1"/>
              <a:t>активним</a:t>
            </a:r>
            <a:r>
              <a:rPr lang="ru-RU" dirty="0"/>
              <a:t> </a:t>
            </a:r>
            <a:r>
              <a:rPr lang="ru-RU" dirty="0" err="1"/>
              <a:t>втручанням</a:t>
            </a:r>
            <a:r>
              <a:rPr lang="ru-RU" dirty="0"/>
              <a:t> у сферу </a:t>
            </a:r>
            <a:r>
              <a:rPr lang="ru-RU" dirty="0" err="1"/>
              <a:t>політики</a:t>
            </a:r>
            <a:r>
              <a:rPr lang="ru-RU" dirty="0"/>
              <a:t> та </a:t>
            </a:r>
            <a:r>
              <a:rPr lang="ru-RU" dirty="0" err="1"/>
              <a:t>ідеології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317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onday.ru/images/tmp/10/3/image/10372_%D0%A8%D0%BA%D0%B0%D1%84%D1%8B%20%D1%81%20%D0%BA%D0%BD%D0%B8%D0%B3%D0%B0%D0%BC%D0%B8_2560x160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93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372" y="2377440"/>
            <a:ext cx="8190084" cy="126758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ru-RU" sz="6000" dirty="0" err="1">
                <a:effectLst/>
              </a:rPr>
              <a:t>Історія</a:t>
            </a:r>
            <a:r>
              <a:rPr lang="ru-RU" sz="6000" dirty="0">
                <a:effectLst/>
              </a:rPr>
              <a:t> </a:t>
            </a:r>
            <a:r>
              <a:rPr lang="ru-RU" sz="6000" dirty="0" err="1" smtClean="0">
                <a:effectLst/>
              </a:rPr>
              <a:t>задуму</a:t>
            </a:r>
            <a:r>
              <a:rPr lang="ru-RU" sz="6000" dirty="0">
                <a:effectLst/>
              </a:rPr>
              <a:t> 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0470536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bgunb.ru/WebVirtualGalleryBooksYubilyar/Images/backgrou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2" y="0"/>
            <a:ext cx="91288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24544" y="188640"/>
            <a:ext cx="5256584" cy="648072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Роботу над </a:t>
            </a:r>
            <a:r>
              <a:rPr lang="ru-RU" dirty="0" err="1"/>
              <a:t>новелою</a:t>
            </a:r>
            <a:r>
              <a:rPr lang="ru-RU" dirty="0"/>
              <a:t> </a:t>
            </a:r>
            <a:r>
              <a:rPr lang="ru-RU" dirty="0" err="1"/>
              <a:t>письменник</a:t>
            </a:r>
            <a:r>
              <a:rPr lang="ru-RU" dirty="0"/>
              <a:t> </a:t>
            </a:r>
            <a:r>
              <a:rPr lang="ru-RU" dirty="0" err="1"/>
              <a:t>розпочав</a:t>
            </a:r>
            <a:r>
              <a:rPr lang="ru-RU" dirty="0"/>
              <a:t> у 1929 </a:t>
            </a:r>
            <a:r>
              <a:rPr lang="ru-RU" dirty="0" err="1"/>
              <a:t>році</a:t>
            </a:r>
            <a:r>
              <a:rPr lang="ru-RU" dirty="0"/>
              <a:t>. У </a:t>
            </a:r>
            <a:r>
              <a:rPr lang="ru-RU" dirty="0" err="1"/>
              <a:t>серпні</a:t>
            </a:r>
            <a:r>
              <a:rPr lang="ru-RU" dirty="0"/>
              <a:t> того року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поїхав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родиною </a:t>
            </a:r>
            <a:r>
              <a:rPr lang="ru-RU" dirty="0" err="1"/>
              <a:t>відпочивати</a:t>
            </a:r>
            <a:r>
              <a:rPr lang="ru-RU" dirty="0"/>
              <a:t> на </a:t>
            </a:r>
            <a:r>
              <a:rPr lang="ru-RU" dirty="0" err="1"/>
              <a:t>Балтійське</a:t>
            </a:r>
            <a:r>
              <a:rPr lang="ru-RU" dirty="0"/>
              <a:t> море. </a:t>
            </a:r>
            <a:r>
              <a:rPr lang="ru-RU" dirty="0" err="1"/>
              <a:t>Тимчасову</a:t>
            </a:r>
            <a:r>
              <a:rPr lang="ru-RU" dirty="0"/>
              <a:t> "паузу" у </a:t>
            </a:r>
            <a:r>
              <a:rPr lang="ru-RU" dirty="0" err="1"/>
              <a:t>роботі</a:t>
            </a:r>
            <a:r>
              <a:rPr lang="ru-RU" dirty="0"/>
              <a:t> над </a:t>
            </a:r>
            <a:r>
              <a:rPr lang="ru-RU" dirty="0" err="1"/>
              <a:t>епопеєю</a:t>
            </a:r>
            <a:r>
              <a:rPr lang="ru-RU" dirty="0"/>
              <a:t> "</a:t>
            </a:r>
            <a:r>
              <a:rPr lang="ru-RU" dirty="0" err="1"/>
              <a:t>Йосип</a:t>
            </a:r>
            <a:r>
              <a:rPr lang="ru-RU" dirty="0"/>
              <a:t> 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брати</a:t>
            </a:r>
            <a:r>
              <a:rPr lang="ru-RU" dirty="0"/>
              <a:t>" </a:t>
            </a:r>
            <a:r>
              <a:rPr lang="ru-RU" dirty="0" err="1"/>
              <a:t>вирішив</a:t>
            </a:r>
            <a:r>
              <a:rPr lang="ru-RU" dirty="0"/>
              <a:t> </a:t>
            </a:r>
            <a:r>
              <a:rPr lang="ru-RU" dirty="0" err="1"/>
              <a:t>заповнити</a:t>
            </a:r>
            <a:r>
              <a:rPr lang="ru-RU" dirty="0"/>
              <a:t> </a:t>
            </a:r>
            <a:r>
              <a:rPr lang="ru-RU" dirty="0" err="1"/>
              <a:t>написанням</a:t>
            </a:r>
            <a:r>
              <a:rPr lang="ru-RU" dirty="0"/>
              <a:t> невеликого </a:t>
            </a:r>
            <a:r>
              <a:rPr lang="ru-RU" dirty="0" err="1"/>
              <a:t>зо</a:t>
            </a:r>
            <a:r>
              <a:rPr lang="ru-RU" dirty="0"/>
              <a:t> </a:t>
            </a:r>
            <a:r>
              <a:rPr lang="ru-RU" dirty="0" err="1"/>
              <a:t>обсягом</a:t>
            </a:r>
            <a:r>
              <a:rPr lang="ru-RU" dirty="0"/>
              <a:t> і нескладного за </a:t>
            </a:r>
            <a:r>
              <a:rPr lang="ru-RU" dirty="0" err="1"/>
              <a:t>художнім</a:t>
            </a:r>
            <a:r>
              <a:rPr lang="ru-RU" dirty="0"/>
              <a:t> </a:t>
            </a:r>
            <a:r>
              <a:rPr lang="ru-RU" dirty="0" err="1"/>
              <a:t>завданням</a:t>
            </a:r>
            <a:r>
              <a:rPr lang="ru-RU" dirty="0"/>
              <a:t> </a:t>
            </a:r>
            <a:r>
              <a:rPr lang="ru-RU" dirty="0" err="1"/>
              <a:t>твору</a:t>
            </a:r>
            <a:r>
              <a:rPr lang="ru-RU" dirty="0"/>
              <a:t>. В основу новели </a:t>
            </a:r>
            <a:r>
              <a:rPr lang="ru-RU" dirty="0" err="1"/>
              <a:t>покладені</a:t>
            </a:r>
            <a:r>
              <a:rPr lang="ru-RU" dirty="0"/>
              <a:t> </a:t>
            </a:r>
            <a:r>
              <a:rPr lang="ru-RU" dirty="0" err="1"/>
              <a:t>особисті</a:t>
            </a:r>
            <a:r>
              <a:rPr lang="ru-RU" dirty="0"/>
              <a:t> </a:t>
            </a:r>
            <a:r>
              <a:rPr lang="ru-RU" dirty="0" err="1"/>
              <a:t>враження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"</a:t>
            </a:r>
            <a:r>
              <a:rPr lang="ru-RU" dirty="0" err="1"/>
              <a:t>канікул</a:t>
            </a:r>
            <a:r>
              <a:rPr lang="ru-RU" dirty="0"/>
              <a:t>" 1926 р., </a:t>
            </a:r>
            <a:r>
              <a:rPr lang="ru-RU" dirty="0" err="1"/>
              <a:t>проведених</a:t>
            </a:r>
            <a:r>
              <a:rPr lang="ru-RU" dirty="0"/>
              <a:t> в </a:t>
            </a:r>
            <a:r>
              <a:rPr lang="ru-RU" dirty="0" err="1"/>
              <a:t>Італії</a:t>
            </a:r>
            <a:r>
              <a:rPr lang="ru-RU" dirty="0"/>
              <a:t>. То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ідеї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формували</a:t>
            </a:r>
            <a:r>
              <a:rPr lang="ru-RU" dirty="0"/>
              <a:t> </a:t>
            </a:r>
            <a:r>
              <a:rPr lang="ru-RU" dirty="0" err="1"/>
              <a:t>підвалини</a:t>
            </a:r>
            <a:r>
              <a:rPr lang="ru-RU" dirty="0"/>
              <a:t> </a:t>
            </a:r>
            <a:r>
              <a:rPr lang="ru-RU" dirty="0" err="1"/>
              <a:t>тоталітарного</a:t>
            </a:r>
            <a:r>
              <a:rPr lang="ru-RU" dirty="0"/>
              <a:t> режиму </a:t>
            </a:r>
            <a:r>
              <a:rPr lang="ru-RU" dirty="0" err="1"/>
              <a:t>націоналістичного</a:t>
            </a:r>
            <a:r>
              <a:rPr lang="ru-RU" dirty="0"/>
              <a:t> </a:t>
            </a:r>
            <a:r>
              <a:rPr lang="ru-RU" dirty="0" err="1"/>
              <a:t>ґатунку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6148" name="Picture 4" descr="http://imwerden.de/bilde/thomas_mann_in_farbe_1931_musee_albert_kah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619" y="548680"/>
            <a:ext cx="3808041" cy="5191628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483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bgunb.ru/WebVirtualGalleryBooksYubilyar/Images/backgrou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2" y="0"/>
            <a:ext cx="91288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9550" y="530352"/>
            <a:ext cx="4107249" cy="5922984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>Вже після </a:t>
            </a:r>
            <a:r>
              <a:rPr lang="ru-RU" dirty="0"/>
              <a:t>II</a:t>
            </a:r>
            <a:r>
              <a:rPr lang="uk-UA" dirty="0"/>
              <a:t> Світової війни письменник відверто визнав, що у цьому творі він "дослідив психологію фашизму й психологію </a:t>
            </a:r>
            <a:r>
              <a:rPr lang="ru-RU" dirty="0"/>
              <a:t>"</a:t>
            </a:r>
            <a:r>
              <a:rPr lang="ru-RU" dirty="0" err="1"/>
              <a:t>свободи</a:t>
            </a:r>
            <a:r>
              <a:rPr lang="ru-RU" dirty="0"/>
              <a:t>". Не дивно,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постать</a:t>
            </a:r>
            <a:r>
              <a:rPr lang="ru-RU" dirty="0"/>
              <a:t> </a:t>
            </a:r>
            <a:r>
              <a:rPr lang="ru-RU" dirty="0" err="1"/>
              <a:t>гіпнотизера</a:t>
            </a:r>
            <a:r>
              <a:rPr lang="ru-RU" dirty="0"/>
              <a:t>, </a:t>
            </a:r>
            <a:r>
              <a:rPr lang="ru-RU" dirty="0" err="1"/>
              <a:t>виступ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Т. Манн </a:t>
            </a:r>
            <a:r>
              <a:rPr lang="ru-RU" dirty="0" err="1"/>
              <a:t>спостерігав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італійської</a:t>
            </a:r>
            <a:r>
              <a:rPr lang="ru-RU" dirty="0"/>
              <a:t> </a:t>
            </a:r>
            <a:r>
              <a:rPr lang="ru-RU" dirty="0" err="1"/>
              <a:t>відпустки</a:t>
            </a:r>
            <a:r>
              <a:rPr lang="ru-RU" dirty="0"/>
              <a:t>, </a:t>
            </a:r>
            <a:r>
              <a:rPr lang="ru-RU" dirty="0" err="1"/>
              <a:t>врізалася</a:t>
            </a:r>
            <a:r>
              <a:rPr lang="ru-RU" dirty="0"/>
              <a:t> в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пам'ять</a:t>
            </a:r>
            <a:r>
              <a:rPr lang="ru-RU" dirty="0"/>
              <a:t>. </a:t>
            </a:r>
            <a:r>
              <a:rPr lang="ru-RU" dirty="0" err="1"/>
              <a:t>Адже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сеанс став </a:t>
            </a:r>
            <a:r>
              <a:rPr lang="ru-RU" dirty="0" err="1"/>
              <a:t>своєрідним</a:t>
            </a:r>
            <a:r>
              <a:rPr lang="ru-RU" dirty="0"/>
              <a:t> </a:t>
            </a:r>
            <a:r>
              <a:rPr lang="ru-RU" dirty="0" err="1"/>
              <a:t>індикатором</a:t>
            </a:r>
            <a:r>
              <a:rPr lang="ru-RU" dirty="0"/>
              <a:t> нездорового </a:t>
            </a:r>
            <a:r>
              <a:rPr lang="ru-RU" dirty="0" err="1"/>
              <a:t>інтересу</a:t>
            </a:r>
            <a:r>
              <a:rPr lang="ru-RU" dirty="0"/>
              <a:t> </a:t>
            </a:r>
            <a:r>
              <a:rPr lang="ru-RU" dirty="0" err="1"/>
              <a:t>німецького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та </a:t>
            </a:r>
            <a:r>
              <a:rPr lang="ru-RU" dirty="0" err="1"/>
              <a:t>нацистських</a:t>
            </a:r>
            <a:r>
              <a:rPr lang="ru-RU" dirty="0"/>
              <a:t> </a:t>
            </a:r>
            <a:r>
              <a:rPr lang="ru-RU" dirty="0" err="1"/>
              <a:t>ідеологів</a:t>
            </a:r>
            <a:r>
              <a:rPr lang="ru-RU" dirty="0"/>
              <a:t>, "</a:t>
            </a:r>
            <a:r>
              <a:rPr lang="ru-RU" dirty="0" err="1"/>
              <a:t>темної</a:t>
            </a:r>
            <a:r>
              <a:rPr lang="ru-RU" dirty="0"/>
              <a:t> </a:t>
            </a:r>
            <a:r>
              <a:rPr lang="ru-RU" dirty="0" err="1"/>
              <a:t>містики</a:t>
            </a:r>
            <a:r>
              <a:rPr lang="ru-RU" dirty="0"/>
              <a:t>", </a:t>
            </a:r>
            <a:r>
              <a:rPr lang="ru-RU" dirty="0" err="1"/>
              <a:t>надзвичайних</a:t>
            </a:r>
            <a:r>
              <a:rPr lang="ru-RU" dirty="0"/>
              <a:t> </a:t>
            </a:r>
            <a:r>
              <a:rPr lang="ru-RU" dirty="0" err="1"/>
              <a:t>психологічних</a:t>
            </a:r>
            <a:r>
              <a:rPr lang="ru-RU" dirty="0"/>
              <a:t> </a:t>
            </a:r>
            <a:r>
              <a:rPr lang="ru-RU" dirty="0" err="1"/>
              <a:t>можливостей</a:t>
            </a:r>
            <a:r>
              <a:rPr lang="ru-RU" dirty="0"/>
              <a:t> </a:t>
            </a:r>
            <a:r>
              <a:rPr lang="ru-RU" dirty="0" err="1"/>
              <a:t>гіпнозу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тенденції</a:t>
            </a:r>
            <a:r>
              <a:rPr lang="ru-RU" dirty="0"/>
              <a:t> у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есеїстиці</a:t>
            </a:r>
            <a:r>
              <a:rPr lang="ru-RU" dirty="0"/>
              <a:t> </a:t>
            </a:r>
            <a:r>
              <a:rPr lang="ru-RU" dirty="0" err="1"/>
              <a:t>письменник</a:t>
            </a:r>
            <a:r>
              <a:rPr lang="ru-RU" dirty="0"/>
              <a:t> </a:t>
            </a:r>
            <a:r>
              <a:rPr lang="ru-RU" dirty="0" err="1"/>
              <a:t>оцінив</a:t>
            </a:r>
            <a:r>
              <a:rPr lang="ru-RU" dirty="0"/>
              <a:t> негативно. </a:t>
            </a:r>
          </a:p>
          <a:p>
            <a:endParaRPr lang="ru-RU" dirty="0"/>
          </a:p>
        </p:txBody>
      </p:sp>
      <p:pic>
        <p:nvPicPr>
          <p:cNvPr id="7170" name="Picture 2" descr="http://www.henrikpontoppidan.dk/media/portraetter/Mann_Thomas_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8587"/>
            <a:ext cx="47625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0105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bgunb.ru/WebVirtualGalleryBooksYubilyar/Images/backgrou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2" y="0"/>
            <a:ext cx="91288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miloslavluther.sk/content/images/mario/mari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15" y="0"/>
            <a:ext cx="91740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769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bgunb.ru/WebVirtualGalleryBooksYubilyar/Images/backgrou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2" y="0"/>
            <a:ext cx="91288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9550" y="260648"/>
            <a:ext cx="4564450" cy="6597352"/>
          </a:xfrm>
        </p:spPr>
        <p:txBody>
          <a:bodyPr>
            <a:normAutofit fontScale="92500"/>
          </a:bodyPr>
          <a:lstStyle/>
          <a:p>
            <a:r>
              <a:rPr lang="ru-RU" dirty="0"/>
              <a:t>Новела </a:t>
            </a:r>
            <a:r>
              <a:rPr lang="ru-RU" dirty="0" err="1"/>
              <a:t>перетворилася</a:t>
            </a:r>
            <a:r>
              <a:rPr lang="ru-RU" dirty="0"/>
              <a:t> у </a:t>
            </a:r>
            <a:r>
              <a:rPr lang="ru-RU" dirty="0" err="1"/>
              <a:t>злободенну</a:t>
            </a:r>
            <a:r>
              <a:rPr lang="ru-RU" dirty="0"/>
              <a:t> </a:t>
            </a:r>
            <a:r>
              <a:rPr lang="ru-RU" dirty="0" err="1"/>
              <a:t>історію</a:t>
            </a:r>
            <a:r>
              <a:rPr lang="ru-RU" dirty="0"/>
              <a:t>, </a:t>
            </a:r>
            <a:r>
              <a:rPr lang="ru-RU" dirty="0" err="1"/>
              <a:t>пов'язану</a:t>
            </a:r>
            <a:r>
              <a:rPr lang="ru-RU" dirty="0"/>
              <a:t> з </a:t>
            </a:r>
            <a:r>
              <a:rPr lang="ru-RU" dirty="0" err="1"/>
              <a:t>політикою</a:t>
            </a:r>
            <a:r>
              <a:rPr lang="ru-RU" dirty="0"/>
              <a:t> </a:t>
            </a:r>
            <a:r>
              <a:rPr lang="ru-RU" dirty="0" err="1"/>
              <a:t>фашистської</a:t>
            </a:r>
            <a:r>
              <a:rPr lang="ru-RU" dirty="0"/>
              <a:t> </a:t>
            </a:r>
            <a:r>
              <a:rPr lang="ru-RU" dirty="0" err="1"/>
              <a:t>Італії</a:t>
            </a:r>
            <a:r>
              <a:rPr lang="ru-RU" dirty="0"/>
              <a:t>. В </a:t>
            </a:r>
            <a:r>
              <a:rPr lang="ru-RU" dirty="0" err="1"/>
              <a:t>Італії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твір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одразу</a:t>
            </a:r>
            <a:r>
              <a:rPr lang="ru-RU" dirty="0"/>
              <a:t> ж заборонено.</a:t>
            </a:r>
          </a:p>
          <a:p>
            <a:r>
              <a:rPr lang="ru-RU" dirty="0"/>
              <a:t>Для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ця</a:t>
            </a:r>
            <a:r>
              <a:rPr lang="ru-RU" dirty="0"/>
              <a:t> новела прозвучала як </a:t>
            </a:r>
            <a:r>
              <a:rPr lang="ru-RU" dirty="0" err="1"/>
              <a:t>пересторога</a:t>
            </a:r>
            <a:r>
              <a:rPr lang="ru-RU" dirty="0"/>
              <a:t>, як </a:t>
            </a:r>
            <a:r>
              <a:rPr lang="ru-RU" dirty="0" err="1"/>
              <a:t>історичний</a:t>
            </a:r>
            <a:r>
              <a:rPr lang="ru-RU" dirty="0"/>
              <a:t> прогноз </a:t>
            </a:r>
            <a:r>
              <a:rPr lang="ru-RU" dirty="0" err="1"/>
              <a:t>мит-ця-провидця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того,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наслідки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політичний</a:t>
            </a:r>
            <a:r>
              <a:rPr lang="ru-RU" dirty="0"/>
              <a:t> консерватизм і </a:t>
            </a:r>
            <a:r>
              <a:rPr lang="ru-RU" dirty="0" err="1"/>
              <a:t>обивательська</a:t>
            </a:r>
            <a:r>
              <a:rPr lang="ru-RU" dirty="0"/>
              <a:t> </a:t>
            </a:r>
            <a:r>
              <a:rPr lang="ru-RU" dirty="0" err="1"/>
              <a:t>сліпота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9218" name="Picture 2" descr="https://ae-files.s3.amazonaws.com/WebCatalogueImages/15120/000035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09" y="592235"/>
            <a:ext cx="4286250" cy="51625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415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40</TotalTime>
  <Words>694</Words>
  <Application>Microsoft Office PowerPoint</Application>
  <PresentationFormat>Экран (4:3)</PresentationFormat>
  <Paragraphs>18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Аспект</vt:lpstr>
      <vt:lpstr>Алегоричність і паралелізм у новелі «Маріо і Чарівник»  </vt:lpstr>
      <vt:lpstr>Презентация PowerPoint</vt:lpstr>
      <vt:lpstr>Презентация PowerPoint</vt:lpstr>
      <vt:lpstr>Презентация PowerPoint</vt:lpstr>
      <vt:lpstr>Історія задуму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Алегоричність і паралелізм у новелі «Маріо і Чарівник»</dc:title>
  <dc:creator>Elizaveta</dc:creator>
  <cp:lastModifiedBy>Elizaveta</cp:lastModifiedBy>
  <cp:revision>5</cp:revision>
  <dcterms:created xsi:type="dcterms:W3CDTF">2013-11-18T22:12:22Z</dcterms:created>
  <dcterms:modified xsi:type="dcterms:W3CDTF">2013-11-18T22:53:00Z</dcterms:modified>
</cp:coreProperties>
</file>