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20.03.2014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20.03.2014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20.03.2014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4016" y="2500306"/>
            <a:ext cx="5572164" cy="1928826"/>
          </a:xfrm>
        </p:spPr>
        <p:txBody>
          <a:bodyPr>
            <a:noAutofit/>
          </a:bodyPr>
          <a:lstStyle/>
          <a:p>
            <a:r>
              <a:rPr lang="uk-UA" sz="6600" dirty="0" smtClean="0">
                <a:latin typeface="Georgia" pitchFamily="18" charset="0"/>
              </a:rPr>
              <a:t>Біографія Поля Верлена</a:t>
            </a:r>
            <a:br>
              <a:rPr lang="uk-UA" sz="6600" dirty="0" smtClean="0">
                <a:latin typeface="Georgia" pitchFamily="18" charset="0"/>
              </a:rPr>
            </a:br>
            <a:r>
              <a:rPr lang="uk-UA" sz="6600" dirty="0" smtClean="0">
                <a:latin typeface="Georgia" pitchFamily="18" charset="0"/>
              </a:rPr>
              <a:t>(1844 – 1896)</a:t>
            </a:r>
            <a:endParaRPr lang="ru-RU" sz="6600" dirty="0">
              <a:latin typeface="Georgia" pitchFamily="18" charset="0"/>
            </a:endParaRPr>
          </a:p>
        </p:txBody>
      </p:sp>
      <p:pic>
        <p:nvPicPr>
          <p:cNvPr id="1026" name="Picture 2" descr="http://j.livelib.ru/auface/004221/l/9ef5/Pol_Ver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1866" y="428604"/>
            <a:ext cx="3571900" cy="560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58" y="214290"/>
            <a:ext cx="6215105" cy="6286544"/>
          </a:xfrm>
        </p:spPr>
        <p:txBody>
          <a:bodyPr>
            <a:normAutofit fontScale="92500"/>
          </a:bodyPr>
          <a:lstStyle/>
          <a:p>
            <a:r>
              <a:rPr lang="ru-RU" sz="2800" i="1" dirty="0" smtClean="0">
                <a:latin typeface="Georgia" pitchFamily="18" charset="0"/>
              </a:rPr>
              <a:t>"</a:t>
            </a:r>
            <a:r>
              <a:rPr lang="ru-RU" sz="2800" i="1" dirty="0" err="1" smtClean="0">
                <a:latin typeface="Georgia" pitchFamily="18" charset="0"/>
              </a:rPr>
              <a:t>Найперше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музика</a:t>
            </a:r>
            <a:r>
              <a:rPr lang="ru-RU" sz="2800" i="1" dirty="0" smtClean="0">
                <a:latin typeface="Georgia" pitchFamily="18" charset="0"/>
              </a:rPr>
              <a:t> у </a:t>
            </a:r>
            <a:r>
              <a:rPr lang="ru-RU" sz="2800" i="1" dirty="0" err="1" smtClean="0">
                <a:latin typeface="Georgia" pitchFamily="18" charset="0"/>
              </a:rPr>
              <a:t>слові</a:t>
            </a:r>
            <a:r>
              <a:rPr lang="ru-RU" sz="2800" i="1" dirty="0" smtClean="0">
                <a:latin typeface="Georgia" pitchFamily="18" charset="0"/>
              </a:rPr>
              <a:t>"</a:t>
            </a:r>
            <a:r>
              <a:rPr lang="ru-RU" sz="2800" dirty="0" smtClean="0">
                <a:latin typeface="Georgia" pitchFamily="18" charset="0"/>
              </a:rPr>
              <a:t> - </a:t>
            </a:r>
            <a:r>
              <a:rPr lang="ru-RU" sz="2800" dirty="0" err="1" smtClean="0">
                <a:latin typeface="Georgia" pitchFamily="18" charset="0"/>
              </a:rPr>
              <a:t>під</a:t>
            </a:r>
            <a:r>
              <a:rPr lang="ru-RU" sz="2800" dirty="0" smtClean="0">
                <a:latin typeface="Georgia" pitchFamily="18" charset="0"/>
              </a:rPr>
              <a:t> таким </a:t>
            </a:r>
            <a:r>
              <a:rPr lang="ru-RU" sz="2800" dirty="0" err="1" smtClean="0">
                <a:latin typeface="Georgia" pitchFamily="18" charset="0"/>
              </a:rPr>
              <a:t>гаслом</a:t>
            </a:r>
            <a:r>
              <a:rPr lang="ru-RU" sz="2800" dirty="0" smtClean="0">
                <a:latin typeface="Georgia" pitchFamily="18" charset="0"/>
              </a:rPr>
              <a:t> проходила </a:t>
            </a:r>
            <a:r>
              <a:rPr lang="ru-RU" sz="2800" dirty="0" err="1" smtClean="0">
                <a:latin typeface="Georgia" pitchFamily="18" charset="0"/>
              </a:rPr>
              <a:t>еволюція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поета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котрий</a:t>
            </a:r>
            <a:r>
              <a:rPr lang="ru-RU" sz="2800" dirty="0" smtClean="0">
                <a:latin typeface="Georgia" pitchFamily="18" charset="0"/>
              </a:rPr>
              <a:t> утвердив </a:t>
            </a:r>
            <a:r>
              <a:rPr lang="ru-RU" sz="2800" dirty="0" err="1" smtClean="0">
                <a:latin typeface="Georgia" pitchFamily="18" charset="0"/>
              </a:rPr>
              <a:t>імпресіонізм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водночас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майстром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символізму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r>
              <a:rPr lang="ru-RU" sz="2800" dirty="0" smtClean="0">
                <a:latin typeface="Georgia" pitchFamily="18" charset="0"/>
              </a:rPr>
              <a:t>На </a:t>
            </a:r>
            <a:r>
              <a:rPr lang="ru-RU" sz="2800" dirty="0" err="1" smtClean="0">
                <a:latin typeface="Georgia" pitchFamily="18" charset="0"/>
              </a:rPr>
              <a:t>традиційній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церемонії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обрання</a:t>
            </a:r>
            <a:r>
              <a:rPr lang="ru-RU" sz="2800" dirty="0" smtClean="0">
                <a:latin typeface="Georgia" pitchFamily="18" charset="0"/>
              </a:rPr>
              <a:t> "короля </a:t>
            </a:r>
            <a:r>
              <a:rPr lang="ru-RU" sz="2800" dirty="0" err="1" smtClean="0">
                <a:latin typeface="Georgia" pitchFamily="18" charset="0"/>
              </a:rPr>
              <a:t>поетів</a:t>
            </a:r>
            <a:r>
              <a:rPr lang="ru-RU" sz="2800" dirty="0" smtClean="0">
                <a:latin typeface="Georgia" pitchFamily="18" charset="0"/>
              </a:rPr>
              <a:t>" (1891), по </a:t>
            </a:r>
            <a:r>
              <a:rPr lang="ru-RU" sz="2800" dirty="0" err="1" smtClean="0">
                <a:latin typeface="Georgia" pitchFamily="18" charset="0"/>
              </a:rPr>
              <a:t>смерті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Леонта</a:t>
            </a:r>
            <a:r>
              <a:rPr lang="ru-RU" sz="2800" dirty="0" smtClean="0">
                <a:latin typeface="Georgia" pitchFamily="18" charset="0"/>
              </a:rPr>
              <a:t> де </a:t>
            </a:r>
            <a:r>
              <a:rPr lang="ru-RU" sz="2800" dirty="0" err="1" smtClean="0">
                <a:latin typeface="Georgia" pitchFamily="18" charset="0"/>
              </a:rPr>
              <a:t>Ліля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найбільше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голосів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було</a:t>
            </a:r>
            <a:r>
              <a:rPr lang="ru-RU" sz="2800" dirty="0" smtClean="0">
                <a:latin typeface="Georgia" pitchFamily="18" charset="0"/>
              </a:rPr>
              <a:t> подано за П.Верлена. </a:t>
            </a:r>
            <a:r>
              <a:rPr lang="ru-RU" sz="2800" dirty="0" err="1" smtClean="0">
                <a:latin typeface="Georgia" pitchFamily="18" charset="0"/>
              </a:rPr>
              <a:t>Проте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визнання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прийшло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надто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пізно</a:t>
            </a:r>
            <a:r>
              <a:rPr lang="ru-RU" sz="2800" dirty="0" smtClean="0">
                <a:latin typeface="Georgia" pitchFamily="18" charset="0"/>
              </a:rPr>
              <a:t>: </a:t>
            </a:r>
            <a:r>
              <a:rPr lang="ru-RU" sz="2800" dirty="0" err="1" smtClean="0">
                <a:latin typeface="Georgia" pitchFamily="18" charset="0"/>
              </a:rPr>
              <a:t>здоров'я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письменника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похитнулося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Талановитий</a:t>
            </a:r>
            <a:r>
              <a:rPr lang="ru-RU" sz="2800" dirty="0" smtClean="0">
                <a:latin typeface="Georgia" pitchFamily="18" charset="0"/>
              </a:rPr>
              <a:t> поет </a:t>
            </a:r>
            <a:r>
              <a:rPr lang="ru-RU" sz="2800" dirty="0" err="1" smtClean="0">
                <a:latin typeface="Georgia" pitchFamily="18" charset="0"/>
              </a:rPr>
              <a:t>злидарював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майже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постійно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змушений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перебувати</a:t>
            </a:r>
            <a:r>
              <a:rPr lang="ru-RU" sz="2800" dirty="0" smtClean="0">
                <a:latin typeface="Georgia" pitchFamily="18" charset="0"/>
              </a:rPr>
              <a:t> в </a:t>
            </a:r>
            <a:r>
              <a:rPr lang="ru-RU" sz="2800" dirty="0" err="1" smtClean="0">
                <a:latin typeface="Georgia" pitchFamily="18" charset="0"/>
              </a:rPr>
              <a:t>лікарнях</a:t>
            </a:r>
            <a:r>
              <a:rPr lang="ru-RU" sz="2800" dirty="0" smtClean="0">
                <a:latin typeface="Georgia" pitchFamily="18" charset="0"/>
              </a:rPr>
              <a:t>. 8 </a:t>
            </a:r>
            <a:r>
              <a:rPr lang="ru-RU" sz="2800" dirty="0" err="1" smtClean="0">
                <a:latin typeface="Georgia" pitchFamily="18" charset="0"/>
              </a:rPr>
              <a:t>січня</a:t>
            </a:r>
            <a:r>
              <a:rPr lang="ru-RU" sz="2800" dirty="0" smtClean="0">
                <a:latin typeface="Georgia" pitchFamily="18" charset="0"/>
              </a:rPr>
              <a:t> 1896 р.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помер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кровотечі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легенів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4578" name="Picture 2" descr="Файл:Tombe Verlain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186" y="857232"/>
            <a:ext cx="5802975" cy="435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22710" y="1285860"/>
            <a:ext cx="7794392" cy="3298825"/>
          </a:xfrm>
        </p:spPr>
        <p:txBody>
          <a:bodyPr>
            <a:noAutofit/>
          </a:bodyPr>
          <a:lstStyle/>
          <a:p>
            <a:r>
              <a:rPr lang="uk-UA" sz="13800" dirty="0" smtClean="0">
                <a:latin typeface="Georgia" pitchFamily="18" charset="0"/>
              </a:rPr>
              <a:t>Дякую за увагу!</a:t>
            </a:r>
            <a:endParaRPr lang="ru-RU" sz="13800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474049" y="5715016"/>
            <a:ext cx="3714776" cy="114298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Georgia" pitchFamily="18" charset="0"/>
              </a:rPr>
              <a:t>Презентацію виконала</a:t>
            </a:r>
          </a:p>
          <a:p>
            <a:r>
              <a:rPr lang="uk-UA" dirty="0" smtClean="0">
                <a:latin typeface="Georgia" pitchFamily="18" charset="0"/>
              </a:rPr>
              <a:t>Учениця 10 – А класу</a:t>
            </a:r>
          </a:p>
          <a:p>
            <a:r>
              <a:rPr lang="uk-UA" dirty="0" smtClean="0">
                <a:latin typeface="Georgia" pitchFamily="18" charset="0"/>
              </a:rPr>
              <a:t>Кременчуцького ліцею №30</a:t>
            </a:r>
          </a:p>
          <a:p>
            <a:r>
              <a:rPr lang="uk-UA" dirty="0" err="1" smtClean="0">
                <a:latin typeface="Georgia" pitchFamily="18" charset="0"/>
              </a:rPr>
              <a:t>Заікіної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Анастасії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80" y="2428868"/>
            <a:ext cx="8929750" cy="420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6562" y="142852"/>
            <a:ext cx="11001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А. Франс: "Не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можна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застосовувати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до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цього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поета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те ж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мірило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, яке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застосовують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до людей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розсудливих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.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Він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має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права,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яких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у нас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немає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,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оскільки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він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стоїть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незрівнянно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вище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і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, разом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із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тим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,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незрівнянно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нижче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за нас.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Це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несвідома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істота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,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і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це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такий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поет,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який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зустрічається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 раз на </a:t>
            </a:r>
            <a:r>
              <a:rPr lang="ru-RU" sz="2800" dirty="0" err="1" smtClean="0">
                <a:latin typeface="Georgia" pitchFamily="18" charset="0"/>
                <a:cs typeface="Microsoft Sans Serif" pitchFamily="34" charset="0"/>
              </a:rPr>
              <a:t>століття</a:t>
            </a:r>
            <a:r>
              <a:rPr lang="ru-RU" sz="2800" dirty="0" smtClean="0">
                <a:latin typeface="Georgia" pitchFamily="18" charset="0"/>
                <a:cs typeface="Microsoft Sans Serif" pitchFamily="34" charset="0"/>
              </a:rPr>
              <a:t>"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000108"/>
            <a:ext cx="692948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 Поль Верлен </a:t>
            </a:r>
            <a:r>
              <a:rPr lang="ru-RU" sz="2800" dirty="0" err="1" smtClean="0">
                <a:latin typeface="Georgia" pitchFamily="18" charset="0"/>
              </a:rPr>
              <a:t>народився</a:t>
            </a:r>
            <a:r>
              <a:rPr lang="ru-RU" sz="2800" dirty="0" smtClean="0">
                <a:latin typeface="Georgia" pitchFamily="18" charset="0"/>
              </a:rPr>
              <a:t> 30 </a:t>
            </a:r>
            <a:r>
              <a:rPr lang="ru-RU" sz="2800" dirty="0" err="1" smtClean="0">
                <a:latin typeface="Georgia" pitchFamily="18" charset="0"/>
              </a:rPr>
              <a:t>березня</a:t>
            </a:r>
            <a:r>
              <a:rPr lang="ru-RU" sz="2800" dirty="0" smtClean="0">
                <a:latin typeface="Georgia" pitchFamily="18" charset="0"/>
              </a:rPr>
              <a:t> 1844 р. в </a:t>
            </a:r>
            <a:r>
              <a:rPr lang="ru-RU" sz="2800" dirty="0" err="1" smtClean="0">
                <a:latin typeface="Georgia" pitchFamily="18" charset="0"/>
              </a:rPr>
              <a:t>Мецці</a:t>
            </a:r>
            <a:r>
              <a:rPr lang="ru-RU" sz="2800" dirty="0" smtClean="0">
                <a:latin typeface="Georgia" pitchFamily="18" charset="0"/>
              </a:rPr>
              <a:t>, у </a:t>
            </a:r>
            <a:r>
              <a:rPr lang="ru-RU" sz="2800" dirty="0" err="1" smtClean="0">
                <a:latin typeface="Georgia" pitchFamily="18" charset="0"/>
              </a:rPr>
              <a:t>сім’ї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офіцера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Після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переїзду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родини</a:t>
            </a:r>
            <a:r>
              <a:rPr lang="ru-RU" sz="2800" dirty="0" smtClean="0">
                <a:latin typeface="Georgia" pitchFamily="18" charset="0"/>
              </a:rPr>
              <a:t> до Парижа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закінчив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ліцей</a:t>
            </a:r>
            <a:r>
              <a:rPr lang="ru-RU" sz="2800" dirty="0" smtClean="0">
                <a:latin typeface="Georgia" pitchFamily="18" charset="0"/>
              </a:rPr>
              <a:t>(1858)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у </a:t>
            </a:r>
            <a:r>
              <a:rPr lang="ru-RU" sz="2800" dirty="0" err="1" smtClean="0">
                <a:latin typeface="Georgia" pitchFamily="18" charset="0"/>
              </a:rPr>
              <a:t>двадцятирічному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віці</a:t>
            </a:r>
            <a:r>
              <a:rPr lang="ru-RU" sz="2800" dirty="0" smtClean="0">
                <a:latin typeface="Georgia" pitchFamily="18" charset="0"/>
              </a:rPr>
              <a:t> почав </a:t>
            </a:r>
            <a:r>
              <a:rPr lang="ru-RU" sz="2800" dirty="0" err="1" smtClean="0">
                <a:latin typeface="Georgia" pitchFamily="18" charset="0"/>
              </a:rPr>
              <a:t>працювати</a:t>
            </a:r>
            <a:r>
              <a:rPr lang="ru-RU" sz="2800" dirty="0" smtClean="0">
                <a:latin typeface="Georgia" pitchFamily="18" charset="0"/>
              </a:rPr>
              <a:t> чиновником у </a:t>
            </a:r>
            <a:r>
              <a:rPr lang="ru-RU" sz="2800" dirty="0" err="1" smtClean="0">
                <a:latin typeface="Georgia" pitchFamily="18" charset="0"/>
              </a:rPr>
              <a:t>Паризькій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міській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ратуші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Згодом</a:t>
            </a:r>
            <a:r>
              <a:rPr lang="ru-RU" sz="2800" dirty="0" smtClean="0">
                <a:latin typeface="Georgia" pitchFamily="18" charset="0"/>
              </a:rPr>
              <a:t> Верлен </a:t>
            </a:r>
            <a:r>
              <a:rPr lang="ru-RU" sz="2800" dirty="0" err="1" smtClean="0">
                <a:latin typeface="Georgia" pitchFamily="18" charset="0"/>
              </a:rPr>
              <a:t>одружився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проводив </a:t>
            </a:r>
            <a:r>
              <a:rPr lang="ru-RU" sz="2800" dirty="0" err="1" smtClean="0">
                <a:latin typeface="Georgia" pitchFamily="18" charset="0"/>
              </a:rPr>
              <a:t>звичайне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чиновницьке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існування</a:t>
            </a:r>
            <a:r>
              <a:rPr lang="ru-RU" sz="2800" dirty="0" smtClean="0">
                <a:latin typeface="Georgia" pitchFamily="18" charset="0"/>
              </a:rPr>
              <a:t>. Але </a:t>
            </a:r>
            <a:r>
              <a:rPr lang="ru-RU" sz="2800" dirty="0" err="1" smtClean="0">
                <a:latin typeface="Georgia" pitchFamily="18" charset="0"/>
              </a:rPr>
              <a:t>поезія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якою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захоплювався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шкільних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років</a:t>
            </a:r>
            <a:r>
              <a:rPr lang="ru-RU" sz="2800" dirty="0" smtClean="0">
                <a:latin typeface="Georgia" pitchFamily="18" charset="0"/>
              </a:rPr>
              <a:t>(</a:t>
            </a:r>
            <a:r>
              <a:rPr lang="ru-RU" sz="2800" dirty="0" err="1" smtClean="0">
                <a:latin typeface="Georgia" pitchFamily="18" charset="0"/>
              </a:rPr>
              <a:t>Свій</a:t>
            </a:r>
            <a:r>
              <a:rPr lang="ru-RU" sz="2800" dirty="0" smtClean="0">
                <a:latin typeface="Georgia" pitchFamily="18" charset="0"/>
              </a:rPr>
              <a:t> перший </a:t>
            </a:r>
            <a:r>
              <a:rPr lang="ru-RU" sz="2800" dirty="0" err="1" smtClean="0">
                <a:latin typeface="Georgia" pitchFamily="18" charset="0"/>
              </a:rPr>
              <a:t>відомий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вірш</a:t>
            </a:r>
            <a:r>
              <a:rPr lang="ru-RU" sz="2800" dirty="0" smtClean="0">
                <a:latin typeface="Georgia" pitchFamily="18" charset="0"/>
              </a:rPr>
              <a:t> «Смерть» (1858)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надіслав</a:t>
            </a:r>
            <a:r>
              <a:rPr lang="ru-RU" sz="2800" dirty="0" smtClean="0">
                <a:latin typeface="Georgia" pitchFamily="18" charset="0"/>
              </a:rPr>
              <a:t> В.Гюго), </a:t>
            </a:r>
            <a:r>
              <a:rPr lang="ru-RU" sz="2800" dirty="0" err="1" smtClean="0">
                <a:latin typeface="Georgia" pitchFamily="18" charset="0"/>
              </a:rPr>
              <a:t>приваблювала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його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значно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більше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ніж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кар’єра</a:t>
            </a:r>
            <a:r>
              <a:rPr lang="ru-RU" sz="2800" dirty="0" smtClean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482" name="Picture 2" descr="http://www.cosmovisions.com/images/Verl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96" y="943250"/>
            <a:ext cx="4305304" cy="549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248" y="-142900"/>
            <a:ext cx="85217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 smtClean="0">
                <a:latin typeface="Georgia" pitchFamily="18" charset="0"/>
              </a:rPr>
              <a:t>Дитинство</a:t>
            </a:r>
            <a:r>
              <a:rPr lang="ru-RU" sz="6600" dirty="0" smtClean="0">
                <a:latin typeface="Georgia" pitchFamily="18" charset="0"/>
              </a:rPr>
              <a:t> та </a:t>
            </a:r>
            <a:r>
              <a:rPr lang="ru-RU" sz="6600" dirty="0" err="1" smtClean="0">
                <a:latin typeface="Georgia" pitchFamily="18" charset="0"/>
              </a:rPr>
              <a:t>юність</a:t>
            </a:r>
            <a:endParaRPr lang="ru-RU" sz="66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-142900"/>
            <a:ext cx="10157354" cy="1143008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Georgia" pitchFamily="18" charset="0"/>
              </a:rPr>
              <a:t>Становлення</a:t>
            </a:r>
            <a:r>
              <a:rPr lang="ru-RU" sz="6600" dirty="0" smtClean="0">
                <a:latin typeface="Georgia" pitchFamily="18" charset="0"/>
              </a:rPr>
              <a:t> </a:t>
            </a:r>
            <a:r>
              <a:rPr lang="ru-RU" sz="6600" dirty="0" err="1" smtClean="0">
                <a:latin typeface="Georgia" pitchFamily="18" charset="0"/>
              </a:rPr>
              <a:t>митця</a:t>
            </a:r>
            <a:endParaRPr lang="ru-RU" sz="6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97" y="857232"/>
            <a:ext cx="11715831" cy="57864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100" dirty="0" smtClean="0">
                <a:latin typeface="Georgia" pitchFamily="18" charset="0"/>
              </a:rPr>
              <a:t>      </a:t>
            </a:r>
            <a:r>
              <a:rPr lang="ru-RU" sz="2100" dirty="0" err="1" smtClean="0">
                <a:latin typeface="Georgia" pitchFamily="18" charset="0"/>
              </a:rPr>
              <a:t>Літературні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здібності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виявилися</a:t>
            </a:r>
            <a:r>
              <a:rPr lang="ru-RU" sz="2100" dirty="0" smtClean="0">
                <a:latin typeface="Georgia" pitchFamily="18" charset="0"/>
              </a:rPr>
              <a:t> у Верлена рано. </a:t>
            </a:r>
            <a:r>
              <a:rPr lang="ru-RU" sz="2100" dirty="0" err="1" smtClean="0">
                <a:latin typeface="Georgia" pitchFamily="18" charset="0"/>
              </a:rPr>
              <a:t>Вже</a:t>
            </a:r>
            <a:r>
              <a:rPr lang="ru-RU" sz="2100" dirty="0" smtClean="0">
                <a:latin typeface="Georgia" pitchFamily="18" charset="0"/>
              </a:rPr>
              <a:t> 1858 року </a:t>
            </a:r>
            <a:r>
              <a:rPr lang="ru-RU" sz="2100" dirty="0" err="1" smtClean="0">
                <a:latin typeface="Georgia" pitchFamily="18" charset="0"/>
              </a:rPr>
              <a:t>він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надіслав</a:t>
            </a:r>
            <a:r>
              <a:rPr lang="ru-RU" sz="2100" dirty="0" smtClean="0">
                <a:latin typeface="Georgia" pitchFamily="18" charset="0"/>
              </a:rPr>
              <a:t> один </a:t>
            </a:r>
            <a:r>
              <a:rPr lang="ru-RU" sz="2100" dirty="0" err="1" smtClean="0">
                <a:latin typeface="Georgia" pitchFamily="18" charset="0"/>
              </a:rPr>
              <a:t>із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ранніх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віршів</a:t>
            </a:r>
            <a:r>
              <a:rPr lang="ru-RU" sz="2100" dirty="0" smtClean="0">
                <a:latin typeface="Georgia" pitchFamily="18" charset="0"/>
              </a:rPr>
              <a:t> — "Смерть" — </a:t>
            </a:r>
            <a:r>
              <a:rPr lang="ru-RU" sz="2100" dirty="0" err="1" smtClean="0">
                <a:latin typeface="Georgia" pitchFamily="18" charset="0"/>
              </a:rPr>
              <a:t>Віктору</a:t>
            </a:r>
            <a:r>
              <a:rPr lang="ru-RU" sz="2100" dirty="0" smtClean="0">
                <a:latin typeface="Georgia" pitchFamily="18" charset="0"/>
              </a:rPr>
              <a:t> Гюго </a:t>
            </a:r>
            <a:r>
              <a:rPr lang="ru-RU" sz="2100" dirty="0" err="1" smtClean="0">
                <a:latin typeface="Georgia" pitchFamily="18" charset="0"/>
              </a:rPr>
              <a:t>й</a:t>
            </a:r>
            <a:r>
              <a:rPr lang="ru-RU" sz="2100" dirty="0" smtClean="0">
                <a:latin typeface="Georgia" pitchFamily="18" charset="0"/>
              </a:rPr>
              <a:t> одержав </a:t>
            </a:r>
            <a:r>
              <a:rPr lang="ru-RU" sz="2100" dirty="0" err="1" smtClean="0">
                <a:latin typeface="Georgia" pitchFamily="18" charset="0"/>
              </a:rPr>
              <a:t>схвальну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оцінку</a:t>
            </a:r>
            <a:r>
              <a:rPr lang="ru-RU" sz="2100" dirty="0" smtClean="0">
                <a:latin typeface="Georgia" pitchFamily="18" charset="0"/>
              </a:rPr>
              <a:t>, а 1863 року </a:t>
            </a:r>
            <a:r>
              <a:rPr lang="ru-RU" sz="2100" dirty="0" err="1" smtClean="0">
                <a:latin typeface="Georgia" pitchFamily="18" charset="0"/>
              </a:rPr>
              <a:t>з'явилась</a:t>
            </a:r>
            <a:r>
              <a:rPr lang="ru-RU" sz="2100" dirty="0" smtClean="0">
                <a:latin typeface="Georgia" pitchFamily="18" charset="0"/>
              </a:rPr>
              <a:t> перша </a:t>
            </a:r>
            <a:r>
              <a:rPr lang="ru-RU" sz="2100" dirty="0" err="1" smtClean="0">
                <a:latin typeface="Georgia" pitchFamily="18" charset="0"/>
              </a:rPr>
              <a:t>публікація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поета-початківця</a:t>
            </a:r>
            <a:r>
              <a:rPr lang="ru-RU" sz="2100" dirty="0" smtClean="0">
                <a:latin typeface="Georgia" pitchFamily="18" charset="0"/>
              </a:rPr>
              <a:t> (</a:t>
            </a:r>
            <a:r>
              <a:rPr lang="ru-RU" sz="2100" dirty="0" smtClean="0">
                <a:latin typeface="Georgia" pitchFamily="18" charset="0"/>
              </a:rPr>
              <a:t>сонет «Пан </a:t>
            </a:r>
            <a:r>
              <a:rPr lang="ru-RU" sz="2100" dirty="0" err="1" smtClean="0">
                <a:latin typeface="Georgia" pitchFamily="18" charset="0"/>
              </a:rPr>
              <a:t>Прюдом</a:t>
            </a:r>
            <a:r>
              <a:rPr lang="ru-RU" sz="2100" dirty="0" smtClean="0">
                <a:latin typeface="Georgia" pitchFamily="18" charset="0"/>
              </a:rPr>
              <a:t>»). На початку </a:t>
            </a:r>
            <a:r>
              <a:rPr lang="ru-RU" sz="2100" dirty="0" err="1" smtClean="0">
                <a:latin typeface="Georgia" pitchFamily="18" charset="0"/>
              </a:rPr>
              <a:t>літературної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діяльності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він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був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близьким</a:t>
            </a:r>
            <a:r>
              <a:rPr lang="ru-RU" sz="2100" dirty="0" smtClean="0">
                <a:latin typeface="Georgia" pitchFamily="18" charset="0"/>
              </a:rPr>
              <a:t> до </a:t>
            </a:r>
            <a:r>
              <a:rPr lang="ru-RU" sz="2100" dirty="0" err="1" smtClean="0">
                <a:latin typeface="Georgia" pitchFamily="18" charset="0"/>
              </a:rPr>
              <a:t>знаменитої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тоді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поетичної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групи</a:t>
            </a:r>
            <a:r>
              <a:rPr lang="ru-RU" sz="2100" dirty="0" smtClean="0">
                <a:latin typeface="Georgia" pitchFamily="18" charset="0"/>
              </a:rPr>
              <a:t> «Парнас». У </a:t>
            </a:r>
            <a:r>
              <a:rPr lang="ru-RU" sz="2100" dirty="0" err="1" smtClean="0">
                <a:latin typeface="Georgia" pitchFamily="18" charset="0"/>
              </a:rPr>
              <a:t>ранніх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поетичних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збірках</a:t>
            </a:r>
            <a:r>
              <a:rPr lang="ru-RU" sz="2100" dirty="0" smtClean="0">
                <a:latin typeface="Georgia" pitchFamily="18" charset="0"/>
              </a:rPr>
              <a:t> Верлена («</a:t>
            </a:r>
            <a:r>
              <a:rPr lang="ru-RU" sz="2100" dirty="0" err="1" smtClean="0">
                <a:latin typeface="Georgia" pitchFamily="18" charset="0"/>
              </a:rPr>
              <a:t>Сатурнічні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вірші</a:t>
            </a:r>
            <a:r>
              <a:rPr lang="ru-RU" sz="2100" dirty="0" smtClean="0">
                <a:latin typeface="Georgia" pitchFamily="18" charset="0"/>
              </a:rPr>
              <a:t>», «</a:t>
            </a:r>
            <a:r>
              <a:rPr lang="ru-RU" sz="2100" dirty="0" err="1" smtClean="0">
                <a:latin typeface="Georgia" pitchFamily="18" charset="0"/>
              </a:rPr>
              <a:t>Ви¬шукані</a:t>
            </a:r>
            <a:r>
              <a:rPr lang="ru-RU" sz="2100" dirty="0" smtClean="0">
                <a:latin typeface="Georgia" pitchFamily="18" charset="0"/>
              </a:rPr>
              <a:t> свята») </a:t>
            </a:r>
            <a:r>
              <a:rPr lang="ru-RU" sz="2100" dirty="0" err="1" smtClean="0">
                <a:latin typeface="Georgia" pitchFamily="18" charset="0"/>
              </a:rPr>
              <a:t>відбувається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поступовий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перехід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від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властивої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парнасцям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любові</a:t>
            </a:r>
            <a:r>
              <a:rPr lang="ru-RU" sz="2100" dirty="0" smtClean="0">
                <a:latin typeface="Georgia" pitchFamily="18" charset="0"/>
              </a:rPr>
              <a:t> до «</a:t>
            </a:r>
            <a:r>
              <a:rPr lang="ru-RU" sz="2100" dirty="0" err="1" smtClean="0">
                <a:latin typeface="Georgia" pitchFamily="18" charset="0"/>
              </a:rPr>
              <a:t>застиглої</a:t>
            </a:r>
            <a:r>
              <a:rPr lang="ru-RU" sz="2100" dirty="0" smtClean="0">
                <a:latin typeface="Georgia" pitchFamily="18" charset="0"/>
              </a:rPr>
              <a:t>» </a:t>
            </a:r>
            <a:r>
              <a:rPr lang="ru-RU" sz="2100" dirty="0" err="1" smtClean="0">
                <a:latin typeface="Georgia" pitchFamily="18" charset="0"/>
              </a:rPr>
              <a:t>краси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від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матеріального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відчуття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світу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до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химерності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нереальності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зображувальних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образів</a:t>
            </a:r>
            <a:r>
              <a:rPr lang="ru-RU" sz="2100" dirty="0" smtClean="0">
                <a:latin typeface="Georgia" pitchFamily="18" charset="0"/>
              </a:rPr>
              <a:t>. У </a:t>
            </a:r>
            <a:r>
              <a:rPr lang="ru-RU" sz="2100" dirty="0" err="1" smtClean="0">
                <a:latin typeface="Georgia" pitchFamily="18" charset="0"/>
              </a:rPr>
              <a:t>передачі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настроїв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миттєвих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відчуттів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у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цих</a:t>
            </a:r>
            <a:r>
              <a:rPr lang="ru-RU" sz="2100" dirty="0" smtClean="0">
                <a:latin typeface="Georgia" pitchFamily="18" charset="0"/>
              </a:rPr>
              <a:t>  перших книгах </a:t>
            </a:r>
            <a:r>
              <a:rPr lang="ru-RU" sz="2100" dirty="0" err="1" smtClean="0">
                <a:latin typeface="Georgia" pitchFamily="18" charset="0"/>
              </a:rPr>
              <a:t>поета</a:t>
            </a:r>
            <a:r>
              <a:rPr lang="ru-RU" sz="2100" dirty="0" smtClean="0">
                <a:latin typeface="Georgia" pitchFamily="18" charset="0"/>
              </a:rPr>
              <a:t> уже </a:t>
            </a:r>
            <a:r>
              <a:rPr lang="ru-RU" sz="2100" dirty="0" err="1" smtClean="0">
                <a:latin typeface="Georgia" pitchFamily="18" charset="0"/>
              </a:rPr>
              <a:t>помітний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вплив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імпресіонізму</a:t>
            </a:r>
            <a:r>
              <a:rPr lang="ru-RU" sz="2100" dirty="0" smtClean="0">
                <a:latin typeface="Georgia" pitchFamily="18" charset="0"/>
              </a:rPr>
              <a:t>.</a:t>
            </a:r>
            <a:br>
              <a:rPr lang="ru-RU" sz="2100" dirty="0" smtClean="0">
                <a:latin typeface="Georgia" pitchFamily="18" charset="0"/>
              </a:rPr>
            </a:br>
            <a:r>
              <a:rPr lang="ru-RU" sz="2100" dirty="0" smtClean="0">
                <a:latin typeface="Georgia" pitchFamily="18" charset="0"/>
              </a:rPr>
              <a:t>   </a:t>
            </a:r>
            <a:r>
              <a:rPr lang="ru-RU" sz="2100" dirty="0" err="1" smtClean="0">
                <a:latin typeface="Georgia" pitchFamily="18" charset="0"/>
              </a:rPr>
              <a:t>Ще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більшою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мірою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намагання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звільнитися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від</a:t>
            </a:r>
            <a:r>
              <a:rPr lang="ru-RU" sz="2100" dirty="0" smtClean="0">
                <a:latin typeface="Georgia" pitchFamily="18" charset="0"/>
              </a:rPr>
              <a:t> «</a:t>
            </a:r>
            <a:r>
              <a:rPr lang="ru-RU" sz="2100" dirty="0" err="1" smtClean="0">
                <a:latin typeface="Georgia" pitchFamily="18" charset="0"/>
              </a:rPr>
              <a:t>живописності</a:t>
            </a:r>
            <a:r>
              <a:rPr lang="ru-RU" sz="2100" dirty="0" smtClean="0">
                <a:latin typeface="Georgia" pitchFamily="18" charset="0"/>
              </a:rPr>
              <a:t>» </a:t>
            </a:r>
            <a:r>
              <a:rPr lang="ru-RU" sz="2100" dirty="0" err="1" smtClean="0">
                <a:latin typeface="Georgia" pitchFamily="18" charset="0"/>
              </a:rPr>
              <a:t>вірша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від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його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парнаської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пластичності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помітно</a:t>
            </a:r>
            <a:r>
              <a:rPr lang="ru-RU" sz="2100" dirty="0" smtClean="0">
                <a:latin typeface="Georgia" pitchFamily="18" charset="0"/>
              </a:rPr>
              <a:t> у </a:t>
            </a:r>
            <a:r>
              <a:rPr lang="ru-RU" sz="2100" dirty="0" err="1" smtClean="0">
                <a:latin typeface="Georgia" pitchFamily="18" charset="0"/>
              </a:rPr>
              <a:t>найкращій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поетичній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збірці</a:t>
            </a:r>
            <a:r>
              <a:rPr lang="ru-RU" sz="2100" dirty="0" smtClean="0">
                <a:latin typeface="Georgia" pitchFamily="18" charset="0"/>
              </a:rPr>
              <a:t> Верлена — «</a:t>
            </a:r>
            <a:r>
              <a:rPr lang="ru-RU" sz="2100" dirty="0" err="1" smtClean="0">
                <a:latin typeface="Georgia" pitchFamily="18" charset="0"/>
              </a:rPr>
              <a:t>Романси</a:t>
            </a:r>
            <a:r>
              <a:rPr lang="ru-RU" sz="2100" dirty="0" smtClean="0">
                <a:latin typeface="Georgia" pitchFamily="18" charset="0"/>
              </a:rPr>
              <a:t> без </a:t>
            </a:r>
            <a:r>
              <a:rPr lang="ru-RU" sz="2100" dirty="0" err="1" smtClean="0">
                <a:latin typeface="Georgia" pitchFamily="18" charset="0"/>
              </a:rPr>
              <a:t>слів</a:t>
            </a:r>
            <a:r>
              <a:rPr lang="ru-RU" sz="2100" dirty="0" smtClean="0">
                <a:latin typeface="Georgia" pitchFamily="18" charset="0"/>
              </a:rPr>
              <a:t>» (1874). </a:t>
            </a:r>
            <a:r>
              <a:rPr lang="ru-RU" sz="2100" dirty="0" err="1" smtClean="0">
                <a:latin typeface="Georgia" pitchFamily="18" charset="0"/>
              </a:rPr>
              <a:t>Вже</a:t>
            </a:r>
            <a:r>
              <a:rPr lang="ru-RU" sz="2100" dirty="0" smtClean="0">
                <a:latin typeface="Georgia" pitchFamily="18" charset="0"/>
              </a:rPr>
              <a:t> сама </a:t>
            </a:r>
            <a:r>
              <a:rPr lang="ru-RU" sz="2100" dirty="0" err="1" smtClean="0">
                <a:latin typeface="Georgia" pitchFamily="18" charset="0"/>
              </a:rPr>
              <a:t>назва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збірки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свідчить</a:t>
            </a:r>
            <a:r>
              <a:rPr lang="ru-RU" sz="2100" dirty="0" smtClean="0">
                <a:latin typeface="Georgia" pitchFamily="18" charset="0"/>
              </a:rPr>
              <a:t> про </a:t>
            </a:r>
            <a:r>
              <a:rPr lang="ru-RU" sz="2100" dirty="0" err="1" smtClean="0">
                <a:latin typeface="Georgia" pitchFamily="18" charset="0"/>
              </a:rPr>
              <a:t>жвавий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інтерес</a:t>
            </a:r>
            <a:r>
              <a:rPr lang="ru-RU" sz="2100" dirty="0" smtClean="0">
                <a:latin typeface="Georgia" pitchFamily="18" charset="0"/>
              </a:rPr>
              <a:t> автора до </a:t>
            </a:r>
            <a:r>
              <a:rPr lang="ru-RU" sz="2100" dirty="0" err="1" smtClean="0">
                <a:latin typeface="Georgia" pitchFamily="18" charset="0"/>
              </a:rPr>
              <a:t>мелодійності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вірша</a:t>
            </a:r>
            <a:r>
              <a:rPr lang="ru-RU" sz="2100" dirty="0" smtClean="0">
                <a:latin typeface="Georgia" pitchFamily="18" charset="0"/>
              </a:rPr>
              <a:t>. </a:t>
            </a:r>
            <a:r>
              <a:rPr lang="ru-RU" sz="2100" dirty="0" err="1" smtClean="0">
                <a:latin typeface="Georgia" pitchFamily="18" charset="0"/>
              </a:rPr>
              <a:t>Пізнання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свого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внутрішнього</a:t>
            </a:r>
            <a:r>
              <a:rPr lang="ru-RU" sz="2100" dirty="0" smtClean="0">
                <a:latin typeface="Georgia" pitchFamily="18" charset="0"/>
              </a:rPr>
              <a:t> «Я» через </a:t>
            </a:r>
            <a:r>
              <a:rPr lang="ru-RU" sz="2100" dirty="0" err="1" smtClean="0">
                <a:latin typeface="Georgia" pitchFamily="18" charset="0"/>
              </a:rPr>
              <a:t>музику</a:t>
            </a:r>
            <a:r>
              <a:rPr lang="ru-RU" sz="2100" dirty="0" smtClean="0">
                <a:latin typeface="Georgia" pitchFamily="18" charset="0"/>
              </a:rPr>
              <a:t> — </a:t>
            </a:r>
            <a:r>
              <a:rPr lang="ru-RU" sz="2100" dirty="0" err="1" smtClean="0">
                <a:latin typeface="Georgia" pitchFamily="18" charset="0"/>
              </a:rPr>
              <a:t>такий</a:t>
            </a:r>
            <a:r>
              <a:rPr lang="ru-RU" sz="2100" dirty="0" smtClean="0">
                <a:latin typeface="Georgia" pitchFamily="18" charset="0"/>
              </a:rPr>
              <a:t> шлях </a:t>
            </a:r>
            <a:r>
              <a:rPr lang="ru-RU" sz="2100" dirty="0" err="1" smtClean="0">
                <a:latin typeface="Georgia" pitchFamily="18" charset="0"/>
              </a:rPr>
              <a:t>видався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поетові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новаторським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найправильнішим</a:t>
            </a:r>
            <a:r>
              <a:rPr lang="ru-RU" sz="2100" dirty="0" smtClean="0">
                <a:latin typeface="Georgia" pitchFamily="18" charset="0"/>
              </a:rPr>
              <a:t>. </a:t>
            </a:r>
            <a:r>
              <a:rPr lang="ru-RU" sz="2100" dirty="0" err="1" smtClean="0">
                <a:latin typeface="Georgia" pitchFamily="18" charset="0"/>
              </a:rPr>
              <a:t>Тоді</a:t>
            </a:r>
            <a:r>
              <a:rPr lang="ru-RU" sz="2100" dirty="0" smtClean="0">
                <a:latin typeface="Georgia" pitchFamily="18" charset="0"/>
              </a:rPr>
              <a:t> ж таки у </a:t>
            </a:r>
            <a:r>
              <a:rPr lang="ru-RU" sz="2100" dirty="0" err="1" smtClean="0">
                <a:latin typeface="Georgia" pitchFamily="18" charset="0"/>
              </a:rPr>
              <a:t>вірші</a:t>
            </a:r>
            <a:r>
              <a:rPr lang="ru-RU" sz="2100" dirty="0" smtClean="0">
                <a:latin typeface="Georgia" pitchFamily="18" charset="0"/>
              </a:rPr>
              <a:t> «</a:t>
            </a:r>
            <a:r>
              <a:rPr lang="ru-RU" sz="2100" dirty="0" err="1" smtClean="0">
                <a:latin typeface="Georgia" pitchFamily="18" charset="0"/>
              </a:rPr>
              <a:t>Поетичне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мистецтво</a:t>
            </a:r>
            <a:r>
              <a:rPr lang="ru-RU" sz="2100" dirty="0" smtClean="0">
                <a:latin typeface="Georgia" pitchFamily="18" charset="0"/>
              </a:rPr>
              <a:t>» (1874) Верлен </a:t>
            </a:r>
            <a:r>
              <a:rPr lang="ru-RU" sz="2100" dirty="0" err="1" smtClean="0">
                <a:latin typeface="Georgia" pitchFamily="18" charset="0"/>
              </a:rPr>
              <a:t>обґрунтувати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значення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музикальності</a:t>
            </a:r>
            <a:r>
              <a:rPr lang="ru-RU" sz="2100" dirty="0" smtClean="0">
                <a:latin typeface="Georgia" pitchFamily="18" charset="0"/>
              </a:rPr>
              <a:t> як </a:t>
            </a:r>
            <a:r>
              <a:rPr lang="ru-RU" sz="2100" dirty="0" err="1" smtClean="0">
                <a:latin typeface="Georgia" pitchFamily="18" charset="0"/>
              </a:rPr>
              <a:t>основи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символістської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поетики</a:t>
            </a:r>
            <a:r>
              <a:rPr lang="ru-RU" sz="2100" dirty="0" smtClean="0">
                <a:latin typeface="Georgia" pitchFamily="18" charset="0"/>
              </a:rPr>
              <a:t>.</a:t>
            </a:r>
            <a:endParaRPr lang="ru-RU" sz="2100" dirty="0">
              <a:latin typeface="Georgia" pitchFamily="18" charset="0"/>
            </a:endParaRPr>
          </a:p>
        </p:txBody>
      </p:sp>
      <p:pic>
        <p:nvPicPr>
          <p:cNvPr id="4" name="Picture 4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320" y="-214338"/>
            <a:ext cx="1379505" cy="12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07935" y="214290"/>
            <a:ext cx="5143536" cy="5572164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1863</a:t>
            </a:r>
            <a:r>
              <a:rPr lang="uk-UA" i="1" dirty="0" smtClean="0">
                <a:latin typeface="Georgia" pitchFamily="18" charset="0"/>
              </a:rPr>
              <a:t> – перший друкований сонет </a:t>
            </a:r>
            <a:r>
              <a:rPr lang="uk-UA" i="1" dirty="0" err="1" smtClean="0">
                <a:latin typeface="Georgia" pitchFamily="18" charset="0"/>
              </a:rPr>
              <a:t>“Пан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Прюдом”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1866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–перша</a:t>
            </a:r>
            <a:r>
              <a:rPr lang="uk-UA" i="1" dirty="0" smtClean="0">
                <a:latin typeface="Georgia" pitchFamily="18" charset="0"/>
              </a:rPr>
              <a:t> збірка </a:t>
            </a:r>
            <a:r>
              <a:rPr lang="uk-UA" i="1" dirty="0" err="1" smtClean="0">
                <a:latin typeface="Georgia" pitchFamily="18" charset="0"/>
              </a:rPr>
              <a:t>“Сатурнічні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поезії”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1868 </a:t>
            </a:r>
            <a:r>
              <a:rPr lang="uk-UA" i="1" dirty="0" smtClean="0">
                <a:latin typeface="Georgia" pitchFamily="18" charset="0"/>
              </a:rPr>
              <a:t>– збірка </a:t>
            </a:r>
            <a:r>
              <a:rPr lang="uk-UA" i="1" dirty="0" err="1" smtClean="0">
                <a:latin typeface="Georgia" pitchFamily="18" charset="0"/>
              </a:rPr>
              <a:t>“Вишукані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свята”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1870</a:t>
            </a:r>
            <a:r>
              <a:rPr lang="uk-UA" i="1" dirty="0" smtClean="0">
                <a:latin typeface="Georgia" pitchFamily="18" charset="0"/>
              </a:rPr>
              <a:t> – збірка </a:t>
            </a:r>
            <a:r>
              <a:rPr lang="uk-UA" i="1" dirty="0" err="1" smtClean="0">
                <a:latin typeface="Georgia" pitchFamily="18" charset="0"/>
              </a:rPr>
              <a:t>“Добра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пісня”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1874</a:t>
            </a:r>
            <a:r>
              <a:rPr lang="uk-UA" i="1" dirty="0" smtClean="0">
                <a:latin typeface="Georgia" pitchFamily="18" charset="0"/>
              </a:rPr>
              <a:t> -  збірка </a:t>
            </a:r>
            <a:r>
              <a:rPr lang="uk-UA" i="1" dirty="0" err="1" smtClean="0">
                <a:latin typeface="Georgia" pitchFamily="18" charset="0"/>
              </a:rPr>
              <a:t>“Романси</a:t>
            </a:r>
            <a:r>
              <a:rPr lang="uk-UA" i="1" dirty="0" smtClean="0">
                <a:latin typeface="Georgia" pitchFamily="18" charset="0"/>
              </a:rPr>
              <a:t> без </a:t>
            </a:r>
            <a:r>
              <a:rPr lang="uk-UA" i="1" dirty="0" err="1" smtClean="0">
                <a:latin typeface="Georgia" pitchFamily="18" charset="0"/>
              </a:rPr>
              <a:t>слів”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1881-</a:t>
            </a:r>
            <a:r>
              <a:rPr lang="uk-UA" i="1" dirty="0" smtClean="0">
                <a:latin typeface="Georgia" pitchFamily="18" charset="0"/>
              </a:rPr>
              <a:t> збірка </a:t>
            </a:r>
            <a:r>
              <a:rPr lang="uk-UA" i="1" dirty="0" err="1" smtClean="0">
                <a:latin typeface="Georgia" pitchFamily="18" charset="0"/>
              </a:rPr>
              <a:t>“Мудрість”</a:t>
            </a:r>
            <a:endParaRPr lang="uk-UA" i="1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i="1" dirty="0" smtClean="0">
                <a:latin typeface="Georgia" pitchFamily="18" charset="0"/>
              </a:rPr>
              <a:t>1891 </a:t>
            </a:r>
            <a:r>
              <a:rPr lang="uk-UA" i="1" dirty="0" smtClean="0">
                <a:latin typeface="Georgia" pitchFamily="18" charset="0"/>
              </a:rPr>
              <a:t>– обрали </a:t>
            </a:r>
            <a:r>
              <a:rPr lang="uk-UA" i="1" dirty="0" err="1" smtClean="0">
                <a:latin typeface="Georgia" pitchFamily="18" charset="0"/>
              </a:rPr>
              <a:t>“королем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 smtClean="0">
                <a:latin typeface="Georgia" pitchFamily="18" charset="0"/>
              </a:rPr>
              <a:t>поетів”</a:t>
            </a:r>
            <a:r>
              <a:rPr lang="uk-UA" i="1" dirty="0" smtClean="0">
                <a:latin typeface="Georgia" pitchFamily="18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i="1" dirty="0" smtClean="0">
                <a:latin typeface="Georgia" pitchFamily="18" charset="0"/>
              </a:rPr>
              <a:t> Добровільно зійшов з дороги </a:t>
            </a:r>
            <a:r>
              <a:rPr lang="uk-UA" i="1" dirty="0" smtClean="0">
                <a:latin typeface="Georgia" pitchFamily="18" charset="0"/>
              </a:rPr>
              <a:t>мистецтва</a:t>
            </a:r>
            <a:endParaRPr lang="uk-UA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i="1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5451470" y="0"/>
            <a:ext cx="6737356" cy="6858000"/>
            <a:chOff x="5451470" y="0"/>
            <a:chExt cx="6737356" cy="6858000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51470" y="0"/>
              <a:ext cx="2298705" cy="30612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29028" y="0"/>
              <a:ext cx="2159797" cy="20716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40506" y="2071678"/>
              <a:ext cx="2248320" cy="26527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6048" y="357166"/>
              <a:ext cx="2492320" cy="32512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08792" y="2928934"/>
              <a:ext cx="3448057" cy="31439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51866" y="4721989"/>
              <a:ext cx="3736959" cy="2136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51470" y="4941888"/>
              <a:ext cx="3068637" cy="19161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693" y="76200"/>
            <a:ext cx="9537969" cy="1138222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Georgia" pitchFamily="18" charset="0"/>
              </a:rPr>
              <a:t>Шлюб</a:t>
            </a:r>
            <a:endParaRPr lang="ru-RU" sz="8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214422"/>
            <a:ext cx="11644394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>
                <a:latin typeface="Georgia" pitchFamily="18" charset="0"/>
              </a:rPr>
              <a:t>Наприкінці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червня</a:t>
            </a:r>
            <a:r>
              <a:rPr lang="ru-RU" sz="2800" dirty="0" smtClean="0">
                <a:latin typeface="Georgia" pitchFamily="18" charset="0"/>
              </a:rPr>
              <a:t> 1869 р. Верлен </a:t>
            </a:r>
            <a:r>
              <a:rPr lang="ru-RU" sz="2800" dirty="0" err="1" smtClean="0">
                <a:latin typeface="Georgia" pitchFamily="18" charset="0"/>
              </a:rPr>
              <a:t>познайомився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своєю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майбутньою</a:t>
            </a:r>
            <a:r>
              <a:rPr lang="ru-RU" sz="2800" dirty="0" smtClean="0">
                <a:latin typeface="Georgia" pitchFamily="18" charset="0"/>
              </a:rPr>
              <a:t> дружиною Матильдою Моте, </a:t>
            </a:r>
            <a:r>
              <a:rPr lang="ru-RU" sz="2800" dirty="0" err="1" smtClean="0">
                <a:latin typeface="Georgia" pitchFamily="18" charset="0"/>
              </a:rPr>
              <a:t>втіленням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непорочності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невинності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побачив</a:t>
            </a:r>
            <a:r>
              <a:rPr lang="ru-RU" sz="2800" dirty="0" smtClean="0">
                <a:latin typeface="Georgia" pitchFamily="18" charset="0"/>
              </a:rPr>
              <a:t> у </a:t>
            </a:r>
            <a:r>
              <a:rPr lang="ru-RU" sz="2800" dirty="0" err="1" smtClean="0">
                <a:latin typeface="Georgia" pitchFamily="18" charset="0"/>
              </a:rPr>
              <a:t>ній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святу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рятівницю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усіх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своїх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бід</a:t>
            </a:r>
            <a:r>
              <a:rPr lang="ru-RU" sz="2800" dirty="0" smtClean="0">
                <a:latin typeface="Georgia" pitchFamily="18" charset="0"/>
              </a:rPr>
              <a:t>. Поль покинув </a:t>
            </a:r>
            <a:r>
              <a:rPr lang="ru-RU" sz="2800" dirty="0" err="1" smtClean="0">
                <a:latin typeface="Georgia" pitchFamily="18" charset="0"/>
              </a:rPr>
              <a:t>пити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залицявся</a:t>
            </a:r>
            <a:r>
              <a:rPr lang="ru-RU" sz="2800" dirty="0" smtClean="0">
                <a:latin typeface="Georgia" pitchFamily="18" charset="0"/>
              </a:rPr>
              <a:t> до </a:t>
            </a:r>
            <a:r>
              <a:rPr lang="ru-RU" sz="2800" dirty="0" err="1" smtClean="0">
                <a:latin typeface="Georgia" pitchFamily="18" charset="0"/>
              </a:rPr>
              <a:t>неї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написав </a:t>
            </a:r>
            <a:r>
              <a:rPr lang="ru-RU" sz="2800" dirty="0" err="1" smtClean="0">
                <a:latin typeface="Georgia" pitchFamily="18" charset="0"/>
              </a:rPr>
              <a:t>чудові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вірші</a:t>
            </a:r>
            <a:r>
              <a:rPr lang="ru-RU" sz="2800" dirty="0" smtClean="0">
                <a:latin typeface="Georgia" pitchFamily="18" charset="0"/>
              </a:rPr>
              <a:t> на </a:t>
            </a:r>
            <a:r>
              <a:rPr lang="ru-RU" sz="2800" dirty="0" err="1" smtClean="0">
                <a:latin typeface="Georgia" pitchFamily="18" charset="0"/>
              </a:rPr>
              <a:t>її</a:t>
            </a:r>
            <a:r>
              <a:rPr lang="ru-RU" sz="2800" dirty="0" smtClean="0">
                <a:latin typeface="Georgia" pitchFamily="18" charset="0"/>
              </a:rPr>
              <a:t> честь, </a:t>
            </a:r>
            <a:r>
              <a:rPr lang="ru-RU" sz="2800" dirty="0" err="1" smtClean="0">
                <a:latin typeface="Georgia" pitchFamily="18" charset="0"/>
              </a:rPr>
              <a:t>які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ввійшли</a:t>
            </a:r>
            <a:r>
              <a:rPr lang="ru-RU" sz="2800" dirty="0" smtClean="0">
                <a:latin typeface="Georgia" pitchFamily="18" charset="0"/>
              </a:rPr>
              <a:t> до </a:t>
            </a:r>
            <a:r>
              <a:rPr lang="ru-RU" sz="2800" dirty="0" err="1" smtClean="0">
                <a:latin typeface="Georgia" pitchFamily="18" charset="0"/>
              </a:rPr>
              <a:t>збірки</a:t>
            </a:r>
            <a:r>
              <a:rPr lang="ru-RU" sz="2800" dirty="0" smtClean="0">
                <a:latin typeface="Georgia" pitchFamily="18" charset="0"/>
              </a:rPr>
              <a:t> "Добра </a:t>
            </a:r>
            <a:r>
              <a:rPr lang="ru-RU" sz="2800" dirty="0" err="1" smtClean="0">
                <a:latin typeface="Georgia" pitchFamily="18" charset="0"/>
              </a:rPr>
              <a:t>пісня</a:t>
            </a:r>
            <a:r>
              <a:rPr lang="ru-RU" sz="2800" dirty="0" smtClean="0">
                <a:latin typeface="Georgia" pitchFamily="18" charset="0"/>
              </a:rPr>
              <a:t>" (1870).</a:t>
            </a:r>
          </a:p>
          <a:p>
            <a:r>
              <a:rPr lang="ru-RU" sz="2800" dirty="0" smtClean="0">
                <a:latin typeface="Georgia" pitchFamily="18" charset="0"/>
              </a:rPr>
              <a:t>У 1870 р. </a:t>
            </a:r>
            <a:r>
              <a:rPr lang="ru-RU" sz="2800" dirty="0" err="1" smtClean="0">
                <a:latin typeface="Georgia" pitchFamily="18" charset="0"/>
              </a:rPr>
              <a:t>розпочалася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франко-прусська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війна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щоб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запобігти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небажаному</a:t>
            </a:r>
            <a:r>
              <a:rPr lang="ru-RU" sz="2800" dirty="0" smtClean="0">
                <a:latin typeface="Georgia" pitchFamily="18" charset="0"/>
              </a:rPr>
              <a:t> призову до </a:t>
            </a:r>
            <a:r>
              <a:rPr lang="ru-RU" sz="2800" dirty="0" err="1" smtClean="0">
                <a:latin typeface="Georgia" pitchFamily="18" charset="0"/>
              </a:rPr>
              <a:t>армії</a:t>
            </a:r>
            <a:r>
              <a:rPr lang="ru-RU" sz="2800" dirty="0" smtClean="0">
                <a:latin typeface="Georgia" pitchFamily="18" charset="0"/>
              </a:rPr>
              <a:t>, Поль Верлен </a:t>
            </a:r>
            <a:r>
              <a:rPr lang="ru-RU" sz="2800" dirty="0" err="1" smtClean="0">
                <a:latin typeface="Georgia" pitchFamily="18" charset="0"/>
              </a:rPr>
              <a:t>швидко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одружився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мріючи</a:t>
            </a:r>
            <a:r>
              <a:rPr lang="ru-RU" sz="2800" dirty="0" smtClean="0">
                <a:latin typeface="Georgia" pitchFamily="18" charset="0"/>
              </a:rPr>
              <a:t> про </a:t>
            </a:r>
            <a:r>
              <a:rPr lang="ru-RU" sz="2800" dirty="0" err="1" smtClean="0">
                <a:latin typeface="Georgia" pitchFamily="18" charset="0"/>
              </a:rPr>
              <a:t>сімейний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затишок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Однак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сподівання</a:t>
            </a:r>
            <a:r>
              <a:rPr lang="ru-RU" sz="2800" dirty="0" smtClean="0">
                <a:latin typeface="Georgia" pitchFamily="18" charset="0"/>
              </a:rPr>
              <a:t> на </a:t>
            </a:r>
            <a:r>
              <a:rPr lang="ru-RU" sz="2800" dirty="0" err="1" smtClean="0">
                <a:latin typeface="Georgia" pitchFamily="18" charset="0"/>
              </a:rPr>
              <a:t>щасливе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сімейне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життя</a:t>
            </a:r>
            <a:r>
              <a:rPr lang="ru-RU" sz="2800" dirty="0" smtClean="0">
                <a:latin typeface="Georgia" pitchFamily="18" charset="0"/>
              </a:rPr>
              <a:t> не </a:t>
            </a:r>
            <a:r>
              <a:rPr lang="ru-RU" sz="2800" dirty="0" err="1" smtClean="0">
                <a:latin typeface="Georgia" pitchFamily="18" charset="0"/>
              </a:rPr>
              <a:t>виправдались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Байдужий</a:t>
            </a:r>
            <a:r>
              <a:rPr lang="ru-RU" sz="2800" dirty="0" smtClean="0">
                <a:latin typeface="Georgia" pitchFamily="18" charset="0"/>
              </a:rPr>
              <a:t> до </a:t>
            </a:r>
            <a:r>
              <a:rPr lang="ru-RU" sz="2800" dirty="0" err="1" smtClean="0">
                <a:latin typeface="Georgia" pitchFamily="18" charset="0"/>
              </a:rPr>
              <a:t>політики</a:t>
            </a:r>
            <a:r>
              <a:rPr lang="ru-RU" sz="2800" dirty="0" smtClean="0">
                <a:latin typeface="Georgia" pitchFamily="18" charset="0"/>
              </a:rPr>
              <a:t>, Верлен </a:t>
            </a:r>
            <a:r>
              <a:rPr lang="ru-RU" sz="2800" dirty="0" err="1" smtClean="0">
                <a:latin typeface="Georgia" pitchFamily="18" charset="0"/>
              </a:rPr>
              <a:t>підпав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під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вплив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Комуни</a:t>
            </a:r>
            <a:r>
              <a:rPr lang="ru-RU" sz="2800" dirty="0" smtClean="0">
                <a:latin typeface="Georgia" pitchFamily="18" charset="0"/>
              </a:rPr>
              <a:t>, до </a:t>
            </a:r>
            <a:r>
              <a:rPr lang="ru-RU" sz="2800" dirty="0" err="1" smtClean="0">
                <a:latin typeface="Georgia" pitchFamily="18" charset="0"/>
              </a:rPr>
              <a:t>якої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приєднався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у_</a:t>
            </a:r>
            <a:r>
              <a:rPr lang="ru-RU" sz="2800" dirty="0" smtClean="0">
                <a:latin typeface="Georgia" pitchFamily="18" charset="0"/>
              </a:rPr>
              <a:t> 1871р.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брав участь у </a:t>
            </a:r>
            <a:r>
              <a:rPr lang="ru-RU" sz="2800" dirty="0" err="1" smtClean="0">
                <a:latin typeface="Georgia" pitchFamily="18" charset="0"/>
              </a:rPr>
              <a:t>роботі</a:t>
            </a:r>
            <a:r>
              <a:rPr lang="ru-RU" sz="2800" dirty="0" smtClean="0">
                <a:latin typeface="Georgia" pitchFamily="18" charset="0"/>
              </a:rPr>
              <a:t> бюро </a:t>
            </a:r>
            <a:r>
              <a:rPr lang="ru-RU" sz="2800" dirty="0" err="1" smtClean="0">
                <a:latin typeface="Georgia" pitchFamily="18" charset="0"/>
              </a:rPr>
              <a:t>комунарської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преси</a:t>
            </a:r>
            <a:r>
              <a:rPr lang="ru-RU" sz="2800" dirty="0" smtClean="0">
                <a:latin typeface="Georgia" pitchFamily="18" charset="0"/>
              </a:rPr>
              <a:t> в </a:t>
            </a:r>
            <a:r>
              <a:rPr lang="ru-RU" sz="2800" dirty="0" err="1" smtClean="0">
                <a:latin typeface="Georgia" pitchFamily="18" charset="0"/>
              </a:rPr>
              <a:t>революційному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уряді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Йому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було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неспокійно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вдома</a:t>
            </a:r>
            <a:r>
              <a:rPr lang="ru-RU" sz="2800" dirty="0" smtClean="0">
                <a:latin typeface="Georgia" pitchFamily="18" charset="0"/>
              </a:rPr>
              <a:t>, у </a:t>
            </a:r>
            <a:r>
              <a:rPr lang="ru-RU" sz="2800" dirty="0" err="1" smtClean="0">
                <a:latin typeface="Georgia" pitchFamily="18" charset="0"/>
              </a:rPr>
              <a:t>батьків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своєї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дружини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err="1" smtClean="0">
                <a:latin typeface="Georgia" pitchFamily="18" charset="0"/>
              </a:rPr>
              <a:t>Знервований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він</a:t>
            </a:r>
            <a:r>
              <a:rPr lang="ru-RU" sz="2800" dirty="0" smtClean="0">
                <a:latin typeface="Georgia" pitchFamily="18" charset="0"/>
              </a:rPr>
              <a:t> почав </a:t>
            </a:r>
            <a:r>
              <a:rPr lang="ru-RU" sz="2800" dirty="0" err="1" smtClean="0">
                <a:latin typeface="Georgia" pitchFamily="18" charset="0"/>
              </a:rPr>
              <a:t>пити</a:t>
            </a:r>
            <a:r>
              <a:rPr lang="ru-RU" sz="2800" dirty="0" smtClean="0">
                <a:latin typeface="Georgia" pitchFamily="18" charset="0"/>
              </a:rPr>
              <a:t>, став грубим, все </a:t>
            </a:r>
            <a:r>
              <a:rPr lang="ru-RU" sz="2800" dirty="0" err="1" smtClean="0">
                <a:latin typeface="Georgia" pitchFamily="18" charset="0"/>
              </a:rPr>
              <a:t>частіше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наростали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конфлікти</a:t>
            </a:r>
            <a:r>
              <a:rPr lang="ru-RU" sz="2800" dirty="0" smtClean="0">
                <a:latin typeface="Georgia" pitchFamily="18" charset="0"/>
              </a:rPr>
              <a:t> в </a:t>
            </a:r>
            <a:r>
              <a:rPr lang="ru-RU" sz="2800" dirty="0" err="1" smtClean="0">
                <a:latin typeface="Georgia" pitchFamily="18" charset="0"/>
              </a:rPr>
              <a:t>сім'ї</a:t>
            </a:r>
            <a:r>
              <a:rPr lang="ru-RU" sz="2800" dirty="0" smtClean="0">
                <a:latin typeface="Georgia" pitchFamily="18" charset="0"/>
              </a:rPr>
              <a:t>, молода </a:t>
            </a:r>
            <a:r>
              <a:rPr lang="ru-RU" sz="2800" dirty="0" err="1" smtClean="0">
                <a:latin typeface="Georgia" pitchFamily="18" charset="0"/>
              </a:rPr>
              <a:t>сім'я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будь-якої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миті</a:t>
            </a:r>
            <a:r>
              <a:rPr lang="ru-RU" sz="2800" dirty="0" smtClean="0">
                <a:latin typeface="Georgia" pitchFamily="18" charset="0"/>
              </a:rPr>
              <a:t> могла </a:t>
            </a:r>
            <a:r>
              <a:rPr lang="ru-RU" sz="2800" dirty="0" err="1" smtClean="0">
                <a:latin typeface="Georgia" pitchFamily="18" charset="0"/>
              </a:rPr>
              <a:t>розпастися</a:t>
            </a:r>
            <a:r>
              <a:rPr lang="ru-RU" sz="2800" dirty="0" smtClean="0">
                <a:latin typeface="Georgia" pitchFamily="18" charset="0"/>
              </a:rPr>
              <a:t>, а дружина </a:t>
            </a:r>
            <a:r>
              <a:rPr lang="ru-RU" sz="2800" dirty="0" err="1" smtClean="0">
                <a:latin typeface="Georgia" pitchFamily="18" charset="0"/>
              </a:rPr>
              <a:t>чекала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дитину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4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3568" y="0"/>
            <a:ext cx="1665257" cy="148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08792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    </a:t>
            </a:r>
            <a:r>
              <a:rPr lang="ru-RU" sz="2300" dirty="0" smtClean="0">
                <a:latin typeface="Georgia" pitchFamily="18" charset="0"/>
              </a:rPr>
              <a:t>У </a:t>
            </a:r>
            <a:r>
              <a:rPr lang="ru-RU" sz="2300" dirty="0" err="1" smtClean="0">
                <a:latin typeface="Georgia" pitchFamily="18" charset="0"/>
              </a:rPr>
              <a:t>серпні</a:t>
            </a:r>
            <a:r>
              <a:rPr lang="ru-RU" sz="2300" dirty="0" smtClean="0">
                <a:latin typeface="Georgia" pitchFamily="18" charset="0"/>
              </a:rPr>
              <a:t> 1871 року </a:t>
            </a:r>
            <a:r>
              <a:rPr lang="ru-RU" sz="2300" dirty="0" err="1" smtClean="0">
                <a:latin typeface="Georgia" pitchFamily="18" charset="0"/>
              </a:rPr>
              <a:t>юний</a:t>
            </a:r>
            <a:r>
              <a:rPr lang="ru-RU" sz="2300" dirty="0" smtClean="0">
                <a:latin typeface="Georgia" pitchFamily="18" charset="0"/>
              </a:rPr>
              <a:t> Рембо </a:t>
            </a:r>
            <a:r>
              <a:rPr lang="ru-RU" sz="2300" dirty="0" err="1" smtClean="0">
                <a:latin typeface="Georgia" pitchFamily="18" charset="0"/>
              </a:rPr>
              <a:t>надсилає</a:t>
            </a:r>
            <a:r>
              <a:rPr lang="ru-RU" sz="2300" dirty="0" smtClean="0">
                <a:latin typeface="Georgia" pitchFamily="18" charset="0"/>
              </a:rPr>
              <a:t> Верлену листа </a:t>
            </a:r>
            <a:r>
              <a:rPr lang="ru-RU" sz="2300" dirty="0" err="1" smtClean="0">
                <a:latin typeface="Georgia" pitchFamily="18" charset="0"/>
              </a:rPr>
              <a:t>з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віршем</a:t>
            </a:r>
            <a:r>
              <a:rPr lang="ru-RU" sz="2300" dirty="0" smtClean="0">
                <a:latin typeface="Georgia" pitchFamily="18" charset="0"/>
              </a:rPr>
              <a:t> «</a:t>
            </a:r>
            <a:r>
              <a:rPr lang="ru-RU" sz="2300" dirty="0" err="1" smtClean="0">
                <a:latin typeface="Georgia" pitchFamily="18" charset="0"/>
              </a:rPr>
              <a:t>П'яний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корабель</a:t>
            </a:r>
            <a:r>
              <a:rPr lang="ru-RU" sz="2300" dirty="0" smtClean="0">
                <a:latin typeface="Georgia" pitchFamily="18" charset="0"/>
              </a:rPr>
              <a:t>», а </a:t>
            </a:r>
            <a:r>
              <a:rPr lang="ru-RU" sz="2300" dirty="0" err="1" smtClean="0">
                <a:latin typeface="Georgia" pitchFamily="18" charset="0"/>
              </a:rPr>
              <a:t>потім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приїжджає</a:t>
            </a:r>
            <a:r>
              <a:rPr lang="ru-RU" sz="2300" dirty="0" smtClean="0">
                <a:latin typeface="Georgia" pitchFamily="18" charset="0"/>
              </a:rPr>
              <a:t> до </a:t>
            </a:r>
            <a:r>
              <a:rPr lang="ru-RU" sz="2300" dirty="0" err="1" smtClean="0">
                <a:latin typeface="Georgia" pitchFamily="18" charset="0"/>
              </a:rPr>
              <a:t>нього</a:t>
            </a:r>
            <a:r>
              <a:rPr lang="ru-RU" sz="2300" dirty="0" smtClean="0">
                <a:latin typeface="Georgia" pitchFamily="18" charset="0"/>
              </a:rPr>
              <a:t> в Париж. </a:t>
            </a:r>
            <a:r>
              <a:rPr lang="ru-RU" sz="2300" dirty="0" err="1" smtClean="0">
                <a:latin typeface="Georgia" pitchFamily="18" charset="0"/>
              </a:rPr>
              <a:t>Їхні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стосунки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були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бурхливими</a:t>
            </a:r>
            <a:r>
              <a:rPr lang="ru-RU" sz="2300" dirty="0" smtClean="0">
                <a:latin typeface="Georgia" pitchFamily="18" charset="0"/>
              </a:rPr>
              <a:t> та </a:t>
            </a:r>
            <a:r>
              <a:rPr lang="ru-RU" sz="2300" dirty="0" err="1" smtClean="0">
                <a:latin typeface="Georgia" pitchFamily="18" charset="0"/>
              </a:rPr>
              <a:t>сповненими</a:t>
            </a:r>
            <a:r>
              <a:rPr lang="ru-RU" sz="2300" dirty="0" smtClean="0">
                <a:latin typeface="Georgia" pitchFamily="18" charset="0"/>
              </a:rPr>
              <a:t> драматизму. </a:t>
            </a:r>
            <a:r>
              <a:rPr lang="ru-RU" sz="2300" dirty="0" err="1" smtClean="0">
                <a:latin typeface="Georgia" pitchFamily="18" charset="0"/>
              </a:rPr>
              <a:t>Зблизившись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із</a:t>
            </a:r>
            <a:r>
              <a:rPr lang="ru-RU" sz="2300" dirty="0" smtClean="0">
                <a:latin typeface="Georgia" pitchFamily="18" charset="0"/>
              </a:rPr>
              <a:t> Верленом Рембо став </a:t>
            </a:r>
            <a:r>
              <a:rPr lang="ru-RU" sz="2300" dirty="0" err="1" smtClean="0">
                <a:latin typeface="Georgia" pitchFamily="18" charset="0"/>
              </a:rPr>
              <a:t>його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постійним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супутником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завсідником</a:t>
            </a:r>
            <a:r>
              <a:rPr lang="ru-RU" sz="2300" dirty="0" smtClean="0">
                <a:latin typeface="Georgia" pitchFamily="18" charset="0"/>
              </a:rPr>
              <a:t> гулянок у кафе. У </a:t>
            </a:r>
            <a:r>
              <a:rPr lang="ru-RU" sz="2300" dirty="0" err="1" smtClean="0">
                <a:latin typeface="Georgia" pitchFamily="18" charset="0"/>
              </a:rPr>
              <a:t>липні</a:t>
            </a:r>
            <a:r>
              <a:rPr lang="ru-RU" sz="2300" dirty="0" smtClean="0">
                <a:latin typeface="Georgia" pitchFamily="18" charset="0"/>
              </a:rPr>
              <a:t> 1872 року </a:t>
            </a:r>
            <a:r>
              <a:rPr lang="ru-RU" sz="2300" dirty="0" err="1" smtClean="0">
                <a:latin typeface="Georgia" pitchFamily="18" charset="0"/>
              </a:rPr>
              <a:t>обидва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поети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вирушають</a:t>
            </a:r>
            <a:r>
              <a:rPr lang="ru-RU" sz="2300" dirty="0" smtClean="0">
                <a:latin typeface="Georgia" pitchFamily="18" charset="0"/>
              </a:rPr>
              <a:t> у </a:t>
            </a:r>
            <a:r>
              <a:rPr lang="ru-RU" sz="2300" dirty="0" err="1" smtClean="0">
                <a:latin typeface="Georgia" pitchFamily="18" charset="0"/>
              </a:rPr>
              <a:t>Бельгію</a:t>
            </a:r>
            <a:r>
              <a:rPr lang="ru-RU" sz="2300" dirty="0" smtClean="0">
                <a:latin typeface="Georgia" pitchFamily="18" charset="0"/>
              </a:rPr>
              <a:t>, а </a:t>
            </a:r>
            <a:r>
              <a:rPr lang="ru-RU" sz="2300" dirty="0" err="1" smtClean="0">
                <a:latin typeface="Georgia" pitchFamily="18" charset="0"/>
              </a:rPr>
              <a:t>звідти</a:t>
            </a:r>
            <a:r>
              <a:rPr lang="ru-RU" sz="2300" dirty="0" smtClean="0">
                <a:latin typeface="Georgia" pitchFamily="18" charset="0"/>
              </a:rPr>
              <a:t> — в </a:t>
            </a:r>
            <a:r>
              <a:rPr lang="ru-RU" sz="2300" dirty="0" err="1" smtClean="0">
                <a:latin typeface="Georgia" pitchFamily="18" charset="0"/>
              </a:rPr>
              <a:t>Англію</a:t>
            </a:r>
            <a:r>
              <a:rPr lang="ru-RU" sz="2300" dirty="0" smtClean="0">
                <a:latin typeface="Georgia" pitchFamily="18" charset="0"/>
              </a:rPr>
              <a:t>, де, </a:t>
            </a:r>
            <a:r>
              <a:rPr lang="ru-RU" sz="2300" dirty="0" err="1" smtClean="0">
                <a:latin typeface="Georgia" pitchFamily="18" charset="0"/>
              </a:rPr>
              <a:t>терплячи</a:t>
            </a:r>
            <a:r>
              <a:rPr lang="ru-RU" sz="2300" dirty="0" smtClean="0">
                <a:latin typeface="Georgia" pitchFamily="18" charset="0"/>
              </a:rPr>
              <a:t> голод </a:t>
            </a:r>
            <a:r>
              <a:rPr lang="ru-RU" sz="2300" dirty="0" err="1" smtClean="0">
                <a:latin typeface="Georgia" pitchFamily="18" charset="0"/>
              </a:rPr>
              <a:t>і</a:t>
            </a:r>
            <a:r>
              <a:rPr lang="ru-RU" sz="2300" dirty="0" smtClean="0">
                <a:latin typeface="Georgia" pitchFamily="18" charset="0"/>
              </a:rPr>
              <a:t> холод, часто </a:t>
            </a:r>
            <a:r>
              <a:rPr lang="ru-RU" sz="2300" dirty="0" err="1" smtClean="0">
                <a:latin typeface="Georgia" pitchFamily="18" charset="0"/>
              </a:rPr>
              <a:t>задурманені</a:t>
            </a:r>
            <a:r>
              <a:rPr lang="ru-RU" sz="2300" dirty="0" smtClean="0">
                <a:latin typeface="Georgia" pitchFamily="18" charset="0"/>
              </a:rPr>
              <a:t> алкоголем, вони </a:t>
            </a:r>
            <a:r>
              <a:rPr lang="ru-RU" sz="2300" dirty="0" err="1" smtClean="0">
                <a:latin typeface="Georgia" pitchFamily="18" charset="0"/>
              </a:rPr>
              <a:t>проводять</a:t>
            </a:r>
            <a:r>
              <a:rPr lang="ru-RU" sz="2300" dirty="0" smtClean="0">
                <a:latin typeface="Georgia" pitchFamily="18" charset="0"/>
              </a:rPr>
              <a:t> час у </a:t>
            </a:r>
            <a:r>
              <a:rPr lang="ru-RU" sz="2300" dirty="0" err="1" smtClean="0">
                <a:latin typeface="Georgia" pitchFamily="18" charset="0"/>
              </a:rPr>
              <a:t>безкінечних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суперечках</a:t>
            </a:r>
            <a:r>
              <a:rPr lang="ru-RU" sz="2300" dirty="0" smtClean="0">
                <a:latin typeface="Georgia" pitchFamily="18" charset="0"/>
              </a:rPr>
              <a:t> та сварках. </a:t>
            </a:r>
            <a:r>
              <a:rPr lang="ru-RU" sz="2300" dirty="0" err="1" smtClean="0">
                <a:latin typeface="Georgia" pitchFamily="18" charset="0"/>
              </a:rPr>
              <a:t>Улітку</a:t>
            </a:r>
            <a:r>
              <a:rPr lang="ru-RU" sz="2300" dirty="0" smtClean="0">
                <a:latin typeface="Georgia" pitchFamily="18" charset="0"/>
              </a:rPr>
              <a:t> 1873 року у </a:t>
            </a:r>
            <a:r>
              <a:rPr lang="ru-RU" sz="2300" dirty="0" err="1" smtClean="0">
                <a:latin typeface="Georgia" pitchFamily="18" charset="0"/>
              </a:rPr>
              <a:t>Брюсселі</a:t>
            </a:r>
            <a:r>
              <a:rPr lang="ru-RU" sz="2300" dirty="0" smtClean="0">
                <a:latin typeface="Georgia" pitchFamily="18" charset="0"/>
              </a:rPr>
              <a:t> </a:t>
            </a:r>
            <a:r>
              <a:rPr lang="ru-RU" sz="2300" dirty="0" err="1" smtClean="0">
                <a:latin typeface="Georgia" pitchFamily="18" charset="0"/>
              </a:rPr>
              <a:t>під</a:t>
            </a:r>
            <a:r>
              <a:rPr lang="ru-RU" sz="2300" dirty="0" smtClean="0">
                <a:latin typeface="Georgia" pitchFamily="18" charset="0"/>
              </a:rPr>
              <a:t> час сварки Верлен поранив </a:t>
            </a:r>
            <a:r>
              <a:rPr lang="ru-RU" sz="2300" dirty="0" err="1" smtClean="0">
                <a:latin typeface="Georgia" pitchFamily="18" charset="0"/>
              </a:rPr>
              <a:t>товариша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вистріливши</a:t>
            </a:r>
            <a:r>
              <a:rPr lang="ru-RU" sz="2300" dirty="0" smtClean="0">
                <a:latin typeface="Georgia" pitchFamily="18" charset="0"/>
              </a:rPr>
              <a:t> в </a:t>
            </a:r>
            <a:r>
              <a:rPr lang="ru-RU" sz="2300" dirty="0" err="1" smtClean="0">
                <a:latin typeface="Georgia" pitchFamily="18" charset="0"/>
              </a:rPr>
              <a:t>нього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</a:t>
            </a:r>
            <a:r>
              <a:rPr lang="ru-RU" sz="2300" dirty="0" smtClean="0">
                <a:latin typeface="Georgia" pitchFamily="18" charset="0"/>
              </a:rPr>
              <a:t> </a:t>
            </a:r>
            <a:r>
              <a:rPr lang="ru-RU" sz="2300" dirty="0" err="1" smtClean="0">
                <a:latin typeface="Georgia" pitchFamily="18" charset="0"/>
              </a:rPr>
              <a:t>пістолета</a:t>
            </a:r>
            <a:r>
              <a:rPr lang="ru-RU" sz="2300" dirty="0" smtClean="0">
                <a:latin typeface="Georgia" pitchFamily="18" charset="0"/>
              </a:rPr>
              <a:t>. За замах на </a:t>
            </a:r>
            <a:r>
              <a:rPr lang="ru-RU" sz="2300" dirty="0" err="1" smtClean="0">
                <a:latin typeface="Georgia" pitchFamily="18" charset="0"/>
              </a:rPr>
              <a:t>життя</a:t>
            </a:r>
            <a:r>
              <a:rPr lang="ru-RU" sz="2300" dirty="0" smtClean="0">
                <a:latin typeface="Georgia" pitchFamily="18" charset="0"/>
              </a:rPr>
              <a:t> Рембо, Верлена </a:t>
            </a:r>
            <a:r>
              <a:rPr lang="ru-RU" sz="2300" dirty="0" err="1" smtClean="0">
                <a:latin typeface="Georgia" pitchFamily="18" charset="0"/>
              </a:rPr>
              <a:t>було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затримано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і</a:t>
            </a:r>
            <a:r>
              <a:rPr lang="ru-RU" sz="2300" dirty="0" smtClean="0">
                <a:latin typeface="Georgia" pitchFamily="18" charset="0"/>
              </a:rPr>
              <a:t> 8 </a:t>
            </a:r>
            <a:r>
              <a:rPr lang="ru-RU" sz="2300" dirty="0" err="1" smtClean="0">
                <a:latin typeface="Georgia" pitchFamily="18" charset="0"/>
              </a:rPr>
              <a:t>серпня</a:t>
            </a:r>
            <a:r>
              <a:rPr lang="ru-RU" sz="2300" dirty="0" smtClean="0">
                <a:latin typeface="Georgia" pitchFamily="18" charset="0"/>
              </a:rPr>
              <a:t> 1873 року </a:t>
            </a:r>
            <a:r>
              <a:rPr lang="ru-RU" sz="2300" dirty="0" err="1" smtClean="0">
                <a:latin typeface="Georgia" pitchFamily="18" charset="0"/>
              </a:rPr>
              <a:t>засуджено</a:t>
            </a:r>
            <a:r>
              <a:rPr lang="ru-RU" sz="2300" dirty="0" smtClean="0">
                <a:latin typeface="Georgia" pitchFamily="18" charset="0"/>
              </a:rPr>
              <a:t> на 2 роки тюремного </a:t>
            </a:r>
            <a:r>
              <a:rPr lang="ru-RU" sz="2300" dirty="0" err="1" smtClean="0">
                <a:latin typeface="Georgia" pitchFamily="18" charset="0"/>
              </a:rPr>
              <a:t>ув'язнення</a:t>
            </a:r>
            <a:r>
              <a:rPr lang="ru-RU" sz="2300" dirty="0" smtClean="0">
                <a:latin typeface="Georgia" pitchFamily="18" charset="0"/>
              </a:rPr>
              <a:t>. Коли Верлен </a:t>
            </a:r>
            <a:r>
              <a:rPr lang="ru-RU" sz="2300" dirty="0" err="1" smtClean="0">
                <a:latin typeface="Georgia" pitchFamily="18" charset="0"/>
              </a:rPr>
              <a:t>перебував</a:t>
            </a:r>
            <a:r>
              <a:rPr lang="ru-RU" sz="2300" dirty="0" smtClean="0">
                <a:latin typeface="Georgia" pitchFamily="18" charset="0"/>
              </a:rPr>
              <a:t> у </a:t>
            </a:r>
            <a:r>
              <a:rPr lang="ru-RU" sz="2300" dirty="0" err="1" smtClean="0">
                <a:latin typeface="Georgia" pitchFamily="18" charset="0"/>
              </a:rPr>
              <a:t>в'язниці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містечка</a:t>
            </a:r>
            <a:r>
              <a:rPr lang="ru-RU" sz="2300" dirty="0" smtClean="0">
                <a:latin typeface="Georgia" pitchFamily="18" charset="0"/>
              </a:rPr>
              <a:t> </a:t>
            </a:r>
            <a:r>
              <a:rPr lang="ru-RU" sz="2300" dirty="0" err="1" smtClean="0">
                <a:latin typeface="Georgia" pitchFamily="18" charset="0"/>
              </a:rPr>
              <a:t>Монс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йому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було</a:t>
            </a:r>
            <a:r>
              <a:rPr lang="ru-RU" sz="2300" dirty="0" smtClean="0">
                <a:latin typeface="Georgia" pitchFamily="18" charset="0"/>
              </a:rPr>
              <a:t> вручено </a:t>
            </a:r>
            <a:r>
              <a:rPr lang="ru-RU" sz="2300" dirty="0" err="1" smtClean="0">
                <a:latin typeface="Georgia" pitchFamily="18" charset="0"/>
              </a:rPr>
              <a:t>копію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рішення</a:t>
            </a:r>
            <a:r>
              <a:rPr lang="ru-RU" sz="2300" dirty="0" smtClean="0">
                <a:latin typeface="Georgia" pitchFamily="18" charset="0"/>
              </a:rPr>
              <a:t> суду про </a:t>
            </a:r>
            <a:r>
              <a:rPr lang="ru-RU" sz="2300" dirty="0" err="1" smtClean="0">
                <a:latin typeface="Georgia" pitchFamily="18" charset="0"/>
              </a:rPr>
              <a:t>розірвання</a:t>
            </a:r>
            <a:r>
              <a:rPr lang="ru-RU" sz="2300" dirty="0" smtClean="0">
                <a:latin typeface="Georgia" pitchFamily="18" charset="0"/>
              </a:rPr>
              <a:t> </a:t>
            </a:r>
            <a:r>
              <a:rPr lang="ru-RU" sz="2300" dirty="0" err="1" smtClean="0">
                <a:latin typeface="Georgia" pitchFamily="18" charset="0"/>
              </a:rPr>
              <a:t>шлюбу</a:t>
            </a:r>
            <a:r>
              <a:rPr lang="ru-RU" sz="2300" dirty="0" smtClean="0">
                <a:latin typeface="Georgia" pitchFamily="18" charset="0"/>
              </a:rPr>
              <a:t> </a:t>
            </a:r>
            <a:r>
              <a:rPr lang="ru-RU" sz="2300" dirty="0" err="1" smtClean="0">
                <a:latin typeface="Georgia" pitchFamily="18" charset="0"/>
              </a:rPr>
              <a:t>з</a:t>
            </a:r>
            <a:r>
              <a:rPr lang="ru-RU" sz="2300" dirty="0" smtClean="0">
                <a:latin typeface="Georgia" pitchFamily="18" charset="0"/>
              </a:rPr>
              <a:t> дружиною.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1026" name="Picture 2" descr="http://lady.webnice.ru/img/2011/03/img20110310172150_4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230" y="500042"/>
            <a:ext cx="4881582" cy="554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0"/>
            <a:ext cx="11072890" cy="1397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Georgia" pitchFamily="18" charset="0"/>
              </a:rPr>
              <a:t>Остання зустріч із Рембо</a:t>
            </a:r>
            <a:endParaRPr lang="ru-RU" sz="7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11952328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</a:t>
            </a:r>
            <a:r>
              <a:rPr lang="ru-RU" sz="2600" dirty="0" err="1" smtClean="0">
                <a:latin typeface="Georgia" pitchFamily="18" charset="0"/>
              </a:rPr>
              <a:t>Вийшовши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із</a:t>
            </a:r>
            <a:r>
              <a:rPr lang="ru-RU" sz="2600" dirty="0" smtClean="0">
                <a:latin typeface="Georgia" pitchFamily="18" charset="0"/>
              </a:rPr>
              <a:t> в</a:t>
            </a:r>
            <a:r>
              <a:rPr lang="en-US" sz="2600" dirty="0" smtClean="0">
                <a:latin typeface="Georgia" pitchFamily="18" charset="0"/>
              </a:rPr>
              <a:t>’</a:t>
            </a:r>
            <a:r>
              <a:rPr lang="uk-UA" sz="2600" dirty="0" err="1" smtClean="0">
                <a:latin typeface="Georgia" pitchFamily="18" charset="0"/>
              </a:rPr>
              <a:t>язниці</a:t>
            </a:r>
            <a:r>
              <a:rPr lang="uk-UA" sz="2600" dirty="0" smtClean="0">
                <a:latin typeface="Georgia" pitchFamily="18" charset="0"/>
              </a:rPr>
              <a:t>, поет відчував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самотність</a:t>
            </a:r>
            <a:r>
              <a:rPr lang="ru-RU" sz="2600" dirty="0" smtClean="0">
                <a:latin typeface="Georgia" pitchFamily="18" charset="0"/>
              </a:rPr>
              <a:t>, не </a:t>
            </a:r>
            <a:r>
              <a:rPr lang="ru-RU" sz="2600" dirty="0" smtClean="0">
                <a:latin typeface="Georgia" pitchFamily="18" charset="0"/>
              </a:rPr>
              <a:t>знав, </a:t>
            </a:r>
            <a:r>
              <a:rPr lang="ru-RU" sz="2600" dirty="0" err="1" smtClean="0">
                <a:latin typeface="Georgia" pitchFamily="18" charset="0"/>
              </a:rPr>
              <a:t>що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робити</a:t>
            </a:r>
            <a:r>
              <a:rPr lang="ru-RU" sz="2600" dirty="0" smtClean="0">
                <a:latin typeface="Georgia" pitchFamily="18" charset="0"/>
              </a:rPr>
              <a:t>. </a:t>
            </a:r>
            <a:r>
              <a:rPr lang="ru-RU" sz="2600" dirty="0" err="1" smtClean="0">
                <a:latin typeface="Georgia" pitchFamily="18" charset="0"/>
              </a:rPr>
              <a:t>Тож</a:t>
            </a:r>
            <a:r>
              <a:rPr lang="ru-RU" sz="2600" dirty="0" smtClean="0">
                <a:latin typeface="Georgia" pitchFamily="18" charset="0"/>
              </a:rPr>
              <a:t>, </a:t>
            </a:r>
            <a:r>
              <a:rPr lang="ru-RU" sz="2600" dirty="0" err="1" smtClean="0">
                <a:latin typeface="Georgia" pitchFamily="18" charset="0"/>
              </a:rPr>
              <a:t>він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знову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шукав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підтримки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</a:t>
            </a:r>
            <a:r>
              <a:rPr lang="ru-RU" sz="2600" dirty="0" smtClean="0">
                <a:latin typeface="Georgia" pitchFamily="18" charset="0"/>
              </a:rPr>
              <a:t> боку А.Рембо, </a:t>
            </a:r>
            <a:r>
              <a:rPr lang="ru-RU" sz="2600" dirty="0" err="1" smtClean="0">
                <a:latin typeface="Georgia" pitchFamily="18" charset="0"/>
              </a:rPr>
              <a:t>із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яким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листувався</a:t>
            </a:r>
            <a:r>
              <a:rPr lang="ru-RU" sz="2600" dirty="0" smtClean="0">
                <a:latin typeface="Georgia" pitchFamily="18" charset="0"/>
              </a:rPr>
              <a:t>, не </a:t>
            </a:r>
            <a:r>
              <a:rPr lang="ru-RU" sz="2600" dirty="0" err="1" smtClean="0">
                <a:latin typeface="Georgia" pitchFamily="18" charset="0"/>
              </a:rPr>
              <a:t>дивлячись</a:t>
            </a:r>
            <a:r>
              <a:rPr lang="ru-RU" sz="2600" dirty="0" smtClean="0">
                <a:latin typeface="Georgia" pitchFamily="18" charset="0"/>
              </a:rPr>
              <a:t> на все, </a:t>
            </a:r>
            <a:r>
              <a:rPr lang="ru-RU" sz="2600" dirty="0" err="1" smtClean="0">
                <a:latin typeface="Georgia" pitchFamily="18" charset="0"/>
              </a:rPr>
              <a:t>що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трапилося</a:t>
            </a:r>
            <a:r>
              <a:rPr lang="ru-RU" sz="2600" dirty="0" smtClean="0">
                <a:latin typeface="Georgia" pitchFamily="18" charset="0"/>
              </a:rPr>
              <a:t>. </a:t>
            </a:r>
            <a:r>
              <a:rPr lang="ru-RU" sz="2600" dirty="0" err="1" smtClean="0">
                <a:latin typeface="Georgia" pitchFamily="18" charset="0"/>
              </a:rPr>
              <a:t>Старі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друзі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зустрічалися</a:t>
            </a:r>
            <a:r>
              <a:rPr lang="ru-RU" sz="2600" dirty="0" smtClean="0">
                <a:latin typeface="Georgia" pitchFamily="18" charset="0"/>
              </a:rPr>
              <a:t> в </a:t>
            </a:r>
            <a:r>
              <a:rPr lang="ru-RU" sz="2600" dirty="0" err="1" smtClean="0">
                <a:latin typeface="Georgia" pitchFamily="18" charset="0"/>
              </a:rPr>
              <a:t>Штутгарті</a:t>
            </a:r>
            <a:r>
              <a:rPr lang="ru-RU" sz="2600" dirty="0" smtClean="0">
                <a:latin typeface="Georgia" pitchFamily="18" charset="0"/>
              </a:rPr>
              <a:t>. Та </a:t>
            </a:r>
            <a:r>
              <a:rPr lang="ru-RU" sz="2600" dirty="0" err="1" smtClean="0">
                <a:latin typeface="Georgia" pitchFamily="18" charset="0"/>
              </a:rPr>
              <a:t>їхня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зустріч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виявилася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останньою</a:t>
            </a:r>
            <a:r>
              <a:rPr lang="ru-RU" sz="2600" dirty="0" smtClean="0">
                <a:latin typeface="Georgia" pitchFamily="18" charset="0"/>
              </a:rPr>
              <a:t>: </a:t>
            </a:r>
            <a:r>
              <a:rPr lang="ru-RU" sz="2600" dirty="0" err="1" smtClean="0">
                <a:latin typeface="Georgia" pitchFamily="18" charset="0"/>
              </a:rPr>
              <a:t>повертаючись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додому</a:t>
            </a:r>
            <a:r>
              <a:rPr lang="ru-RU" sz="2600" dirty="0" smtClean="0">
                <a:latin typeface="Georgia" pitchFamily="18" charset="0"/>
              </a:rPr>
              <a:t> в </a:t>
            </a:r>
            <a:r>
              <a:rPr lang="ru-RU" sz="2600" dirty="0" err="1" smtClean="0">
                <a:latin typeface="Georgia" pitchFamily="18" charset="0"/>
              </a:rPr>
              <a:t>нетверезому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стані</a:t>
            </a:r>
            <a:r>
              <a:rPr lang="ru-RU" sz="2600" dirty="0" smtClean="0">
                <a:latin typeface="Georgia" pitchFamily="18" charset="0"/>
              </a:rPr>
              <a:t>, вони </a:t>
            </a:r>
            <a:r>
              <a:rPr lang="ru-RU" sz="2600" dirty="0" err="1" smtClean="0">
                <a:latin typeface="Georgia" pitchFamily="18" charset="0"/>
              </a:rPr>
              <a:t>посварились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і</a:t>
            </a:r>
            <a:r>
              <a:rPr lang="ru-RU" sz="2600" dirty="0" smtClean="0">
                <a:latin typeface="Georgia" pitchFamily="18" charset="0"/>
              </a:rPr>
              <a:t> вчинили </a:t>
            </a:r>
            <a:r>
              <a:rPr lang="ru-RU" sz="2600" dirty="0" err="1" smtClean="0">
                <a:latin typeface="Georgia" pitchFamily="18" charset="0"/>
              </a:rPr>
              <a:t>бійку</a:t>
            </a:r>
            <a:r>
              <a:rPr lang="ru-RU" sz="2600" dirty="0" smtClean="0">
                <a:latin typeface="Georgia" pitchFamily="18" charset="0"/>
              </a:rPr>
              <a:t>. Два </a:t>
            </a:r>
            <a:r>
              <a:rPr lang="ru-RU" sz="2600" dirty="0" err="1" smtClean="0">
                <a:latin typeface="Georgia" pitchFamily="18" charset="0"/>
              </a:rPr>
              <a:t>найвидатніших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поета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Франції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билися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палицями</a:t>
            </a:r>
            <a:r>
              <a:rPr lang="ru-RU" sz="2600" dirty="0" smtClean="0">
                <a:latin typeface="Georgia" pitchFamily="18" charset="0"/>
              </a:rPr>
              <a:t>. "Драка была недолгой. Рембо, сильный юноша атлетического сложения, легко справился с нервным, едва державшимся на ногах от выпитого алкоголя Верленом. Удар по голове, Верлен, окровавленный, падает и остается лежать на берегу без сознания". </a:t>
            </a:r>
            <a:r>
              <a:rPr lang="ru-RU" sz="2600" dirty="0" err="1" smtClean="0">
                <a:latin typeface="Georgia" pitchFamily="18" charset="0"/>
              </a:rPr>
              <a:t>Більше</a:t>
            </a:r>
            <a:r>
              <a:rPr lang="ru-RU" sz="2600" dirty="0" smtClean="0">
                <a:latin typeface="Georgia" pitchFamily="18" charset="0"/>
              </a:rPr>
              <a:t> вони не </a:t>
            </a:r>
            <a:r>
              <a:rPr lang="ru-RU" sz="2600" dirty="0" err="1" smtClean="0">
                <a:latin typeface="Georgia" pitchFamily="18" charset="0"/>
              </a:rPr>
              <a:t>бачились</a:t>
            </a:r>
            <a:r>
              <a:rPr lang="ru-RU" sz="2600" dirty="0" smtClean="0">
                <a:latin typeface="Georgia" pitchFamily="18" charset="0"/>
              </a:rPr>
              <a:t>. Повернувшись до Парижа, а </a:t>
            </a:r>
            <a:r>
              <a:rPr lang="ru-RU" sz="2600" dirty="0" err="1" smtClean="0">
                <a:latin typeface="Georgia" pitchFamily="18" charset="0"/>
              </a:rPr>
              <a:t>пізніше</a:t>
            </a:r>
            <a:r>
              <a:rPr lang="ru-RU" sz="2600" dirty="0" smtClean="0">
                <a:latin typeface="Georgia" pitchFamily="18" charset="0"/>
              </a:rPr>
              <a:t> до Лондона, Верлен </a:t>
            </a:r>
            <a:r>
              <a:rPr lang="ru-RU" sz="2600" dirty="0" err="1" smtClean="0">
                <a:latin typeface="Georgia" pitchFamily="18" charset="0"/>
              </a:rPr>
              <a:t>намагався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облаштувати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своє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життя</a:t>
            </a:r>
            <a:r>
              <a:rPr lang="ru-RU" sz="2600" dirty="0" smtClean="0">
                <a:latin typeface="Georgia" pitchFamily="18" charset="0"/>
              </a:rPr>
              <a:t>: </a:t>
            </a:r>
            <a:r>
              <a:rPr lang="ru-RU" sz="2600" dirty="0" err="1" smtClean="0">
                <a:latin typeface="Georgia" pitchFamily="18" charset="0"/>
              </a:rPr>
              <a:t>викладав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мови</a:t>
            </a:r>
            <a:r>
              <a:rPr lang="ru-RU" sz="2600" dirty="0" smtClean="0">
                <a:latin typeface="Georgia" pitchFamily="18" charset="0"/>
              </a:rPr>
              <a:t>, </a:t>
            </a:r>
            <a:r>
              <a:rPr lang="ru-RU" sz="2600" dirty="0" err="1" smtClean="0">
                <a:latin typeface="Georgia" pitchFamily="18" charset="0"/>
              </a:rPr>
              <a:t>займався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сільським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господарством</a:t>
            </a:r>
            <a:r>
              <a:rPr lang="ru-RU" sz="2600" dirty="0" smtClean="0">
                <a:latin typeface="Georgia" pitchFamily="18" charset="0"/>
              </a:rPr>
              <a:t>, купив </a:t>
            </a:r>
            <a:r>
              <a:rPr lang="ru-RU" sz="2600" dirty="0" err="1" smtClean="0">
                <a:latin typeface="Georgia" pitchFamily="18" charset="0"/>
              </a:rPr>
              <a:t>собі</a:t>
            </a:r>
            <a:r>
              <a:rPr lang="ru-RU" sz="2600" dirty="0" smtClean="0">
                <a:latin typeface="Georgia" pitchFamily="18" charset="0"/>
              </a:rPr>
              <a:t> невеличку </a:t>
            </a:r>
            <a:r>
              <a:rPr lang="ru-RU" sz="2600" dirty="0" err="1" smtClean="0">
                <a:latin typeface="Georgia" pitchFamily="18" charset="0"/>
              </a:rPr>
              <a:t>ділянку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землі</a:t>
            </a:r>
            <a:r>
              <a:rPr lang="ru-RU" sz="2600" dirty="0" smtClean="0">
                <a:latin typeface="Georgia" pitchFamily="18" charset="0"/>
              </a:rPr>
              <a:t> та </a:t>
            </a:r>
            <a:r>
              <a:rPr lang="ru-RU" sz="2600" dirty="0" err="1" smtClean="0">
                <a:latin typeface="Georgia" pitchFamily="18" charset="0"/>
              </a:rPr>
              <a:t>повністю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віддався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літературній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праці</a:t>
            </a:r>
            <a:r>
              <a:rPr lang="ru-RU" sz="2600" dirty="0" smtClean="0">
                <a:latin typeface="Georgia" pitchFamily="18" charset="0"/>
              </a:rPr>
              <a:t>.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4" name="Picture 4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9212" y="0"/>
            <a:ext cx="19796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428604"/>
            <a:ext cx="6572295" cy="6143668"/>
          </a:xfrm>
        </p:spPr>
        <p:txBody>
          <a:bodyPr>
            <a:noAutofit/>
          </a:bodyPr>
          <a:lstStyle/>
          <a:p>
            <a:r>
              <a:rPr lang="ru-RU" sz="2600" dirty="0" err="1" smtClean="0">
                <a:latin typeface="Georgia" pitchFamily="18" charset="0"/>
              </a:rPr>
              <a:t>Після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смерті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матері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життя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поета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пішло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шкереберть</a:t>
            </a:r>
            <a:r>
              <a:rPr lang="ru-RU" sz="2600" dirty="0" smtClean="0">
                <a:latin typeface="Georgia" pitchFamily="18" charset="0"/>
              </a:rPr>
              <a:t>, </a:t>
            </a:r>
            <a:r>
              <a:rPr lang="ru-RU" sz="2600" dirty="0" err="1" smtClean="0">
                <a:latin typeface="Georgia" pitchFamily="18" charset="0"/>
              </a:rPr>
              <a:t>він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втратив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останню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підтримку</a:t>
            </a:r>
            <a:r>
              <a:rPr lang="ru-RU" sz="2600" dirty="0" smtClean="0">
                <a:latin typeface="Georgia" pitchFamily="18" charset="0"/>
              </a:rPr>
              <a:t>. </a:t>
            </a:r>
            <a:r>
              <a:rPr lang="ru-RU" sz="2600" dirty="0" err="1" smtClean="0">
                <a:latin typeface="Georgia" pitchFamily="18" charset="0"/>
              </a:rPr>
              <a:t>Єдине</a:t>
            </a:r>
            <a:r>
              <a:rPr lang="ru-RU" sz="2600" dirty="0" smtClean="0">
                <a:latin typeface="Georgia" pitchFamily="18" charset="0"/>
              </a:rPr>
              <a:t>, </a:t>
            </a:r>
            <a:r>
              <a:rPr lang="ru-RU" sz="2600" dirty="0" err="1" smtClean="0">
                <a:latin typeface="Georgia" pitchFamily="18" charset="0"/>
              </a:rPr>
              <a:t>що</a:t>
            </a:r>
            <a:r>
              <a:rPr lang="ru-RU" sz="2600" dirty="0" smtClean="0">
                <a:latin typeface="Georgia" pitchFamily="18" charset="0"/>
              </a:rPr>
              <a:t> у </a:t>
            </a:r>
            <a:r>
              <a:rPr lang="ru-RU" sz="2600" dirty="0" err="1" smtClean="0">
                <a:latin typeface="Georgia" pitchFamily="18" charset="0"/>
              </a:rPr>
              <a:t>нього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залишилося</a:t>
            </a:r>
            <a:r>
              <a:rPr lang="ru-RU" sz="2600" dirty="0" smtClean="0">
                <a:latin typeface="Georgia" pitchFamily="18" charset="0"/>
              </a:rPr>
              <a:t>, </a:t>
            </a:r>
            <a:r>
              <a:rPr lang="ru-RU" sz="2600" dirty="0" err="1" smtClean="0">
                <a:latin typeface="Georgia" pitchFamily="18" charset="0"/>
              </a:rPr>
              <a:t>це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література</a:t>
            </a:r>
            <a:r>
              <a:rPr lang="ru-RU" sz="2600" dirty="0" smtClean="0">
                <a:latin typeface="Georgia" pitchFamily="18" charset="0"/>
              </a:rPr>
              <a:t>.</a:t>
            </a:r>
          </a:p>
          <a:p>
            <a:r>
              <a:rPr lang="ru-RU" sz="2600" dirty="0" smtClean="0">
                <a:latin typeface="Georgia" pitchFamily="18" charset="0"/>
              </a:rPr>
              <a:t>У 1884 р. </a:t>
            </a:r>
            <a:r>
              <a:rPr lang="ru-RU" sz="2600" dirty="0" err="1" smtClean="0">
                <a:latin typeface="Georgia" pitchFamily="18" charset="0"/>
              </a:rPr>
              <a:t>вийшла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збірка</a:t>
            </a:r>
            <a:r>
              <a:rPr lang="ru-RU" sz="2600" dirty="0" smtClean="0">
                <a:latin typeface="Georgia" pitchFamily="18" charset="0"/>
              </a:rPr>
              <a:t> </a:t>
            </a:r>
            <a:r>
              <a:rPr lang="ru-RU" sz="2600" b="1" dirty="0" smtClean="0">
                <a:latin typeface="Georgia" pitchFamily="18" charset="0"/>
              </a:rPr>
              <a:t>"Колись </a:t>
            </a:r>
            <a:r>
              <a:rPr lang="ru-RU" sz="2600" b="1" dirty="0" err="1" smtClean="0">
                <a:latin typeface="Georgia" pitchFamily="18" charset="0"/>
              </a:rPr>
              <a:t>і</a:t>
            </a:r>
            <a:r>
              <a:rPr lang="ru-RU" sz="2600" b="1" dirty="0" smtClean="0">
                <a:latin typeface="Georgia" pitchFamily="18" charset="0"/>
              </a:rPr>
              <a:t> недавно" </a:t>
            </a:r>
            <a:r>
              <a:rPr lang="ru-RU" sz="2600" dirty="0" err="1" smtClean="0">
                <a:latin typeface="Georgia" pitchFamily="18" charset="0"/>
              </a:rPr>
              <a:t>і</a:t>
            </a:r>
            <a:r>
              <a:rPr lang="ru-RU" sz="2600" dirty="0" smtClean="0">
                <a:latin typeface="Georgia" pitchFamily="18" charset="0"/>
              </a:rPr>
              <a:t> книга </a:t>
            </a:r>
            <a:r>
              <a:rPr lang="ru-RU" sz="2600" dirty="0" err="1" smtClean="0">
                <a:latin typeface="Georgia" pitchFamily="18" charset="0"/>
              </a:rPr>
              <a:t>критично-літературних</a:t>
            </a:r>
            <a:r>
              <a:rPr lang="ru-RU" sz="2600" dirty="0" smtClean="0">
                <a:latin typeface="Georgia" pitchFamily="18" charset="0"/>
              </a:rPr>
              <a:t> статей "</a:t>
            </a:r>
            <a:r>
              <a:rPr lang="ru-RU" sz="2600" dirty="0" err="1" smtClean="0">
                <a:latin typeface="Georgia" pitchFamily="18" charset="0"/>
              </a:rPr>
              <a:t>Прокляті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поети</a:t>
            </a:r>
            <a:r>
              <a:rPr lang="ru-RU" sz="2600" dirty="0" smtClean="0">
                <a:latin typeface="Georgia" pitchFamily="18" charset="0"/>
              </a:rPr>
              <a:t>", </a:t>
            </a:r>
            <a:r>
              <a:rPr lang="ru-RU" sz="2600" dirty="0" err="1" smtClean="0">
                <a:latin typeface="Georgia" pitchFamily="18" charset="0"/>
              </a:rPr>
              <a:t>куди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увійшли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нариси</a:t>
            </a:r>
            <a:r>
              <a:rPr lang="ru-RU" sz="2600" dirty="0" smtClean="0">
                <a:latin typeface="Georgia" pitchFamily="18" charset="0"/>
              </a:rPr>
              <a:t> про </a:t>
            </a:r>
            <a:r>
              <a:rPr lang="ru-RU" sz="2600" dirty="0" err="1" smtClean="0">
                <a:latin typeface="Georgia" pitchFamily="18" charset="0"/>
              </a:rPr>
              <a:t>шістьох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поетів</a:t>
            </a:r>
            <a:r>
              <a:rPr lang="ru-RU" sz="2600" dirty="0" smtClean="0">
                <a:latin typeface="Georgia" pitchFamily="18" charset="0"/>
              </a:rPr>
              <a:t>, у тому </a:t>
            </a:r>
            <a:r>
              <a:rPr lang="ru-RU" sz="2600" dirty="0" err="1" smtClean="0">
                <a:latin typeface="Georgia" pitchFamily="18" charset="0"/>
              </a:rPr>
              <a:t>числі</a:t>
            </a:r>
            <a:r>
              <a:rPr lang="ru-RU" sz="2600" dirty="0" smtClean="0">
                <a:latin typeface="Georgia" pitchFamily="18" charset="0"/>
              </a:rPr>
              <a:t> про А.Рембо, С. </a:t>
            </a:r>
            <a:r>
              <a:rPr lang="ru-RU" sz="2600" dirty="0" err="1" smtClean="0">
                <a:latin typeface="Georgia" pitchFamily="18" charset="0"/>
              </a:rPr>
              <a:t>Малларме</a:t>
            </a:r>
            <a:r>
              <a:rPr lang="ru-RU" sz="2600" dirty="0" smtClean="0">
                <a:latin typeface="Georgia" pitchFamily="18" charset="0"/>
              </a:rPr>
              <a:t> та самого себе. </a:t>
            </a:r>
            <a:r>
              <a:rPr lang="ru-RU" sz="2600" dirty="0" err="1" smtClean="0">
                <a:latin typeface="Georgia" pitchFamily="18" charset="0"/>
              </a:rPr>
              <a:t>Естетичні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принципи</a:t>
            </a:r>
            <a:r>
              <a:rPr lang="ru-RU" sz="2600" dirty="0" smtClean="0">
                <a:latin typeface="Georgia" pitchFamily="18" charset="0"/>
              </a:rPr>
              <a:t> П.Верлена </a:t>
            </a:r>
            <a:r>
              <a:rPr lang="ru-RU" sz="2600" dirty="0" err="1" smtClean="0">
                <a:latin typeface="Georgia" pitchFamily="18" charset="0"/>
              </a:rPr>
              <a:t>отримали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довершену</a:t>
            </a:r>
            <a:r>
              <a:rPr lang="ru-RU" sz="2600" dirty="0" smtClean="0">
                <a:latin typeface="Georgia" pitchFamily="18" charset="0"/>
              </a:rPr>
              <a:t> форму в </a:t>
            </a:r>
            <a:r>
              <a:rPr lang="ru-RU" sz="2600" dirty="0" err="1" smtClean="0">
                <a:latin typeface="Georgia" pitchFamily="18" charset="0"/>
              </a:rPr>
              <a:t>його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збірках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останнього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 smtClean="0">
                <a:latin typeface="Georgia" pitchFamily="18" charset="0"/>
              </a:rPr>
              <a:t>періоду</a:t>
            </a:r>
            <a:r>
              <a:rPr lang="ru-RU" sz="2600" dirty="0" smtClean="0">
                <a:latin typeface="Georgia" pitchFamily="18" charset="0"/>
              </a:rPr>
              <a:t>: "</a:t>
            </a:r>
            <a:r>
              <a:rPr lang="ru-RU" sz="2600" dirty="0" err="1" smtClean="0">
                <a:latin typeface="Georgia" pitchFamily="18" charset="0"/>
              </a:rPr>
              <a:t>Любов</a:t>
            </a:r>
            <a:r>
              <a:rPr lang="ru-RU" sz="2600" dirty="0" smtClean="0">
                <a:latin typeface="Georgia" pitchFamily="18" charset="0"/>
              </a:rPr>
              <a:t>" (1888), "</a:t>
            </a:r>
            <a:r>
              <a:rPr lang="ru-RU" sz="2600" dirty="0" err="1" smtClean="0">
                <a:latin typeface="Georgia" pitchFamily="18" charset="0"/>
              </a:rPr>
              <a:t>Щастя</a:t>
            </a:r>
            <a:r>
              <a:rPr lang="ru-RU" sz="2600" dirty="0" smtClean="0">
                <a:latin typeface="Georgia" pitchFamily="18" charset="0"/>
              </a:rPr>
              <a:t>" </a:t>
            </a:r>
            <a:r>
              <a:rPr lang="ru-RU" sz="2600" dirty="0" err="1" smtClean="0">
                <a:latin typeface="Georgia" pitchFamily="18" charset="0"/>
              </a:rPr>
              <a:t>і</a:t>
            </a:r>
            <a:r>
              <a:rPr lang="ru-RU" sz="2600" dirty="0" smtClean="0">
                <a:latin typeface="Georgia" pitchFamily="18" charset="0"/>
              </a:rPr>
              <a:t> </a:t>
            </a:r>
            <a:r>
              <a:rPr lang="ru-RU" sz="2600" b="1" dirty="0" smtClean="0">
                <a:latin typeface="Georgia" pitchFamily="18" charset="0"/>
              </a:rPr>
              <a:t>"</a:t>
            </a:r>
            <a:r>
              <a:rPr lang="ru-RU" sz="2600" b="1" dirty="0" err="1" smtClean="0">
                <a:latin typeface="Georgia" pitchFamily="18" charset="0"/>
              </a:rPr>
              <a:t>Пісні</a:t>
            </a:r>
            <a:r>
              <a:rPr lang="ru-RU" sz="2600" b="1" dirty="0" smtClean="0">
                <a:latin typeface="Georgia" pitchFamily="18" charset="0"/>
              </a:rPr>
              <a:t> для </a:t>
            </a:r>
            <a:r>
              <a:rPr lang="ru-RU" sz="2600" b="1" dirty="0" err="1" smtClean="0">
                <a:latin typeface="Georgia" pitchFamily="18" charset="0"/>
              </a:rPr>
              <a:t>неї</a:t>
            </a:r>
            <a:r>
              <a:rPr lang="ru-RU" sz="2600" b="1" dirty="0" smtClean="0">
                <a:latin typeface="Georgia" pitchFamily="18" charset="0"/>
              </a:rPr>
              <a:t>" </a:t>
            </a:r>
            <a:r>
              <a:rPr lang="ru-RU" sz="2600" dirty="0" smtClean="0">
                <a:latin typeface="Georgia" pitchFamily="18" charset="0"/>
              </a:rPr>
              <a:t>(1891).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22530" name="Picture 2" descr="http://verlaine.ru/pic/PVerl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34" y="428604"/>
            <a:ext cx="4191016" cy="515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520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TS102787940</vt:lpstr>
      <vt:lpstr>Біографія Поля Верлена (1844 – 1896)</vt:lpstr>
      <vt:lpstr>Слайд 2</vt:lpstr>
      <vt:lpstr>Слайд 3</vt:lpstr>
      <vt:lpstr>Становлення митця</vt:lpstr>
      <vt:lpstr>Слайд 5</vt:lpstr>
      <vt:lpstr>Шлюб</vt:lpstr>
      <vt:lpstr>Слайд 7</vt:lpstr>
      <vt:lpstr>Остання зустріч із Рембо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2013-11-20T19:31:24Z</dcterms:created>
  <dcterms:modified xsi:type="dcterms:W3CDTF">2014-03-20T21:08:51Z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