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71" r:id="rId5"/>
    <p:sldId id="259" r:id="rId6"/>
    <p:sldId id="268" r:id="rId7"/>
    <p:sldId id="260" r:id="rId8"/>
    <p:sldId id="262" r:id="rId9"/>
    <p:sldId id="269" r:id="rId10"/>
    <p:sldId id="263" r:id="rId11"/>
    <p:sldId id="272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  <a:srgbClr val="BADFE2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26DC-C254-4BFE-A2AA-277F0DD75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A477-31FE-43B6-8DED-5BE9FB6E6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29EA-9141-4CE2-8B3E-3B407350E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991-DDEE-45C1-8A2A-72654F4A4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17FD-796C-4BB6-B267-9593DCF51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C069-7C97-4C28-88D0-E372F0DA5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94A8-4C2A-4207-B058-F39360929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84EC-CEDA-41C3-8663-57578324A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9DEE-E036-4FB5-883C-E7A8D16E0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06E1-F15C-433E-8555-B9AE9564D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2D59-4D03-4CF6-A83D-746EBA162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0294-C16E-4ACF-ABFE-CDCADC740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EC3821D-F98A-4D08-A590-82D69C93B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631429" y="2348835"/>
            <a:ext cx="6380163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Патрік</a:t>
            </a:r>
            <a:r>
              <a:rPr lang="ru-RU" sz="3600" kern="10" normalizeH="1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ru-RU" sz="3600" kern="10" normalizeH="1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Зюскінд</a:t>
            </a:r>
            <a:endParaRPr lang="ru-RU" sz="3600" kern="10" normalizeH="1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chemeClr val="tx1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20949" y="3332162"/>
            <a:ext cx="7532687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12000">
                      <a:srgbClr val="7005D4"/>
                    </a:gs>
                    <a:gs pos="30000">
                      <a:srgbClr val="181CC7"/>
                    </a:gs>
                    <a:gs pos="60001">
                      <a:srgbClr val="0A128C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ru-RU" sz="3600" b="1" kern="10" spc="72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12000">
                      <a:srgbClr val="7005D4"/>
                    </a:gs>
                    <a:gs pos="30000">
                      <a:srgbClr val="181CC7"/>
                    </a:gs>
                    <a:gs pos="60001">
                      <a:srgbClr val="0A128C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Парфумер</a:t>
            </a:r>
            <a:r>
              <a:rPr lang="ru-RU" sz="3600" b="1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12000">
                      <a:srgbClr val="7005D4"/>
                    </a:gs>
                    <a:gs pos="30000">
                      <a:srgbClr val="181CC7"/>
                    </a:gs>
                    <a:gs pos="60001">
                      <a:srgbClr val="0A128C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ru-RU" sz="3600" b="1" kern="10" spc="72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12000">
                      <a:srgbClr val="7005D4"/>
                    </a:gs>
                    <a:gs pos="30000">
                      <a:srgbClr val="181CC7"/>
                    </a:gs>
                    <a:gs pos="60001">
                      <a:srgbClr val="0A128C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Історія</a:t>
            </a:r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12000">
                      <a:srgbClr val="7005D4"/>
                    </a:gs>
                    <a:gs pos="30000">
                      <a:srgbClr val="181CC7"/>
                    </a:gs>
                    <a:gs pos="60001">
                      <a:srgbClr val="0A128C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одного </a:t>
            </a:r>
            <a:r>
              <a:rPr lang="ru-RU" sz="3600" b="1" kern="10" spc="72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12000">
                      <a:srgbClr val="7005D4"/>
                    </a:gs>
                    <a:gs pos="30000">
                      <a:srgbClr val="181CC7"/>
                    </a:gs>
                    <a:gs pos="60001">
                      <a:srgbClr val="0A128C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вбивці</a:t>
            </a:r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12000">
                      <a:srgbClr val="7005D4"/>
                    </a:gs>
                    <a:gs pos="30000">
                      <a:srgbClr val="181CC7"/>
                    </a:gs>
                    <a:gs pos="60001">
                      <a:srgbClr val="0A128C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".</a:t>
            </a:r>
          </a:p>
        </p:txBody>
      </p:sp>
      <p:pic>
        <p:nvPicPr>
          <p:cNvPr id="4100" name="Picture 7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0000">
            <a:off x="323850" y="4292600"/>
            <a:ext cx="32067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2281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33375"/>
            <a:ext cx="310197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ff20a6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0000">
            <a:off x="250825" y="260350"/>
            <a:ext cx="22748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23928" y="5796765"/>
            <a:ext cx="5347284" cy="1536576"/>
          </a:xfrm>
        </p:spPr>
        <p:txBody>
          <a:bodyPr/>
          <a:lstStyle/>
          <a:p>
            <a:pPr eaLnBrk="1" hangingPunct="1"/>
            <a:r>
              <a:rPr lang="uk-UA" sz="2000" i="1" dirty="0" smtClean="0">
                <a:latin typeface="Comic Sans MS" pitchFamily="66" charset="0"/>
              </a:rPr>
              <a:t>Презентацію виконали студентки 811 групи: </a:t>
            </a:r>
            <a:r>
              <a:rPr lang="uk-UA" sz="2000" i="1" dirty="0" err="1" smtClean="0">
                <a:latin typeface="Comic Sans MS" pitchFamily="66" charset="0"/>
              </a:rPr>
              <a:t>Рудніцька</a:t>
            </a:r>
            <a:r>
              <a:rPr lang="uk-UA" sz="2000" i="1" dirty="0" smtClean="0">
                <a:latin typeface="Comic Sans MS" pitchFamily="66" charset="0"/>
              </a:rPr>
              <a:t> Д.А., Любка А.А.</a:t>
            </a:r>
            <a:endParaRPr lang="ru-RU" sz="2000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339975" y="2565400"/>
            <a:ext cx="664686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smtClean="0"/>
              <a:t>   </a:t>
            </a:r>
            <a:r>
              <a:rPr lang="ru-RU" sz="2000" b="1" smtClean="0">
                <a:solidFill>
                  <a:schemeClr val="bg1"/>
                </a:solidFill>
                <a:latin typeface="Comic Sans MS" pitchFamily="66" charset="0"/>
              </a:rPr>
              <a:t>Образна система роману виростає на грунті метафори запаху, прихованим значенням якої є </a:t>
            </a:r>
            <a:r>
              <a:rPr lang="uk-UA" sz="2000" b="1" smtClean="0">
                <a:solidFill>
                  <a:schemeClr val="bg1"/>
                </a:solidFill>
                <a:latin typeface="Comic Sans MS" pitchFamily="66" charset="0"/>
              </a:rPr>
              <a:t>духовне життя. Сморід навколишнього світу є символом катастрофічного духовного стану суспільства. </a:t>
            </a:r>
          </a:p>
          <a:p>
            <a:pPr eaLnBrk="1" hangingPunct="1">
              <a:buFontTx/>
              <a:buNone/>
            </a:pPr>
            <a:r>
              <a:rPr lang="uk-UA" sz="2000" b="1" smtClean="0">
                <a:solidFill>
                  <a:schemeClr val="bg1"/>
                </a:solidFill>
                <a:latin typeface="Comic Sans MS" pitchFamily="66" charset="0"/>
              </a:rPr>
              <a:t>   Часом сюжет вражає, так легко даються Гренуєві смерті молоденьких дівчаток, які є матеріалом для його так званого “мистецтва”. Здається, в цьому і полягав задум автора – показати, якими насправді бувають засоби створення найвищого мистецтва.</a:t>
            </a:r>
            <a:r>
              <a:rPr lang="uk-UA" sz="2000" b="1" smtClean="0">
                <a:latin typeface="Comic Sans MS" pitchFamily="66" charset="0"/>
              </a:rPr>
              <a:t>     </a:t>
            </a:r>
            <a:r>
              <a:rPr lang="ru-RU" sz="2000" b="1" smtClean="0"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800" smtClean="0"/>
              <a:t>“…він повинен стати творцем запахів. І не абияким. А найвизначішим парфумером усіх часів”.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/>
              <a:t>“…справжня бальна ніч з гігантським фейєрверком найблискучіших запахів”.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/>
              <a:t>“…його геній і єдине його шанолюбство були обмежені…нетривким царством запахів”.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/>
              <a:t>“…він вимовляв …тільки назви конкретних речей, рослин, тварин і людей, та й то лише тоді, коли його раптом вражав їхній запах”.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/>
              <a:t>“Між тим, що вважали добрим запахом чи поганим, він різниці не відчував”.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/>
              <a:t>“…цей аромат має стати ключем до цілої низки інших ароматів”.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/>
              <a:t>“…взагалі у внутрішньому всесвіті Гренуя не було ніяких речей, а були тільки аромати речей”.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/>
              <a:t>“…і невдовзі не лишилося жодного закутка, куди б він не кинув зерно аромату”.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/>
              <a:t>“Та все ж був єдиний у своїй постійній мінливості, універсальний аромат на славу Його, Великого, Єдиного, Прекрасного Гренуя…”.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48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"/>
                <a:cs typeface="Arial"/>
              </a:rPr>
              <a:t>“Аромат”, ”Запахи”, “Парфумер”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620688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</a:rPr>
              <a:t>Сутність </a:t>
            </a:r>
            <a:br>
              <a:rPr lang="uk-UA" sz="4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</a:rPr>
            </a:br>
            <a:r>
              <a:rPr lang="uk-UA" sz="4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</a:rPr>
              <a:t>поразки </a:t>
            </a:r>
            <a:r>
              <a:rPr lang="uk-UA" sz="40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</a:rPr>
              <a:t>Гренуя</a:t>
            </a:r>
            <a:endParaRPr lang="ru-RU" sz="4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urier New" pitchFamily="49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617788"/>
            <a:ext cx="5243513" cy="4240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      </a:t>
            </a:r>
            <a:r>
              <a:rPr lang="uk-UA" sz="1800" i="1" dirty="0" smtClean="0">
                <a:latin typeface="Comic Sans MS" pitchFamily="66" charset="0"/>
              </a:rPr>
              <a:t>Здавалося б, створивши досконалий аромат і з його допомогою здобувши містичну владу  над натовпом, </a:t>
            </a:r>
            <a:r>
              <a:rPr lang="uk-UA" sz="1800" i="1" dirty="0" err="1" smtClean="0">
                <a:latin typeface="Comic Sans MS" pitchFamily="66" charset="0"/>
              </a:rPr>
              <a:t>Гренуй</a:t>
            </a:r>
            <a:r>
              <a:rPr lang="uk-UA" sz="1800" i="1" dirty="0" smtClean="0">
                <a:latin typeface="Comic Sans MS" pitchFamily="66" charset="0"/>
              </a:rPr>
              <a:t> досягнув своєї мети. Але...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800" i="1" dirty="0" smtClean="0">
                <a:latin typeface="Comic Sans MS" pitchFamily="66" charset="0"/>
              </a:rPr>
              <a:t>       По-перше, за самою історією </a:t>
            </a:r>
            <a:r>
              <a:rPr lang="uk-UA" sz="1800" i="1" dirty="0" err="1" smtClean="0">
                <a:latin typeface="Comic Sans MS" pitchFamily="66" charset="0"/>
              </a:rPr>
              <a:t>Гренуєвих</a:t>
            </a:r>
            <a:r>
              <a:rPr lang="uk-UA" sz="1800" i="1" dirty="0" smtClean="0">
                <a:latin typeface="Comic Sans MS" pitchFamily="66" charset="0"/>
              </a:rPr>
              <a:t> злочинів постає стара проблема гуманістичної культури;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800" i="1" dirty="0" smtClean="0">
                <a:latin typeface="Comic Sans MS" pitchFamily="66" charset="0"/>
              </a:rPr>
              <a:t>       По-друге, винайдений парфумером досконалий аромат не лише облагороджує людей, а, навпаки, украй їх розбещує.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800" i="1" dirty="0" smtClean="0">
                <a:latin typeface="Comic Sans MS" pitchFamily="66" charset="0"/>
              </a:rPr>
              <a:t>      По-третє, </a:t>
            </a:r>
            <a:r>
              <a:rPr lang="uk-UA" sz="1800" i="1" dirty="0" err="1" smtClean="0">
                <a:latin typeface="Comic Sans MS" pitchFamily="66" charset="0"/>
              </a:rPr>
              <a:t>Гренуй</a:t>
            </a:r>
            <a:r>
              <a:rPr lang="uk-UA" sz="1800" i="1" dirty="0" smtClean="0">
                <a:latin typeface="Comic Sans MS" pitchFamily="66" charset="0"/>
              </a:rPr>
              <a:t> так і не спромігся привласнити створений ним запах, а відтак – не спромігся стати природним, а не штучним “джерелом досконалості”, не спромігся стати справжнім Великим Імператором.     </a:t>
            </a:r>
            <a:endParaRPr lang="ru-RU" sz="1800" i="1" dirty="0" smtClean="0">
              <a:latin typeface="Comic Sans MS" pitchFamily="66" charset="0"/>
            </a:endParaRPr>
          </a:p>
        </p:txBody>
      </p:sp>
      <p:pic>
        <p:nvPicPr>
          <p:cNvPr id="12292" name="Picture 4" descr="parfumui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000">
            <a:off x="5505450" y="765175"/>
            <a:ext cx="363855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7100" y="1700808"/>
            <a:ext cx="9036496" cy="43917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</a:t>
            </a:r>
            <a:r>
              <a:rPr lang="uk-UA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Дякуємо </a:t>
            </a:r>
          </a:p>
          <a:p>
            <a:pPr eaLnBrk="1" hangingPunct="1">
              <a:buFontTx/>
              <a:buNone/>
            </a:pPr>
            <a:r>
              <a:rPr lang="uk-UA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за </a:t>
            </a:r>
          </a:p>
          <a:p>
            <a:pPr eaLnBrk="1" hangingPunct="1">
              <a:buFontTx/>
              <a:buNone/>
            </a:pPr>
            <a:r>
              <a:rPr lang="uk-UA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увагу!</a:t>
            </a:r>
            <a:endParaRPr lang="ru-RU" sz="60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                                          </a:t>
            </a:r>
            <a:r>
              <a:rPr lang="uk-UA" sz="3600" b="1" dirty="0" smtClean="0">
                <a:latin typeface="Monotype Corsiva" pitchFamily="66" charset="0"/>
              </a:rPr>
              <a:t>“Злетіти – з цим </a:t>
            </a:r>
          </a:p>
          <a:p>
            <a:pPr eaLnBrk="1" hangingPunct="1">
              <a:buFontTx/>
              <a:buNone/>
            </a:pPr>
            <a:r>
              <a:rPr lang="uk-UA" sz="3600" b="1" dirty="0" smtClean="0">
                <a:latin typeface="Monotype Corsiva" pitchFamily="66" charset="0"/>
              </a:rPr>
              <a:t>                                                 проблем  не було. </a:t>
            </a:r>
          </a:p>
          <a:p>
            <a:pPr eaLnBrk="1" hangingPunct="1">
              <a:buFontTx/>
              <a:buNone/>
            </a:pPr>
            <a:r>
              <a:rPr lang="uk-UA" sz="3600" b="1" dirty="0" smtClean="0">
                <a:latin typeface="Monotype Corsiva" pitchFamily="66" charset="0"/>
              </a:rPr>
              <a:t>                                         Проте як можна було   </a:t>
            </a:r>
          </a:p>
          <a:p>
            <a:pPr eaLnBrk="1" hangingPunct="1">
              <a:buFontTx/>
              <a:buNone/>
            </a:pPr>
            <a:r>
              <a:rPr lang="uk-UA" sz="3600" b="1" dirty="0" smtClean="0">
                <a:latin typeface="Monotype Corsiva" pitchFamily="66" charset="0"/>
              </a:rPr>
              <a:t>                                          спуститися додолу?”</a:t>
            </a:r>
            <a:r>
              <a:rPr lang="uk-UA" dirty="0" smtClean="0"/>
              <a:t> </a:t>
            </a:r>
          </a:p>
          <a:p>
            <a:pPr eaLnBrk="1" hangingPunct="1">
              <a:buFontTx/>
              <a:buNone/>
            </a:pPr>
            <a:r>
              <a:rPr lang="uk-UA" dirty="0" smtClean="0"/>
              <a:t>                                                      </a:t>
            </a:r>
            <a:r>
              <a:rPr lang="uk-UA" b="1" dirty="0" smtClean="0">
                <a:latin typeface="Monotype Corsiva" pitchFamily="66" charset="0"/>
              </a:rPr>
              <a:t>П. </a:t>
            </a:r>
            <a:r>
              <a:rPr lang="uk-UA" b="1" dirty="0" err="1" smtClean="0">
                <a:latin typeface="Monotype Corsiva" pitchFamily="66" charset="0"/>
              </a:rPr>
              <a:t>Зюскінд</a:t>
            </a:r>
            <a:endParaRPr lang="ru-RU" b="1" dirty="0" smtClean="0">
              <a:latin typeface="Monotype Corsiva" pitchFamily="66" charset="0"/>
            </a:endParaRPr>
          </a:p>
        </p:txBody>
      </p:sp>
      <p:pic>
        <p:nvPicPr>
          <p:cNvPr id="6147" name="Picture 4" descr="zyuskind_patr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0000">
            <a:off x="1116013" y="1773238"/>
            <a:ext cx="2738437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700">
                <a:latin typeface="Courier New" pitchFamily="49" charset="0"/>
              </a:rPr>
              <a:t>Сторінки біографії</a:t>
            </a:r>
            <a:endParaRPr lang="ru-RU" sz="4700">
              <a:latin typeface="Courier New" pitchFamily="49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375" y="1773238"/>
            <a:ext cx="5334000" cy="4525962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   </a:t>
            </a:r>
            <a:r>
              <a:rPr lang="uk-UA" sz="1800" b="1" dirty="0" err="1" smtClean="0">
                <a:latin typeface="Comic Sans MS" pitchFamily="66" charset="0"/>
              </a:rPr>
              <a:t>Патрік</a:t>
            </a:r>
            <a:r>
              <a:rPr lang="uk-UA" sz="1800" b="1" dirty="0" smtClean="0">
                <a:latin typeface="Comic Sans MS" pitchFamily="66" charset="0"/>
              </a:rPr>
              <a:t> </a:t>
            </a:r>
            <a:r>
              <a:rPr lang="uk-UA" sz="1800" b="1" dirty="0" err="1" smtClean="0">
                <a:latin typeface="Comic Sans MS" pitchFamily="66" charset="0"/>
              </a:rPr>
              <a:t>Зюскінд</a:t>
            </a:r>
            <a:r>
              <a:rPr lang="uk-UA" sz="1800" dirty="0" smtClean="0">
                <a:latin typeface="Comic Sans MS" pitchFamily="66" charset="0"/>
              </a:rPr>
              <a:t> – німецький письменник і драматург, один із найталановитіших представників літератури постмодернізму. В інакомовних сюжетах його творів, що іронічно переосмислюють штампи “масової” літератури та комплекс модерністських ідей, вирізняються головні проблеми сучасного духовного життя особистості й суспільства. Він являється автором роману </a:t>
            </a:r>
            <a:r>
              <a:rPr lang="uk-UA" sz="1800" dirty="0" smtClean="0">
                <a:latin typeface="Comic Sans MS" pitchFamily="66" charset="0"/>
              </a:rPr>
              <a:t>“Парфумер. </a:t>
            </a:r>
            <a:r>
              <a:rPr lang="uk-UA" sz="1800" dirty="0" smtClean="0">
                <a:latin typeface="Comic Sans MS" pitchFamily="66" charset="0"/>
              </a:rPr>
              <a:t>Історія одного вбивці”.      </a:t>
            </a:r>
            <a:endParaRPr lang="ru-RU" sz="1800" dirty="0" smtClean="0">
              <a:latin typeface="Comic Sans MS" pitchFamily="66" charset="0"/>
            </a:endParaRPr>
          </a:p>
        </p:txBody>
      </p:sp>
      <p:pic>
        <p:nvPicPr>
          <p:cNvPr id="4100" name="Picture 4" descr="BOO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20400000">
            <a:off x="-7938" y="2647950"/>
            <a:ext cx="3886201" cy="2214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779838" y="1196975"/>
            <a:ext cx="17447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r>
              <a:rPr lang="uk-UA" b="1" dirty="0" smtClean="0"/>
              <a:t>“Парфумер” </a:t>
            </a:r>
            <a:endParaRPr lang="uk-UA" b="1" dirty="0"/>
          </a:p>
          <a:p>
            <a:r>
              <a:rPr lang="uk-UA" b="1" dirty="0"/>
              <a:t>П. </a:t>
            </a:r>
            <a:r>
              <a:rPr lang="uk-UA" b="1" dirty="0" err="1"/>
              <a:t>Зюскінда</a:t>
            </a:r>
            <a:endParaRPr lang="ru-RU" b="1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750" y="1916113"/>
            <a:ext cx="3151188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       </a:t>
            </a:r>
            <a:r>
              <a:rPr lang="uk-UA" b="1"/>
              <a:t>“Малюк Цахес</a:t>
            </a:r>
          </a:p>
          <a:p>
            <a:r>
              <a:rPr lang="uk-UA" b="1"/>
              <a:t> на прізвисько Циннобер”</a:t>
            </a:r>
          </a:p>
          <a:p>
            <a:r>
              <a:rPr lang="uk-UA" b="1"/>
              <a:t>        Е.Т.А. Гофмана</a:t>
            </a:r>
          </a:p>
          <a:p>
            <a:r>
              <a:rPr lang="uk-UA"/>
              <a:t>(історія піднесення та</a:t>
            </a:r>
          </a:p>
          <a:p>
            <a:r>
              <a:rPr lang="uk-UA"/>
              <a:t>падіння аморального</a:t>
            </a:r>
          </a:p>
          <a:p>
            <a:r>
              <a:rPr lang="uk-UA"/>
              <a:t>виродка, який чарівним </a:t>
            </a:r>
          </a:p>
          <a:p>
            <a:r>
              <a:rPr lang="uk-UA"/>
              <a:t>чином привласнював</a:t>
            </a:r>
          </a:p>
          <a:p>
            <a:r>
              <a:rPr lang="uk-UA"/>
              <a:t>собі чужі заслуги й чесноти)</a:t>
            </a:r>
          </a:p>
          <a:p>
            <a:endParaRPr lang="ru-RU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580063" y="2133600"/>
            <a:ext cx="2867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   </a:t>
            </a:r>
            <a:r>
              <a:rPr lang="uk-UA" b="1"/>
              <a:t>“Фауст” Й.В. Гете</a:t>
            </a:r>
          </a:p>
          <a:p>
            <a:r>
              <a:rPr lang="uk-UA"/>
              <a:t>( доля людини, яка </a:t>
            </a:r>
          </a:p>
          <a:p>
            <a:r>
              <a:rPr lang="uk-UA"/>
              <a:t>присвятила себе пошуку </a:t>
            </a:r>
          </a:p>
          <a:p>
            <a:r>
              <a:rPr lang="uk-UA"/>
              <a:t>досконалості й заради</a:t>
            </a:r>
          </a:p>
          <a:p>
            <a:r>
              <a:rPr lang="uk-UA"/>
              <a:t>цієї мети продала душу</a:t>
            </a:r>
          </a:p>
          <a:p>
            <a:r>
              <a:rPr lang="uk-UA"/>
              <a:t>дияволу)</a:t>
            </a:r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55875" y="4437063"/>
            <a:ext cx="48736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        </a:t>
            </a:r>
            <a:r>
              <a:rPr lang="uk-UA" b="1"/>
              <a:t>“Маріо і чарівник” Т. Манна</a:t>
            </a:r>
          </a:p>
          <a:p>
            <a:r>
              <a:rPr lang="uk-UA"/>
              <a:t>(розповідь про тріумф і безславний</a:t>
            </a:r>
          </a:p>
          <a:p>
            <a:r>
              <a:rPr lang="uk-UA"/>
              <a:t>кінець штукаря, який завдяки своєму </a:t>
            </a:r>
          </a:p>
          <a:p>
            <a:r>
              <a:rPr lang="uk-UA"/>
              <a:t>таємничому обдарованню й майстерному </a:t>
            </a:r>
          </a:p>
          <a:p>
            <a:r>
              <a:rPr lang="uk-UA"/>
              <a:t>володінню мистецтвом гіпнозу маніпулював</a:t>
            </a:r>
          </a:p>
          <a:p>
            <a:r>
              <a:rPr lang="uk-UA"/>
              <a:t>натовпом, збуджуючи в людях найнижчі</a:t>
            </a:r>
          </a:p>
          <a:p>
            <a:r>
              <a:rPr lang="uk-UA"/>
              <a:t>інстинкти)</a:t>
            </a:r>
            <a:endParaRPr lang="ru-RU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 flipH="1">
            <a:off x="2484438" y="1412875"/>
            <a:ext cx="13668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5219700" y="1484313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4572000" y="1916113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5626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5261C"/>
                    </a:gs>
                    <a:gs pos="3000">
                      <a:srgbClr val="EBDAD4"/>
                    </a:gs>
                    <a:gs pos="14499">
                      <a:srgbClr val="C0524E"/>
                    </a:gs>
                    <a:gs pos="21001">
                      <a:srgbClr val="80302D"/>
                    </a:gs>
                    <a:gs pos="22000">
                      <a:srgbClr val="9C6563"/>
                    </a:gs>
                    <a:gs pos="24001">
                      <a:srgbClr val="FFFFFF"/>
                    </a:gs>
                    <a:gs pos="39500">
                      <a:srgbClr val="83A7C3"/>
                    </a:gs>
                    <a:gs pos="43500">
                      <a:srgbClr val="768FB9"/>
                    </a:gs>
                    <a:gs pos="46001">
                      <a:srgbClr val="83A7C3"/>
                    </a:gs>
                    <a:gs pos="50000">
                      <a:srgbClr val="DCEBF5"/>
                    </a:gs>
                    <a:gs pos="53999">
                      <a:srgbClr val="83A7C3"/>
                    </a:gs>
                    <a:gs pos="56500">
                      <a:srgbClr val="768FB9"/>
                    </a:gs>
                    <a:gs pos="60501">
                      <a:srgbClr val="83A7C3"/>
                    </a:gs>
                    <a:gs pos="75999">
                      <a:srgbClr val="FFFFFF"/>
                    </a:gs>
                    <a:gs pos="78000">
                      <a:srgbClr val="9C6563"/>
                    </a:gs>
                    <a:gs pos="78999">
                      <a:srgbClr val="80302D"/>
                    </a:gs>
                    <a:gs pos="85501">
                      <a:srgbClr val="C0524E"/>
                    </a:gs>
                    <a:gs pos="97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“Гра з чужим твором”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324225" y="981075"/>
            <a:ext cx="5819775" cy="3951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     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Роман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“Парфумер.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Історія одного вбивці” вважається класичним взірцем постмодерністської прози. Літературні критики відверто висловлювали захоплення, викликане цим твором - ”блискучим, образним, відчутним на дотик і привабливо іронічним”. Вони вбачали у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“Парфумері”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“щасливий випадок німецької літератури і твердили, що він дарує “читацьке потрясіння, яке рідко випадає пережити”.  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4" descr="parfume400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0000">
            <a:off x="323850" y="3860800"/>
            <a:ext cx="3138488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43608" y="2060848"/>
            <a:ext cx="66436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 dirty="0"/>
              <a:t>Осмислення феноменів художника</a:t>
            </a:r>
          </a:p>
          <a:p>
            <a:r>
              <a:rPr lang="uk-UA" sz="2800" dirty="0"/>
              <a:t>(змальованого в образі </a:t>
            </a:r>
            <a:r>
              <a:rPr lang="uk-UA" sz="2800" dirty="0" err="1"/>
              <a:t>Гренуя</a:t>
            </a:r>
            <a:r>
              <a:rPr lang="uk-UA" sz="2800" dirty="0"/>
              <a:t>), </a:t>
            </a:r>
          </a:p>
          <a:p>
            <a:r>
              <a:rPr lang="uk-UA" sz="2800" b="1" i="1" dirty="0"/>
              <a:t>мистецтва </a:t>
            </a:r>
          </a:p>
          <a:p>
            <a:r>
              <a:rPr lang="uk-UA" sz="2800" dirty="0"/>
              <a:t>(що постає цариною ароматів)</a:t>
            </a:r>
          </a:p>
          <a:p>
            <a:r>
              <a:rPr lang="uk-UA" sz="2800" dirty="0"/>
              <a:t>та </a:t>
            </a:r>
            <a:r>
              <a:rPr lang="uk-UA" sz="2800" b="1" i="1" dirty="0"/>
              <a:t>творчості </a:t>
            </a:r>
          </a:p>
          <a:p>
            <a:r>
              <a:rPr lang="uk-UA" sz="2800" dirty="0"/>
              <a:t>(яка є інакомовним значенням </a:t>
            </a:r>
          </a:p>
          <a:p>
            <a:r>
              <a:rPr lang="uk-UA" sz="2800" dirty="0"/>
              <a:t>парфумного ремісництва).</a:t>
            </a:r>
            <a:endParaRPr lang="ru-RU" sz="2800" dirty="0"/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627313" y="333375"/>
            <a:ext cx="39052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6500">
                      <a:srgbClr val="F8B049"/>
                    </a:gs>
                    <a:gs pos="10501">
                      <a:srgbClr val="F8B049"/>
                    </a:gs>
                    <a:gs pos="31500">
                      <a:srgbClr val="FEE7F2"/>
                    </a:gs>
                    <a:gs pos="33501">
                      <a:srgbClr val="F952A0"/>
                    </a:gs>
                    <a:gs pos="34500">
                      <a:srgbClr val="C50849"/>
                    </a:gs>
                    <a:gs pos="41000">
                      <a:srgbClr val="B43E85"/>
                    </a:gs>
                    <a:gs pos="50000">
                      <a:srgbClr val="F8B049"/>
                    </a:gs>
                    <a:gs pos="59000">
                      <a:srgbClr val="B43E85"/>
                    </a:gs>
                    <a:gs pos="65500">
                      <a:srgbClr val="C50849"/>
                    </a:gs>
                    <a:gs pos="66499">
                      <a:srgbClr val="F952A0"/>
                    </a:gs>
                    <a:gs pos="68500">
                      <a:srgbClr val="FEE7F2"/>
                    </a:gs>
                    <a:gs pos="89500">
                      <a:srgbClr val="F8B049"/>
                    </a:gs>
                    <a:gs pos="93500">
                      <a:srgbClr val="F8B049"/>
                    </a:gs>
                    <a:gs pos="100000">
                      <a:srgbClr val="FC9FC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Тема роману: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</a:rPr>
              <a:t>Сюжет роману</a:t>
            </a:r>
            <a:endParaRPr lang="ru-RU" sz="6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-180528" y="1772816"/>
            <a:ext cx="3528392" cy="49685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dirty="0" smtClean="0"/>
              <a:t>    </a:t>
            </a:r>
            <a:r>
              <a:rPr lang="en-US" sz="2400" dirty="0" smtClean="0"/>
              <a:t> </a:t>
            </a:r>
            <a:r>
              <a:rPr lang="uk-UA" sz="2000" b="1" dirty="0" smtClean="0">
                <a:latin typeface="Comic Sans MS" pitchFamily="66" charset="0"/>
              </a:rPr>
              <a:t>Дія </a:t>
            </a:r>
            <a:r>
              <a:rPr lang="uk-UA" sz="2000" b="1" dirty="0" smtClean="0">
                <a:latin typeface="Comic Sans MS" pitchFamily="66" charset="0"/>
              </a:rPr>
              <a:t>відбувається у </a:t>
            </a:r>
            <a:r>
              <a:rPr lang="uk-UA" sz="2000" b="1" dirty="0" smtClean="0">
                <a:latin typeface="Comic Sans MS" pitchFamily="66" charset="0"/>
              </a:rPr>
              <a:t>Франції</a:t>
            </a:r>
            <a:r>
              <a:rPr lang="en-US" sz="2000" b="1" dirty="0" smtClean="0">
                <a:latin typeface="Comic Sans MS" pitchFamily="66" charset="0"/>
              </a:rPr>
              <a:t> XVIII</a:t>
            </a:r>
            <a:r>
              <a:rPr lang="uk-UA" sz="2000" b="1" dirty="0" smtClean="0">
                <a:latin typeface="Comic Sans MS" pitchFamily="66" charset="0"/>
              </a:rPr>
              <a:t>ст</a:t>
            </a:r>
            <a:r>
              <a:rPr lang="uk-UA" sz="2000" b="1" dirty="0" smtClean="0">
                <a:latin typeface="Comic Sans MS" pitchFamily="66" charset="0"/>
              </a:rPr>
              <a:t>. Сюжет роман становить опис напівкримінального, </a:t>
            </a:r>
            <a:r>
              <a:rPr lang="uk-UA" sz="2000" b="1" dirty="0" err="1" smtClean="0">
                <a:latin typeface="Comic Sans MS" pitchFamily="66" charset="0"/>
              </a:rPr>
              <a:t>напівфантастичного</a:t>
            </a:r>
            <a:r>
              <a:rPr lang="uk-UA" sz="2000" b="1" dirty="0" smtClean="0">
                <a:latin typeface="Comic Sans MS" pitchFamily="66" charset="0"/>
              </a:rPr>
              <a:t> життя парфумера </a:t>
            </a:r>
            <a:r>
              <a:rPr lang="uk-UA" sz="2000" b="1" dirty="0" err="1" smtClean="0">
                <a:latin typeface="Comic Sans MS" pitchFamily="66" charset="0"/>
              </a:rPr>
              <a:t>Жан-Батіста</a:t>
            </a:r>
            <a:r>
              <a:rPr lang="uk-UA" sz="2000" b="1" dirty="0" smtClean="0">
                <a:latin typeface="Comic Sans MS" pitchFamily="66" charset="0"/>
              </a:rPr>
              <a:t> </a:t>
            </a:r>
            <a:r>
              <a:rPr lang="uk-UA" sz="2000" b="1" dirty="0" err="1" smtClean="0">
                <a:latin typeface="Comic Sans MS" pitchFamily="66" charset="0"/>
              </a:rPr>
              <a:t>Гренуя</a:t>
            </a:r>
            <a:r>
              <a:rPr lang="uk-UA" sz="2000" b="1" dirty="0" smtClean="0">
                <a:latin typeface="Comic Sans MS" pitchFamily="66" charset="0"/>
              </a:rPr>
              <a:t>. Він побудований як хронологічно викладена історія становлення, розквіту й падіння генія-монстра.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000" b="1" dirty="0" smtClean="0">
                <a:latin typeface="Comic Sans MS" pitchFamily="66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000" b="1" dirty="0" smtClean="0">
                <a:latin typeface="Comic Sans MS" pitchFamily="66" charset="0"/>
              </a:rPr>
              <a:t>   </a:t>
            </a:r>
            <a:endParaRPr lang="ru-RU" sz="2000" b="1" dirty="0" smtClean="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1772816"/>
            <a:ext cx="2808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Comic Sans MS" pitchFamily="66" charset="0"/>
              </a:rPr>
              <a:t>Із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поняттям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мистецтва</a:t>
            </a:r>
            <a:r>
              <a:rPr lang="ru-RU" sz="2000" b="1" dirty="0">
                <a:latin typeface="Comic Sans MS" pitchFamily="66" charset="0"/>
              </a:rPr>
              <a:t> ми </a:t>
            </a:r>
            <a:r>
              <a:rPr lang="ru-RU" sz="2000" b="1" dirty="0" err="1">
                <a:latin typeface="Comic Sans MS" pitchFamily="66" charset="0"/>
              </a:rPr>
              <a:t>звикли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пов'язувати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висоту</a:t>
            </a:r>
            <a:r>
              <a:rPr lang="ru-RU" sz="2000" b="1" dirty="0">
                <a:latin typeface="Comic Sans MS" pitchFamily="66" charset="0"/>
              </a:rPr>
              <a:t> думки, </a:t>
            </a:r>
            <a:r>
              <a:rPr lang="ru-RU" sz="2000" b="1" dirty="0" err="1">
                <a:latin typeface="Comic Sans MS" pitchFamily="66" charset="0"/>
              </a:rPr>
              <a:t>почуття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людського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інтелекту</a:t>
            </a:r>
            <a:r>
              <a:rPr lang="ru-RU" sz="2000" b="1" dirty="0">
                <a:latin typeface="Comic Sans MS" pitchFamily="66" charset="0"/>
              </a:rPr>
              <a:t>. А ось П. </a:t>
            </a:r>
            <a:r>
              <a:rPr lang="ru-RU" sz="2000" b="1" dirty="0" err="1">
                <a:latin typeface="Comic Sans MS" pitchFamily="66" charset="0"/>
              </a:rPr>
              <a:t>Зюскінд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змалював</a:t>
            </a:r>
            <a:r>
              <a:rPr lang="ru-RU" sz="2000" b="1" dirty="0">
                <a:latin typeface="Comic Sans MS" pitchFamily="66" charset="0"/>
              </a:rPr>
              <a:t> в </a:t>
            </a:r>
            <a:r>
              <a:rPr lang="ru-RU" sz="2000" b="1" dirty="0" err="1">
                <a:latin typeface="Comic Sans MS" pitchFamily="66" charset="0"/>
              </a:rPr>
              <a:t>образі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свого</a:t>
            </a:r>
            <a:r>
              <a:rPr lang="ru-RU" sz="2000" b="1" dirty="0">
                <a:latin typeface="Comic Sans MS" pitchFamily="66" charset="0"/>
              </a:rPr>
              <a:t> героя </a:t>
            </a:r>
            <a:r>
              <a:rPr lang="ru-RU" sz="2000" b="1" dirty="0" err="1">
                <a:latin typeface="Comic Sans MS" pitchFamily="66" charset="0"/>
              </a:rPr>
              <a:t>Гренуя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моральну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потвору</a:t>
            </a:r>
            <a:r>
              <a:rPr lang="ru-RU" sz="2000" b="1" dirty="0">
                <a:latin typeface="Comic Sans MS" pitchFamily="66" charset="0"/>
              </a:rPr>
              <a:t>, але </a:t>
            </a:r>
            <a:r>
              <a:rPr lang="ru-RU" sz="2000" b="1" dirty="0" err="1">
                <a:latin typeface="Comic Sans MS" pitchFamily="66" charset="0"/>
              </a:rPr>
              <a:t>він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мав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феноменальну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обдарованість</a:t>
            </a:r>
            <a:r>
              <a:rPr lang="ru-RU" sz="2000" b="1" dirty="0">
                <a:latin typeface="Comic Sans MS" pitchFamily="66" charset="0"/>
              </a:rPr>
              <a:t>: </a:t>
            </a:r>
            <a:r>
              <a:rPr lang="ru-RU" sz="2000" b="1" dirty="0" err="1">
                <a:latin typeface="Comic Sans MS" pitchFamily="66" charset="0"/>
              </a:rPr>
              <a:t>помічати</a:t>
            </a:r>
            <a:r>
              <a:rPr lang="ru-RU" sz="2000" b="1" dirty="0">
                <a:latin typeface="Comic Sans MS" pitchFamily="66" charset="0"/>
              </a:rPr>
              <a:t> і </a:t>
            </a:r>
            <a:r>
              <a:rPr lang="ru-RU" sz="2000" b="1" dirty="0" err="1">
                <a:latin typeface="Comic Sans MS" pitchFamily="66" charset="0"/>
              </a:rPr>
              <a:t>відчувати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кожен</a:t>
            </a:r>
            <a:r>
              <a:rPr lang="ru-RU" sz="2000" b="1" dirty="0">
                <a:latin typeface="Comic Sans MS" pitchFamily="66" charset="0"/>
              </a:rPr>
              <a:t> запах і аромат.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dirty="0">
                <a:solidFill>
                  <a:schemeClr val="tx1"/>
                </a:solidFill>
                <a:latin typeface="Monotype Corsiva" pitchFamily="66" charset="0"/>
              </a:rPr>
              <a:t>Риси характеру героя</a:t>
            </a:r>
            <a:r>
              <a:rPr lang="uk-UA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350100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 </a:t>
            </a:r>
            <a:r>
              <a:rPr lang="uk-UA" sz="2000" dirty="0" smtClean="0">
                <a:latin typeface="Comic Sans MS" pitchFamily="66" charset="0"/>
              </a:rPr>
              <a:t>Він </a:t>
            </a:r>
            <a:r>
              <a:rPr lang="uk-UA" sz="2000" dirty="0" smtClean="0">
                <a:latin typeface="Comic Sans MS" pitchFamily="66" charset="0"/>
              </a:rPr>
              <a:t>зовсім не зважав на людей, на Бога: “Про Бога він </a:t>
            </a:r>
            <a:r>
              <a:rPr lang="uk-UA" sz="2000" dirty="0" smtClean="0">
                <a:latin typeface="Comic Sans MS" pitchFamily="66" charset="0"/>
              </a:rPr>
              <a:t>і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uk-UA" sz="2000" dirty="0" smtClean="0">
                <a:latin typeface="Comic Sans MS" pitchFamily="66" charset="0"/>
              </a:rPr>
              <a:t> </a:t>
            </a:r>
            <a:r>
              <a:rPr lang="uk-UA" sz="2000" dirty="0" smtClean="0">
                <a:latin typeface="Comic Sans MS" pitchFamily="66" charset="0"/>
              </a:rPr>
              <a:t>гадки не мав. Він не каявся і не чекав небесного провидіння</a:t>
            </a:r>
            <a:r>
              <a:rPr lang="uk-UA" sz="2000" dirty="0" smtClean="0">
                <a:latin typeface="Comic Sans MS" pitchFamily="66" charset="0"/>
              </a:rPr>
              <a:t>”.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uk-UA" sz="2000" dirty="0" smtClean="0">
                <a:latin typeface="Comic Sans MS" pitchFamily="66" charset="0"/>
              </a:rPr>
              <a:t>Він </a:t>
            </a:r>
            <a:r>
              <a:rPr lang="uk-UA" sz="2000" dirty="0" smtClean="0">
                <a:latin typeface="Comic Sans MS" pitchFamily="66" charset="0"/>
              </a:rPr>
              <a:t>не мав ні совісті, ні жалю, не знав співчуття до </a:t>
            </a:r>
            <a:r>
              <a:rPr lang="uk-UA" sz="2000" dirty="0" smtClean="0">
                <a:latin typeface="Comic Sans MS" pitchFamily="66" charset="0"/>
              </a:rPr>
              <a:t>живого.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uk-UA" sz="2000" dirty="0" smtClean="0">
                <a:latin typeface="Comic Sans MS" pitchFamily="66" charset="0"/>
              </a:rPr>
              <a:t>Проте </a:t>
            </a:r>
            <a:r>
              <a:rPr lang="uk-UA" sz="2000" dirty="0" smtClean="0">
                <a:latin typeface="Comic Sans MS" pitchFamily="66" charset="0"/>
              </a:rPr>
              <a:t>йому вдавалося створювати такі парфуми, рівних </a:t>
            </a:r>
            <a:r>
              <a:rPr lang="uk-UA" sz="2000" dirty="0" smtClean="0">
                <a:latin typeface="Comic Sans MS" pitchFamily="66" charset="0"/>
              </a:rPr>
              <a:t>яким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uk-UA" sz="2000" dirty="0" smtClean="0">
                <a:latin typeface="Comic Sans MS" pitchFamily="66" charset="0"/>
              </a:rPr>
              <a:t>не </a:t>
            </a:r>
            <a:r>
              <a:rPr lang="uk-UA" sz="2000" dirty="0" smtClean="0">
                <a:latin typeface="Comic Sans MS" pitchFamily="66" charset="0"/>
              </a:rPr>
              <a:t>було. Він створив навіть пахощі, які змушували </a:t>
            </a:r>
            <a:r>
              <a:rPr lang="uk-UA" sz="2000" dirty="0" smtClean="0">
                <a:latin typeface="Comic Sans MS" pitchFamily="66" charset="0"/>
              </a:rPr>
              <a:t>людей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uk-UA" sz="2000" dirty="0" smtClean="0">
                <a:latin typeface="Comic Sans MS" pitchFamily="66" charset="0"/>
              </a:rPr>
              <a:t>полюбити </a:t>
            </a:r>
            <a:r>
              <a:rPr lang="uk-UA" sz="2000" dirty="0" smtClean="0">
                <a:latin typeface="Comic Sans MS" pitchFamily="66" charset="0"/>
              </a:rPr>
              <a:t>його до нестями. “Він хотів стати всемогутнім богом Запаху... у справжньому світі і над реальними людьми”. Він мислив себе довершеним митцем, здатним керувати людьми. Задля цього йому нічого не жаль...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857250"/>
            <a:ext cx="4038600" cy="5786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400" smtClean="0"/>
              <a:t>1.Народження. Страта матері. Відмова годувальниці від малюка. Прагнення панотця Тер" є позбавитися підозрілої дитини.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2.Пансіон мадам Гайяр.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3.У майстерні чинбаря Грімаля.</a:t>
            </a:r>
          </a:p>
          <a:p>
            <a:pPr eaLnBrk="1" hangingPunct="1">
              <a:lnSpc>
                <a:spcPct val="80000"/>
              </a:lnSpc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4.Роки навчання у Бальдіні.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5.Сім років, проведених на вершині гори.</a:t>
            </a:r>
          </a:p>
          <a:p>
            <a:pPr eaLnBrk="1" hangingPunct="1">
              <a:lnSpc>
                <a:spcPct val="80000"/>
              </a:lnSpc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6. Повернення до людства. Роль “живого експоната” в псевдонаукових дослідах маркіза де ла Тайад-Еспінассу.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7. Життя у Грасі.</a:t>
            </a:r>
          </a:p>
          <a:p>
            <a:pPr eaLnBrk="1" hangingPunct="1">
              <a:lnSpc>
                <a:spcPct val="80000"/>
              </a:lnSpc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8. Страта й загибель.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2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928688"/>
            <a:ext cx="4038600" cy="5500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400" smtClean="0"/>
              <a:t>Перший досвід відчуження; виявлення вродженої маргінальності, дивної несхожості зі звичайними людьми.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Перші зіткнення зі світом (вороже ставлення дітей до Гренуя); перші відкриття світу й мови, що відбуваються через єдиний канал сприйняття героя – його надзвичайний нюх.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Продовження боротьби за фізичне виживання; перше відкриття чудового аромату й перше вбивство дівчини.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Здобуття знань, опанування технологіями парфумного ремісництва, перші спроби самостійної творчості.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Відкриття “внутрішньої імперії”; мрії про боротьбу з огидними запахами світу та про створення досконалого аромату, за допомогою якого можна було б перетворити дійсність на царство гармонії й краси.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Загострення взаємонерозуміння зі світом; перші спроби створення та апробації людського запаху.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1400" smtClean="0"/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Подальше удосконалення майстерності, реалізація плану створення “божественного аромату” шляхом вбивства найвродливіших дівчат.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smtClean="0"/>
              <a:t>Тріумф і поразка Гренуя.</a:t>
            </a:r>
            <a:endParaRPr lang="ru-RU" sz="1400" smtClean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116013" y="234950"/>
            <a:ext cx="3100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uk-UA" sz="2000" b="1" i="1"/>
              <a:t>Етапи життя Гренуя</a:t>
            </a:r>
            <a:endParaRPr lang="ru-RU" sz="2000" b="1" i="1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076825" y="163513"/>
            <a:ext cx="391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uk-UA" sz="2000" b="1" i="1"/>
              <a:t>Духовний і творчий досвід, </a:t>
            </a:r>
          </a:p>
          <a:p>
            <a:pPr>
              <a:spcBef>
                <a:spcPct val="20000"/>
              </a:spcBef>
            </a:pPr>
            <a:r>
              <a:rPr lang="uk-UA" sz="2000" b="1" i="1"/>
              <a:t>який він здобуває </a:t>
            </a:r>
            <a:endParaRPr 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19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9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  <p:bldP spid="8198" grpId="0" build="p"/>
      <p:bldP spid="8199" grpId="0"/>
      <p:bldP spid="820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1037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Сторінки біографії</vt:lpstr>
      <vt:lpstr>Презентация PowerPoint</vt:lpstr>
      <vt:lpstr>Презентация PowerPoint</vt:lpstr>
      <vt:lpstr>Презентация PowerPoint</vt:lpstr>
      <vt:lpstr>Сюжет роману</vt:lpstr>
      <vt:lpstr>Риси характеру героя </vt:lpstr>
      <vt:lpstr>Презентация PowerPoint</vt:lpstr>
      <vt:lpstr>Презентация PowerPoint</vt:lpstr>
      <vt:lpstr>Презентация PowerPoint</vt:lpstr>
      <vt:lpstr>Сутність  поразки Гренуя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Долматова</cp:lastModifiedBy>
  <cp:revision>8</cp:revision>
  <dcterms:created xsi:type="dcterms:W3CDTF">2008-03-10T09:11:28Z</dcterms:created>
  <dcterms:modified xsi:type="dcterms:W3CDTF">2013-05-19T15:11:52Z</dcterms:modified>
</cp:coreProperties>
</file>