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8"/>
  </p:notesMasterIdLst>
  <p:sldIdLst>
    <p:sldId id="256" r:id="rId3"/>
    <p:sldId id="258" r:id="rId4"/>
    <p:sldId id="263" r:id="rId5"/>
    <p:sldId id="272" r:id="rId6"/>
    <p:sldId id="264" r:id="rId7"/>
    <p:sldId id="262" r:id="rId8"/>
    <p:sldId id="265" r:id="rId9"/>
    <p:sldId id="266" r:id="rId10"/>
    <p:sldId id="273" r:id="rId11"/>
    <p:sldId id="274" r:id="rId12"/>
    <p:sldId id="268" r:id="rId13"/>
    <p:sldId id="269" r:id="rId14"/>
    <p:sldId id="270" r:id="rId15"/>
    <p:sldId id="271" r:id="rId16"/>
    <p:sldId id="275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89011" autoAdjust="0"/>
  </p:normalViewPr>
  <p:slideViewPr>
    <p:cSldViewPr>
      <p:cViewPr varScale="1">
        <p:scale>
          <a:sx n="61" d="100"/>
          <a:sy n="61" d="100"/>
        </p:scale>
        <p:origin x="-130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CF2EDE-4F90-441D-8A0C-66080E1A2D2C}" type="datetimeFigureOut">
              <a:rPr lang="en-US" smtClean="0"/>
              <a:t>3/1/2014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D205C4-C7CE-4A6E-B797-390C198A97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198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Autofit/>
          </a:bodyPr>
          <a:lstStyle/>
          <a:p>
            <a:pPr marL="228600" indent="-228600">
              <a:buFont typeface="+mj-lt"/>
              <a:buAutoNum type="arabicPeriod"/>
            </a:pPr>
            <a:endParaRPr lang="en-US" sz="1200" b="0" baseline="0" dirty="0" smtClean="0">
              <a:latin typeface="+mn-lt"/>
            </a:endParaRPr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33400" y="460375"/>
            <a:ext cx="3144838" cy="2359025"/>
          </a:xfr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Autofit/>
          </a:bodyPr>
          <a:lstStyle/>
          <a:p>
            <a:pPr marL="228600" indent="-228600">
              <a:buFont typeface="+mj-lt"/>
              <a:buAutoNum type="arabicPeriod"/>
            </a:pPr>
            <a:endParaRPr lang="en-US" sz="1200" b="0" baseline="0" dirty="0" smtClean="0">
              <a:latin typeface="+mn-lt"/>
            </a:endParaRPr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33400" y="460375"/>
            <a:ext cx="3144838" cy="2359025"/>
          </a:xfr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Autofit/>
          </a:bodyPr>
          <a:lstStyle/>
          <a:p>
            <a:pPr marL="228600" indent="-228600">
              <a:buFont typeface="+mj-lt"/>
              <a:buAutoNum type="arabicPeriod"/>
            </a:pPr>
            <a:endParaRPr lang="en-US" sz="1200" b="0" baseline="0" dirty="0" smtClean="0">
              <a:latin typeface="+mn-lt"/>
            </a:endParaRPr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33400" y="460375"/>
            <a:ext cx="3144838" cy="2359025"/>
          </a:xfr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Autofit/>
          </a:bodyPr>
          <a:lstStyle/>
          <a:p>
            <a:pPr marL="228600" indent="-228600">
              <a:buFont typeface="+mj-lt"/>
              <a:buAutoNum type="arabicPeriod"/>
            </a:pPr>
            <a:endParaRPr lang="en-US" sz="1200" b="0" baseline="0" dirty="0" smtClean="0">
              <a:latin typeface="+mn-lt"/>
            </a:endParaRPr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33400" y="460375"/>
            <a:ext cx="3144838" cy="2359025"/>
          </a:xfr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Autofit/>
          </a:bodyPr>
          <a:lstStyle/>
          <a:p>
            <a:pPr marL="228600" indent="-228600">
              <a:buFont typeface="+mj-lt"/>
              <a:buAutoNum type="arabicPeriod"/>
            </a:pPr>
            <a:endParaRPr lang="en-US" sz="1200" b="0" baseline="0" dirty="0" smtClean="0">
              <a:latin typeface="+mn-lt"/>
            </a:endParaRPr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33400" y="460375"/>
            <a:ext cx="3144838" cy="2359025"/>
          </a:xfr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Autofit/>
          </a:bodyPr>
          <a:lstStyle/>
          <a:p>
            <a:pPr marL="228600" indent="-228600">
              <a:buFont typeface="+mj-lt"/>
              <a:buAutoNum type="arabicPeriod"/>
            </a:pPr>
            <a:endParaRPr lang="en-US" sz="1200" b="0" baseline="0" dirty="0" smtClean="0">
              <a:latin typeface="+mn-lt"/>
            </a:endParaRPr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33400" y="460375"/>
            <a:ext cx="3144838" cy="2359025"/>
          </a:xfr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Autofit/>
          </a:bodyPr>
          <a:lstStyle/>
          <a:p>
            <a:pPr marL="228600" indent="-228600">
              <a:buFont typeface="+mj-lt"/>
              <a:buAutoNum type="arabicPeriod"/>
            </a:pPr>
            <a:endParaRPr lang="en-US" sz="1200" b="0" baseline="0" dirty="0" smtClean="0">
              <a:latin typeface="+mn-lt"/>
            </a:endParaRPr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33400" y="460375"/>
            <a:ext cx="3144838" cy="2359025"/>
          </a:xfr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Autofit/>
          </a:bodyPr>
          <a:lstStyle/>
          <a:p>
            <a:pPr marL="228600" indent="-228600">
              <a:buFont typeface="+mj-lt"/>
              <a:buAutoNum type="arabicPeriod"/>
            </a:pPr>
            <a:endParaRPr lang="en-US" sz="1200" b="0" baseline="0" dirty="0" smtClean="0">
              <a:latin typeface="+mn-lt"/>
            </a:endParaRPr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33400" y="460375"/>
            <a:ext cx="3144838" cy="2359025"/>
          </a:xfr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Autofit/>
          </a:bodyPr>
          <a:lstStyle/>
          <a:p>
            <a:pPr marL="228600" indent="-228600">
              <a:buFont typeface="+mj-lt"/>
              <a:buAutoNum type="arabicPeriod"/>
            </a:pPr>
            <a:endParaRPr lang="en-US" sz="1200" b="0" baseline="0" dirty="0" smtClean="0">
              <a:latin typeface="+mn-lt"/>
            </a:endParaRPr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33400" y="460375"/>
            <a:ext cx="3144838" cy="2359025"/>
          </a:xfr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Autofit/>
          </a:bodyPr>
          <a:lstStyle/>
          <a:p>
            <a:pPr marL="228600" indent="-228600">
              <a:buFont typeface="+mj-lt"/>
              <a:buAutoNum type="arabicPeriod"/>
            </a:pPr>
            <a:endParaRPr lang="en-US" sz="1200" b="0" baseline="0" dirty="0" smtClean="0">
              <a:latin typeface="+mn-lt"/>
            </a:endParaRPr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33400" y="460375"/>
            <a:ext cx="3144838" cy="2359025"/>
          </a:xfr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Autofit/>
          </a:bodyPr>
          <a:lstStyle/>
          <a:p>
            <a:pPr marL="228600" indent="-228600">
              <a:buFont typeface="+mj-lt"/>
              <a:buAutoNum type="arabicPeriod"/>
            </a:pPr>
            <a:endParaRPr lang="en-US" sz="1200" b="0" baseline="0" dirty="0" smtClean="0">
              <a:latin typeface="+mn-lt"/>
            </a:endParaRPr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33400" y="460375"/>
            <a:ext cx="3144838" cy="2359025"/>
          </a:xfr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Autofit/>
          </a:bodyPr>
          <a:lstStyle/>
          <a:p>
            <a:pPr marL="228600" indent="-228600">
              <a:buFont typeface="+mj-lt"/>
              <a:buAutoNum type="arabicPeriod"/>
            </a:pPr>
            <a:endParaRPr lang="en-US" sz="1200" b="0" baseline="0" dirty="0" smtClean="0">
              <a:latin typeface="+mn-lt"/>
            </a:endParaRPr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33400" y="460375"/>
            <a:ext cx="3144838" cy="2359025"/>
          </a:xfr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Autofit/>
          </a:bodyPr>
          <a:lstStyle/>
          <a:p>
            <a:pPr marL="228600" indent="-228600">
              <a:buFont typeface="+mj-lt"/>
              <a:buAutoNum type="arabicPeriod"/>
            </a:pPr>
            <a:endParaRPr lang="en-US" sz="1200" b="0" baseline="0" dirty="0" smtClean="0">
              <a:latin typeface="+mn-lt"/>
            </a:endParaRPr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33400" y="460375"/>
            <a:ext cx="3144838" cy="2359025"/>
          </a:xfr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Autofit/>
          </a:bodyPr>
          <a:lstStyle/>
          <a:p>
            <a:pPr marL="228600" indent="-228600">
              <a:buFont typeface="+mj-lt"/>
              <a:buAutoNum type="arabicPeriod"/>
            </a:pPr>
            <a:endParaRPr lang="en-US" sz="1200" b="0" baseline="0" dirty="0" smtClean="0">
              <a:latin typeface="+mn-lt"/>
            </a:endParaRPr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33400" y="460375"/>
            <a:ext cx="3144838" cy="2359025"/>
          </a:xfr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Autofit/>
          </a:bodyPr>
          <a:lstStyle/>
          <a:p>
            <a:pPr marL="228600" indent="-228600">
              <a:buFont typeface="+mj-lt"/>
              <a:buAutoNum type="arabicPeriod"/>
            </a:pPr>
            <a:endParaRPr lang="en-US" sz="1200" b="0" baseline="0" dirty="0" smtClean="0">
              <a:latin typeface="+mn-lt"/>
            </a:endParaRPr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33400" y="460375"/>
            <a:ext cx="3144838" cy="2359025"/>
          </a:xfr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BEC73-49AA-45BC-B16C-50B32D0D6DD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2040C-D3B1-42F1-A452-9128C48DC3A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1BEC73-49AA-45BC-B16C-50B32D0D6DD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82040C-D3B1-42F1-A452-9128C48DC3A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641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7008370_pointarena.jp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0000"/>
          </a:blip>
          <a:srcRect l="2500" t="4735" r="2500" b="9764"/>
          <a:stretch>
            <a:fillRect/>
          </a:stretch>
        </p:blipFill>
        <p:spPr>
          <a:xfrm>
            <a:off x="914400" y="1700808"/>
            <a:ext cx="7315200" cy="3272590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sp>
        <p:nvSpPr>
          <p:cNvPr id="4" name="Rectangle 3"/>
          <p:cNvSpPr/>
          <p:nvPr/>
        </p:nvSpPr>
        <p:spPr>
          <a:xfrm>
            <a:off x="-12050" y="0"/>
            <a:ext cx="9156050" cy="1700808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45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dirty="0" smtClean="0">
                <a:solidFill>
                  <a:prstClr val="white"/>
                </a:solidFill>
                <a:latin typeface="Cambria" pitchFamily="18" charset="0"/>
              </a:rPr>
              <a:t>Ернест Хемінгуей «Старий і море». Образ Сантьяго</a:t>
            </a:r>
            <a:endParaRPr lang="en-US" sz="4000" dirty="0">
              <a:solidFill>
                <a:prstClr val="white"/>
              </a:solidFill>
              <a:latin typeface="Cambria" pitchFamily="18" charset="0"/>
            </a:endParaRPr>
          </a:p>
        </p:txBody>
      </p:sp>
      <p:pic>
        <p:nvPicPr>
          <p:cNvPr id="6" name="Picture 5" descr="17008370_pointarena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5791200" y="1698803"/>
            <a:ext cx="2133600" cy="3272590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sp>
        <p:nvSpPr>
          <p:cNvPr id="9" name="TextBox 8"/>
          <p:cNvSpPr txBox="1"/>
          <p:nvPr/>
        </p:nvSpPr>
        <p:spPr>
          <a:xfrm>
            <a:off x="1259632" y="5085185"/>
            <a:ext cx="788436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2000" dirty="0" smtClean="0">
                <a:solidFill>
                  <a:prstClr val="white"/>
                </a:solidFill>
                <a:latin typeface="Cambria" pitchFamily="18" charset="0"/>
              </a:rPr>
              <a:t>Виконали:</a:t>
            </a:r>
          </a:p>
          <a:p>
            <a:pPr algn="r"/>
            <a:r>
              <a:rPr lang="uk-UA" sz="2000" dirty="0" smtClean="0">
                <a:solidFill>
                  <a:prstClr val="white"/>
                </a:solidFill>
                <a:latin typeface="Cambria" pitchFamily="18" charset="0"/>
              </a:rPr>
              <a:t>Ліцеїсти </a:t>
            </a:r>
            <a:r>
              <a:rPr lang="en-US" sz="2000" dirty="0" smtClean="0">
                <a:solidFill>
                  <a:prstClr val="white"/>
                </a:solidFill>
                <a:latin typeface="Cambria" pitchFamily="18" charset="0"/>
              </a:rPr>
              <a:t>II</a:t>
            </a:r>
            <a:r>
              <a:rPr lang="uk-UA" sz="2000" dirty="0" smtClean="0">
                <a:solidFill>
                  <a:prstClr val="white"/>
                </a:solidFill>
                <a:latin typeface="Cambria" pitchFamily="18" charset="0"/>
              </a:rPr>
              <a:t> курсу </a:t>
            </a:r>
            <a:r>
              <a:rPr lang="uk-UA" sz="2000" dirty="0" err="1" smtClean="0">
                <a:solidFill>
                  <a:prstClr val="white"/>
                </a:solidFill>
                <a:latin typeface="Cambria" pitchFamily="18" charset="0"/>
              </a:rPr>
              <a:t>біолого</a:t>
            </a:r>
            <a:r>
              <a:rPr lang="uk-UA" sz="2000" dirty="0" smtClean="0">
                <a:solidFill>
                  <a:prstClr val="white"/>
                </a:solidFill>
                <a:latin typeface="Cambria" pitchFamily="18" charset="0"/>
              </a:rPr>
              <a:t> – хімічного профілю</a:t>
            </a:r>
          </a:p>
          <a:p>
            <a:pPr algn="r"/>
            <a:r>
              <a:rPr lang="uk-UA" sz="2000" dirty="0" err="1" smtClean="0">
                <a:solidFill>
                  <a:prstClr val="white"/>
                </a:solidFill>
                <a:latin typeface="Cambria" pitchFamily="18" charset="0"/>
              </a:rPr>
              <a:t>Нетішинського</a:t>
            </a:r>
            <a:r>
              <a:rPr lang="uk-UA" sz="2000" dirty="0" smtClean="0">
                <a:solidFill>
                  <a:prstClr val="white"/>
                </a:solidFill>
                <a:latin typeface="Cambria" pitchFamily="18" charset="0"/>
              </a:rPr>
              <a:t> НВК</a:t>
            </a:r>
          </a:p>
          <a:p>
            <a:pPr algn="r"/>
            <a:r>
              <a:rPr lang="uk-UA" sz="2000" dirty="0" err="1" smtClean="0">
                <a:solidFill>
                  <a:prstClr val="white"/>
                </a:solidFill>
                <a:latin typeface="Cambria" pitchFamily="18" charset="0"/>
              </a:rPr>
              <a:t>Пацаловська</a:t>
            </a:r>
            <a:r>
              <a:rPr lang="uk-UA" sz="2000" dirty="0" smtClean="0">
                <a:solidFill>
                  <a:prstClr val="white"/>
                </a:solidFill>
                <a:latin typeface="Cambria" pitchFamily="18" charset="0"/>
              </a:rPr>
              <a:t> Лілія, </a:t>
            </a:r>
            <a:r>
              <a:rPr lang="uk-UA" sz="2000" dirty="0" err="1" smtClean="0">
                <a:solidFill>
                  <a:prstClr val="white"/>
                </a:solidFill>
                <a:latin typeface="Cambria" pitchFamily="18" charset="0"/>
              </a:rPr>
              <a:t>Желєзнякова</a:t>
            </a:r>
            <a:r>
              <a:rPr lang="uk-UA" sz="2000" dirty="0" smtClean="0">
                <a:solidFill>
                  <a:prstClr val="white"/>
                </a:solidFill>
                <a:latin typeface="Cambria" pitchFamily="18" charset="0"/>
              </a:rPr>
              <a:t> Юлія, </a:t>
            </a:r>
            <a:r>
              <a:rPr lang="uk-UA" sz="2000" dirty="0" err="1" smtClean="0">
                <a:solidFill>
                  <a:prstClr val="white"/>
                </a:solidFill>
                <a:latin typeface="Cambria" pitchFamily="18" charset="0"/>
              </a:rPr>
              <a:t>Скрипнюк</a:t>
            </a:r>
            <a:r>
              <a:rPr lang="uk-UA" sz="2000" dirty="0" smtClean="0">
                <a:solidFill>
                  <a:prstClr val="white"/>
                </a:solidFill>
                <a:latin typeface="Cambria" pitchFamily="18" charset="0"/>
              </a:rPr>
              <a:t> Анна, </a:t>
            </a:r>
            <a:r>
              <a:rPr lang="uk-UA" sz="2000" dirty="0" err="1" smtClean="0">
                <a:solidFill>
                  <a:prstClr val="white"/>
                </a:solidFill>
                <a:latin typeface="Cambria" pitchFamily="18" charset="0"/>
              </a:rPr>
              <a:t>Ліщук</a:t>
            </a:r>
            <a:r>
              <a:rPr lang="uk-UA" sz="2000" dirty="0" smtClean="0">
                <a:solidFill>
                  <a:prstClr val="white"/>
                </a:solidFill>
                <a:latin typeface="Cambria" pitchFamily="18" charset="0"/>
              </a:rPr>
              <a:t> Ольга</a:t>
            </a:r>
          </a:p>
        </p:txBody>
      </p:sp>
    </p:spTree>
    <p:extLst>
      <p:ext uri="{BB962C8B-B14F-4D97-AF65-F5344CB8AC3E}">
        <p14:creationId xmlns:p14="http://schemas.microsoft.com/office/powerpoint/2010/main" val="119203602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02  E" pathEditMode="relative" ptsTypes="">
                                      <p:cBhvr>
                                        <p:cTn id="9" dur="20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3280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algn="just"/>
            <a:r>
              <a:rPr lang="uk-UA" sz="2400" dirty="0">
                <a:solidFill>
                  <a:schemeClr val="bg1"/>
                </a:solidFill>
                <a:latin typeface="Cambria" pitchFamily="18" charset="0"/>
              </a:rPr>
              <a:t>Міркуючи про старого, можна сказати, що автор показав на його прикладі сильне бажання жити й прагнення взяти від життя якнайбільше, волю до перемоги, бажання трудитися й приносити реальну користь</a:t>
            </a:r>
            <a:r>
              <a:rPr lang="uk-UA" sz="2400" dirty="0" smtClean="0">
                <a:solidFill>
                  <a:schemeClr val="bg1"/>
                </a:solidFill>
                <a:latin typeface="Cambria" pitchFamily="18" charset="0"/>
              </a:rPr>
              <a:t>.</a:t>
            </a:r>
            <a:endParaRPr lang="uk-UA" sz="2400" dirty="0">
              <a:solidFill>
                <a:schemeClr val="bg1"/>
              </a:solidFill>
              <a:latin typeface="Cambria" pitchFamily="18" charset="0"/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69660"/>
            <a:ext cx="8784976" cy="5140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782109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197" y="30689"/>
            <a:ext cx="913280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algn="just"/>
            <a:r>
              <a:rPr lang="uk-UA" sz="2400" dirty="0">
                <a:solidFill>
                  <a:schemeClr val="bg1"/>
                </a:solidFill>
                <a:latin typeface="Cambria" pitchFamily="18" charset="0"/>
              </a:rPr>
              <a:t>Це була його перемога. Одна з тих буденних перемог, які надають снаги жити й боротися далі. І саме таку мужність, героїзм і волю Хемінгуей вважав найдостойнішими. </a:t>
            </a:r>
            <a:endParaRPr lang="uk-UA" sz="2400" dirty="0" smtClean="0">
              <a:solidFill>
                <a:schemeClr val="bg1"/>
              </a:solidFill>
              <a:latin typeface="Cambria" pitchFamily="18" charset="0"/>
            </a:endParaRPr>
          </a:p>
          <a:p>
            <a:pPr indent="449263" algn="just"/>
            <a:r>
              <a:rPr lang="uk-UA" sz="2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ambria" pitchFamily="18" charset="0"/>
              </a:rPr>
              <a:t>Ми </a:t>
            </a:r>
            <a:r>
              <a:rPr lang="uk-UA" sz="2400" dirty="0">
                <a:solidFill>
                  <a:schemeClr val="accent5">
                    <a:lumMod val="40000"/>
                    <a:lumOff val="60000"/>
                  </a:schemeClr>
                </a:solidFill>
                <a:latin typeface="Cambria" pitchFamily="18" charset="0"/>
              </a:rPr>
              <a:t>бачимо приклад, як не треба вдаватись у відчай, не здаватись й знаходити раціональний сенс навіть у </a:t>
            </a:r>
            <a:r>
              <a:rPr lang="uk-UA" sz="2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ambria" pitchFamily="18" charset="0"/>
              </a:rPr>
              <a:t>поразках.</a:t>
            </a:r>
            <a:endParaRPr lang="uk-UA" sz="2400" dirty="0">
              <a:solidFill>
                <a:schemeClr val="accent5">
                  <a:lumMod val="40000"/>
                  <a:lumOff val="60000"/>
                </a:schemeClr>
              </a:solidFill>
              <a:latin typeface="Cambria" pitchFamily="18" charset="0"/>
            </a:endParaRPr>
          </a:p>
        </p:txBody>
      </p:sp>
      <p:pic>
        <p:nvPicPr>
          <p:cNvPr id="6146" name="Picture 2" descr="C:\Users\Admin\Desktop\Проект по Хемінгуею\FYseC1ZXPlc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46"/>
          <a:stretch/>
        </p:blipFill>
        <p:spPr bwMode="auto">
          <a:xfrm>
            <a:off x="100952" y="1969682"/>
            <a:ext cx="8953291" cy="48538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4311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in\Desktop\Проект по Хемінгуею\sim-59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5" t="2699" r="7593" b="2875"/>
          <a:stretch/>
        </p:blipFill>
        <p:spPr bwMode="auto">
          <a:xfrm>
            <a:off x="251520" y="954108"/>
            <a:ext cx="8568952" cy="57566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38648" y="0"/>
            <a:ext cx="91826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620713" algn="just">
              <a:buFont typeface="Wingdings" pitchFamily="2" charset="2"/>
              <a:buChar char="Ø"/>
              <a:tabLst>
                <a:tab pos="0" algn="l"/>
              </a:tabLst>
            </a:pPr>
            <a:r>
              <a:rPr lang="uk-UA" sz="2800" dirty="0" smtClean="0">
                <a:solidFill>
                  <a:schemeClr val="bg1"/>
                </a:solidFill>
                <a:latin typeface="Cambria" pitchFamily="18" charset="0"/>
              </a:rPr>
              <a:t>Людина наполегливої фізичної праці, добуваючи прожиток в щоденній боротьбі зі стихіями</a:t>
            </a:r>
            <a:endParaRPr lang="uk-UA" sz="2800" dirty="0">
              <a:solidFill>
                <a:schemeClr val="bg1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154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38648" y="0"/>
            <a:ext cx="918264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620713" algn="just">
              <a:buFont typeface="Wingdings" pitchFamily="2" charset="2"/>
              <a:buChar char="Ø"/>
              <a:tabLst>
                <a:tab pos="0" algn="l"/>
              </a:tabLst>
            </a:pPr>
            <a:r>
              <a:rPr lang="uk-UA" sz="2600" dirty="0" smtClean="0">
                <a:solidFill>
                  <a:schemeClr val="bg1"/>
                </a:solidFill>
                <a:latin typeface="Cambria" pitchFamily="18" charset="0"/>
              </a:rPr>
              <a:t>Впертий романтик, беззавітно закоханий в море і його чудеса , які схиляються перед величчю людського подвигу</a:t>
            </a:r>
            <a:endParaRPr lang="uk-UA" sz="2600" dirty="0">
              <a:solidFill>
                <a:schemeClr val="bg1"/>
              </a:solidFill>
              <a:latin typeface="Cambria" pitchFamily="18" charset="0"/>
            </a:endParaRPr>
          </a:p>
        </p:txBody>
      </p:sp>
      <p:pic>
        <p:nvPicPr>
          <p:cNvPr id="8194" name="Picture 2" descr="C:\Users\Admin\Desktop\Проект по Хемінгуею\NOkjwwNwgoA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83"/>
          <a:stretch/>
        </p:blipFill>
        <p:spPr bwMode="auto">
          <a:xfrm>
            <a:off x="124167" y="892552"/>
            <a:ext cx="8840321" cy="57830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994946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5253" y="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algn="just">
              <a:buFont typeface="Wingdings" pitchFamily="2" charset="2"/>
              <a:buChar char="Ø"/>
            </a:pPr>
            <a:r>
              <a:rPr lang="uk-UA" sz="2400" dirty="0" smtClean="0">
                <a:solidFill>
                  <a:schemeClr val="bg1"/>
                </a:solidFill>
                <a:latin typeface="Cambria" pitchFamily="18" charset="0"/>
              </a:rPr>
              <a:t>Сантьяго славився на селі як «невдачливий» (84 дні підряд виходячи в море , він незмінно повертався без улову), але не втрачав мужності : він упевнений , що його головна битва ще попереду</a:t>
            </a:r>
            <a:endParaRPr lang="uk-UA" sz="2400" dirty="0">
              <a:solidFill>
                <a:schemeClr val="bg1"/>
              </a:solidFill>
              <a:latin typeface="Cambria" pitchFamily="18" charset="0"/>
            </a:endParaRPr>
          </a:p>
        </p:txBody>
      </p:sp>
      <p:pic>
        <p:nvPicPr>
          <p:cNvPr id="9219" name="Picture 3" descr="C:\Users\Admin\Desktop\Проект по Хемінгуею\vlrAUYlYsSQ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2" t="14333" r="6702" b="-3641"/>
          <a:stretch/>
        </p:blipFill>
        <p:spPr bwMode="auto">
          <a:xfrm>
            <a:off x="335139" y="1569660"/>
            <a:ext cx="8463215" cy="53141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45231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5253" y="0"/>
            <a:ext cx="9144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Cambria" pitchFamily="18" charset="0"/>
              </a:rPr>
              <a:t>«Пусть она думает обо мне лучше, чем я на самом деле, и я тогда буду и в самом деле лучше».</a:t>
            </a:r>
            <a:endParaRPr lang="uk-UA" sz="2400" dirty="0">
              <a:solidFill>
                <a:schemeClr val="bg1"/>
              </a:solidFill>
              <a:latin typeface="Cambria" pitchFamily="18" charset="0"/>
            </a:endParaRPr>
          </a:p>
          <a:p>
            <a:pPr algn="just"/>
            <a:endParaRPr lang="uk-UA" sz="2400" dirty="0" smtClean="0">
              <a:solidFill>
                <a:schemeClr val="bg1"/>
              </a:solidFill>
              <a:latin typeface="Cambria" pitchFamily="18" charset="0"/>
            </a:endParaRPr>
          </a:p>
          <a:p>
            <a:pPr algn="r"/>
            <a:r>
              <a:rPr lang="ru-RU" sz="2400" dirty="0" smtClean="0">
                <a:solidFill>
                  <a:schemeClr val="bg1"/>
                </a:solidFill>
                <a:latin typeface="Cambria" pitchFamily="18" charset="0"/>
              </a:rPr>
              <a:t>«Драться</a:t>
            </a:r>
            <a:r>
              <a:rPr lang="ru-RU" sz="2400" dirty="0">
                <a:solidFill>
                  <a:schemeClr val="bg1"/>
                </a:solidFill>
                <a:latin typeface="Cambria" pitchFamily="18" charset="0"/>
              </a:rPr>
              <a:t>, – сказал он, – драться, пока не </a:t>
            </a:r>
            <a:r>
              <a:rPr lang="ru-RU" sz="2400" dirty="0" smtClean="0">
                <a:solidFill>
                  <a:schemeClr val="bg1"/>
                </a:solidFill>
                <a:latin typeface="Cambria" pitchFamily="18" charset="0"/>
              </a:rPr>
              <a:t>умру».</a:t>
            </a:r>
          </a:p>
          <a:p>
            <a:pPr algn="just"/>
            <a:endParaRPr lang="ru-RU" sz="2400" dirty="0">
              <a:solidFill>
                <a:schemeClr val="bg1"/>
              </a:solidFill>
              <a:latin typeface="Cambria" pitchFamily="18" charset="0"/>
            </a:endParaRPr>
          </a:p>
          <a:p>
            <a:r>
              <a:rPr lang="ru-RU" sz="2400" dirty="0" smtClean="0">
                <a:solidFill>
                  <a:schemeClr val="bg1"/>
                </a:solidFill>
                <a:latin typeface="Cambria" pitchFamily="18" charset="0"/>
              </a:rPr>
              <a:t>«Хотел </a:t>
            </a:r>
            <a:r>
              <a:rPr lang="ru-RU" sz="2400" dirty="0">
                <a:solidFill>
                  <a:schemeClr val="bg1"/>
                </a:solidFill>
                <a:latin typeface="Cambria" pitchFamily="18" charset="0"/>
              </a:rPr>
              <a:t>бы я купить себе немножко счастья, если его где-нибудь </a:t>
            </a:r>
            <a:r>
              <a:rPr lang="ru-RU" sz="2400" dirty="0" smtClean="0">
                <a:solidFill>
                  <a:schemeClr val="bg1"/>
                </a:solidFill>
                <a:latin typeface="Cambria" pitchFamily="18" charset="0"/>
              </a:rPr>
              <a:t>продают».</a:t>
            </a:r>
          </a:p>
          <a:p>
            <a:endParaRPr lang="ru-RU" sz="2400" dirty="0" smtClean="0">
              <a:solidFill>
                <a:schemeClr val="bg1"/>
              </a:solidFill>
              <a:latin typeface="Cambria" pitchFamily="18" charset="0"/>
            </a:endParaRPr>
          </a:p>
          <a:p>
            <a:pPr algn="r"/>
            <a:r>
              <a:rPr lang="ru-RU" sz="2400" dirty="0">
                <a:solidFill>
                  <a:schemeClr val="bg1"/>
                </a:solidFill>
                <a:latin typeface="Cambria" pitchFamily="18" charset="0"/>
              </a:rPr>
              <a:t>«Человек в море никогда не бывает одинок</a:t>
            </a:r>
            <a:r>
              <a:rPr lang="ru-RU" sz="2400" dirty="0" smtClean="0">
                <a:solidFill>
                  <a:schemeClr val="bg1"/>
                </a:solidFill>
                <a:latin typeface="Cambria" pitchFamily="18" charset="0"/>
              </a:rPr>
              <a:t>».</a:t>
            </a:r>
            <a:endParaRPr lang="uk-UA" sz="2400" dirty="0">
              <a:solidFill>
                <a:schemeClr val="bg1"/>
              </a:solidFill>
              <a:latin typeface="Cambria" pitchFamily="18" charset="0"/>
            </a:endParaRPr>
          </a:p>
        </p:txBody>
      </p:sp>
      <p:pic>
        <p:nvPicPr>
          <p:cNvPr id="14338" name="Picture 2" descr="C:\Users\Admin\Desktop\Проект по Хемінгуею\1326454349_2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03" b="4024"/>
          <a:stretch/>
        </p:blipFill>
        <p:spPr bwMode="auto">
          <a:xfrm>
            <a:off x="179512" y="3611105"/>
            <a:ext cx="8712968" cy="30686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68184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9552" y="33295"/>
            <a:ext cx="9006944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9263" algn="just"/>
            <a:r>
              <a:rPr lang="ru-RU" sz="2200" dirty="0" err="1">
                <a:solidFill>
                  <a:prstClr val="white"/>
                </a:solidFill>
                <a:latin typeface="Cambria" pitchFamily="18" charset="0"/>
              </a:rPr>
              <a:t>Старий</a:t>
            </a:r>
            <a:r>
              <a:rPr lang="ru-RU" sz="2200" dirty="0">
                <a:solidFill>
                  <a:prstClr val="white"/>
                </a:solidFill>
                <a:latin typeface="Cambria" pitchFamily="18" charset="0"/>
              </a:rPr>
              <a:t> і море» (англ. </a:t>
            </a:r>
            <a:r>
              <a:rPr lang="en-US" sz="2200" dirty="0">
                <a:solidFill>
                  <a:prstClr val="white"/>
                </a:solidFill>
                <a:latin typeface="Cambria" pitchFamily="18" charset="0"/>
              </a:rPr>
              <a:t>The Old Man And The Sea)  — </a:t>
            </a:r>
            <a:r>
              <a:rPr lang="ru-RU" sz="2200" dirty="0" err="1">
                <a:solidFill>
                  <a:prstClr val="white"/>
                </a:solidFill>
                <a:latin typeface="Cambria" pitchFamily="18" charset="0"/>
              </a:rPr>
              <a:t>повість</a:t>
            </a:r>
            <a:r>
              <a:rPr lang="ru-RU" sz="2200" dirty="0">
                <a:solidFill>
                  <a:prstClr val="white"/>
                </a:solidFill>
                <a:latin typeface="Cambria" pitchFamily="18" charset="0"/>
              </a:rPr>
              <a:t>-притча </a:t>
            </a:r>
            <a:r>
              <a:rPr lang="ru-RU" sz="2200" dirty="0" err="1">
                <a:solidFill>
                  <a:prstClr val="white"/>
                </a:solidFill>
                <a:latin typeface="Cambria" pitchFamily="18" charset="0"/>
              </a:rPr>
              <a:t>американського</a:t>
            </a:r>
            <a:r>
              <a:rPr lang="ru-RU" sz="2200" dirty="0">
                <a:solidFill>
                  <a:prstClr val="white"/>
                </a:solidFill>
                <a:latin typeface="Cambria" pitchFamily="18" charset="0"/>
              </a:rPr>
              <a:t> </a:t>
            </a:r>
            <a:r>
              <a:rPr lang="ru-RU" sz="2200" dirty="0" err="1">
                <a:solidFill>
                  <a:prstClr val="white"/>
                </a:solidFill>
                <a:latin typeface="Cambria" pitchFamily="18" charset="0"/>
              </a:rPr>
              <a:t>письменника</a:t>
            </a:r>
            <a:r>
              <a:rPr lang="ru-RU" sz="2200" dirty="0">
                <a:solidFill>
                  <a:prstClr val="white"/>
                </a:solidFill>
                <a:latin typeface="Cambria" pitchFamily="18" charset="0"/>
              </a:rPr>
              <a:t> </a:t>
            </a:r>
            <a:r>
              <a:rPr lang="ru-RU" sz="2200" dirty="0" err="1">
                <a:solidFill>
                  <a:prstClr val="white"/>
                </a:solidFill>
                <a:latin typeface="Cambria" pitchFamily="18" charset="0"/>
              </a:rPr>
              <a:t>Ернеста</a:t>
            </a:r>
            <a:r>
              <a:rPr lang="ru-RU" sz="2200" dirty="0">
                <a:solidFill>
                  <a:prstClr val="white"/>
                </a:solidFill>
                <a:latin typeface="Cambria" pitchFamily="18" charset="0"/>
              </a:rPr>
              <a:t> </a:t>
            </a:r>
            <a:r>
              <a:rPr lang="ru-RU" sz="2200" dirty="0" err="1">
                <a:solidFill>
                  <a:prstClr val="white"/>
                </a:solidFill>
                <a:latin typeface="Cambria" pitchFamily="18" charset="0"/>
              </a:rPr>
              <a:t>Хемінгуея</a:t>
            </a:r>
            <a:r>
              <a:rPr lang="ru-RU" sz="2200" dirty="0">
                <a:solidFill>
                  <a:prstClr val="white"/>
                </a:solidFill>
                <a:latin typeface="Cambria" pitchFamily="18" charset="0"/>
              </a:rPr>
              <a:t>. </a:t>
            </a:r>
            <a:endParaRPr lang="ru-RU" sz="2200" dirty="0" smtClean="0">
              <a:solidFill>
                <a:prstClr val="white"/>
              </a:solidFill>
              <a:latin typeface="Cambria" pitchFamily="18" charset="0"/>
            </a:endParaRPr>
          </a:p>
          <a:p>
            <a:pPr indent="449263" algn="just"/>
            <a:r>
              <a:rPr lang="ru-RU" sz="2400" b="1" dirty="0" smtClean="0">
                <a:solidFill>
                  <a:prstClr val="white"/>
                </a:solidFill>
                <a:latin typeface="Cambria" pitchFamily="18" charset="0"/>
              </a:rPr>
              <a:t>Сюжет</a:t>
            </a:r>
            <a:endParaRPr lang="ru-RU" sz="2400" b="1" dirty="0">
              <a:solidFill>
                <a:prstClr val="white"/>
              </a:solidFill>
              <a:latin typeface="Cambria" pitchFamily="18" charset="0"/>
            </a:endParaRPr>
          </a:p>
          <a:p>
            <a:pPr indent="449263" algn="just"/>
            <a:r>
              <a:rPr lang="ru-RU" sz="2200" dirty="0" err="1">
                <a:solidFill>
                  <a:prstClr val="white"/>
                </a:solidFill>
                <a:latin typeface="Cambria" pitchFamily="18" charset="0"/>
              </a:rPr>
              <a:t>Старий</a:t>
            </a:r>
            <a:r>
              <a:rPr lang="ru-RU" sz="2200" dirty="0">
                <a:solidFill>
                  <a:prstClr val="white"/>
                </a:solidFill>
                <a:latin typeface="Cambria" pitchFamily="18" charset="0"/>
              </a:rPr>
              <a:t> </a:t>
            </a:r>
            <a:r>
              <a:rPr lang="ru-RU" sz="2200" dirty="0" err="1">
                <a:solidFill>
                  <a:prstClr val="white"/>
                </a:solidFill>
                <a:latin typeface="Cambria" pitchFamily="18" charset="0"/>
              </a:rPr>
              <a:t>рибалка</a:t>
            </a:r>
            <a:r>
              <a:rPr lang="ru-RU" sz="2200" dirty="0">
                <a:solidFill>
                  <a:prstClr val="white"/>
                </a:solidFill>
                <a:latin typeface="Cambria" pitchFamily="18" charset="0"/>
              </a:rPr>
              <a:t> Сантьяго </a:t>
            </a:r>
            <a:r>
              <a:rPr lang="ru-RU" sz="2200" dirty="0" err="1">
                <a:solidFill>
                  <a:prstClr val="white"/>
                </a:solidFill>
                <a:latin typeface="Cambria" pitchFamily="18" charset="0"/>
              </a:rPr>
              <a:t>вирушає</a:t>
            </a:r>
            <a:r>
              <a:rPr lang="ru-RU" sz="2200" dirty="0">
                <a:solidFill>
                  <a:prstClr val="white"/>
                </a:solidFill>
                <a:latin typeface="Cambria" pitchFamily="18" charset="0"/>
              </a:rPr>
              <a:t> далеко у </a:t>
            </a:r>
            <a:r>
              <a:rPr lang="ru-RU" sz="2200" dirty="0" err="1">
                <a:solidFill>
                  <a:prstClr val="white"/>
                </a:solidFill>
                <a:latin typeface="Cambria" pitchFamily="18" charset="0"/>
              </a:rPr>
              <a:t>відкрите</a:t>
            </a:r>
            <a:r>
              <a:rPr lang="ru-RU" sz="2200" dirty="0">
                <a:solidFill>
                  <a:prstClr val="white"/>
                </a:solidFill>
                <a:latin typeface="Cambria" pitchFamily="18" charset="0"/>
              </a:rPr>
              <a:t> море. </a:t>
            </a:r>
            <a:r>
              <a:rPr lang="ru-RU" sz="2200" dirty="0" err="1" smtClean="0">
                <a:solidFill>
                  <a:prstClr val="white"/>
                </a:solidFill>
                <a:latin typeface="Cambria" pitchFamily="18" charset="0"/>
              </a:rPr>
              <a:t>Йому</a:t>
            </a:r>
            <a:r>
              <a:rPr lang="ru-RU" sz="2200" dirty="0" smtClean="0">
                <a:solidFill>
                  <a:prstClr val="white"/>
                </a:solidFill>
                <a:latin typeface="Cambria" pitchFamily="18" charset="0"/>
              </a:rPr>
              <a:t> </a:t>
            </a:r>
            <a:r>
              <a:rPr lang="ru-RU" sz="2200" dirty="0" err="1" smtClean="0">
                <a:solidFill>
                  <a:prstClr val="white"/>
                </a:solidFill>
                <a:latin typeface="Cambria" pitchFamily="18" charset="0"/>
              </a:rPr>
              <a:t>поталанило</a:t>
            </a:r>
            <a:r>
              <a:rPr lang="ru-RU" sz="2200" dirty="0" smtClean="0">
                <a:solidFill>
                  <a:prstClr val="white"/>
                </a:solidFill>
                <a:latin typeface="Cambria" pitchFamily="18" charset="0"/>
              </a:rPr>
              <a:t>: </a:t>
            </a:r>
            <a:r>
              <a:rPr lang="ru-RU" sz="2200" dirty="0" err="1" smtClean="0">
                <a:solidFill>
                  <a:prstClr val="white"/>
                </a:solidFill>
                <a:latin typeface="Cambria" pitchFamily="18" charset="0"/>
              </a:rPr>
              <a:t>він</a:t>
            </a:r>
            <a:r>
              <a:rPr lang="ru-RU" sz="2200" dirty="0" smtClean="0">
                <a:solidFill>
                  <a:prstClr val="white"/>
                </a:solidFill>
                <a:latin typeface="Cambria" pitchFamily="18" charset="0"/>
              </a:rPr>
              <a:t> </a:t>
            </a:r>
            <a:r>
              <a:rPr lang="ru-RU" sz="2200" dirty="0" err="1" smtClean="0">
                <a:solidFill>
                  <a:prstClr val="white"/>
                </a:solidFill>
                <a:latin typeface="Cambria" pitchFamily="18" charset="0"/>
              </a:rPr>
              <a:t>упіймав</a:t>
            </a:r>
            <a:r>
              <a:rPr lang="ru-RU" sz="2200" dirty="0" smtClean="0">
                <a:solidFill>
                  <a:prstClr val="white"/>
                </a:solidFill>
                <a:latin typeface="Cambria" pitchFamily="18" charset="0"/>
              </a:rPr>
              <a:t> </a:t>
            </a:r>
            <a:r>
              <a:rPr lang="ru-RU" sz="2200" dirty="0" err="1" smtClean="0">
                <a:solidFill>
                  <a:prstClr val="white"/>
                </a:solidFill>
                <a:latin typeface="Cambria" pitchFamily="18" charset="0"/>
              </a:rPr>
              <a:t>рибу</a:t>
            </a:r>
            <a:r>
              <a:rPr lang="ru-RU" sz="2200" dirty="0" smtClean="0">
                <a:solidFill>
                  <a:prstClr val="white"/>
                </a:solidFill>
                <a:latin typeface="Cambria" pitchFamily="18" charset="0"/>
              </a:rPr>
              <a:t>, але вона </a:t>
            </a:r>
            <a:r>
              <a:rPr lang="ru-RU" sz="2200" dirty="0" err="1" smtClean="0">
                <a:solidFill>
                  <a:prstClr val="white"/>
                </a:solidFill>
                <a:latin typeface="Cambria" pitchFamily="18" charset="0"/>
              </a:rPr>
              <a:t>настільки</a:t>
            </a:r>
            <a:r>
              <a:rPr lang="ru-RU" sz="2200" dirty="0" smtClean="0">
                <a:solidFill>
                  <a:prstClr val="white"/>
                </a:solidFill>
                <a:latin typeface="Cambria" pitchFamily="18" charset="0"/>
              </a:rPr>
              <a:t> велика і </a:t>
            </a:r>
            <a:r>
              <a:rPr lang="ru-RU" sz="2200" dirty="0" err="1" smtClean="0">
                <a:solidFill>
                  <a:prstClr val="white"/>
                </a:solidFill>
                <a:latin typeface="Cambria" pitchFamily="18" charset="0"/>
              </a:rPr>
              <a:t>дужа</a:t>
            </a:r>
            <a:r>
              <a:rPr lang="ru-RU" sz="2200" dirty="0" smtClean="0">
                <a:solidFill>
                  <a:prstClr val="white"/>
                </a:solidFill>
                <a:latin typeface="Cambria" pitchFamily="18" charset="0"/>
              </a:rPr>
              <a:t>, </a:t>
            </a:r>
            <a:r>
              <a:rPr lang="ru-RU" sz="2200" dirty="0" err="1" smtClean="0">
                <a:solidFill>
                  <a:prstClr val="white"/>
                </a:solidFill>
                <a:latin typeface="Cambria" pitchFamily="18" charset="0"/>
              </a:rPr>
              <a:t>що</a:t>
            </a:r>
            <a:r>
              <a:rPr lang="ru-RU" sz="2200" dirty="0" smtClean="0">
                <a:solidFill>
                  <a:prstClr val="white"/>
                </a:solidFill>
                <a:latin typeface="Cambria" pitchFamily="18" charset="0"/>
              </a:rPr>
              <a:t> старому доводиться </a:t>
            </a:r>
            <a:r>
              <a:rPr lang="ru-RU" sz="2200" dirty="0" err="1" smtClean="0">
                <a:solidFill>
                  <a:prstClr val="white"/>
                </a:solidFill>
                <a:latin typeface="Cambria" pitchFamily="18" charset="0"/>
              </a:rPr>
              <a:t>довго</a:t>
            </a:r>
            <a:r>
              <a:rPr lang="ru-RU" sz="2200" dirty="0" smtClean="0">
                <a:solidFill>
                  <a:prstClr val="white"/>
                </a:solidFill>
                <a:latin typeface="Cambria" pitchFamily="18" charset="0"/>
              </a:rPr>
              <a:t> і тяжко </a:t>
            </a:r>
            <a:r>
              <a:rPr lang="ru-RU" sz="2200" dirty="0" err="1" smtClean="0">
                <a:solidFill>
                  <a:prstClr val="white"/>
                </a:solidFill>
                <a:latin typeface="Cambria" pitchFamily="18" charset="0"/>
              </a:rPr>
              <a:t>змагатися</a:t>
            </a:r>
            <a:r>
              <a:rPr lang="ru-RU" sz="2200" dirty="0" smtClean="0">
                <a:solidFill>
                  <a:prstClr val="white"/>
                </a:solidFill>
                <a:latin typeface="Cambria" pitchFamily="18" charset="0"/>
              </a:rPr>
              <a:t>, </a:t>
            </a:r>
            <a:r>
              <a:rPr lang="ru-RU" sz="2200" dirty="0" err="1" smtClean="0">
                <a:solidFill>
                  <a:prstClr val="white"/>
                </a:solidFill>
                <a:latin typeface="Cambria" pitchFamily="18" charset="0"/>
              </a:rPr>
              <a:t>щоб</a:t>
            </a:r>
            <a:r>
              <a:rPr lang="ru-RU" sz="2200" dirty="0" smtClean="0">
                <a:solidFill>
                  <a:prstClr val="white"/>
                </a:solidFill>
                <a:latin typeface="Cambria" pitchFamily="18" charset="0"/>
              </a:rPr>
              <a:t> </a:t>
            </a:r>
            <a:r>
              <a:rPr lang="ru-RU" sz="2200" dirty="0" err="1" smtClean="0">
                <a:solidFill>
                  <a:prstClr val="white"/>
                </a:solidFill>
                <a:latin typeface="Cambria" pitchFamily="18" charset="0"/>
              </a:rPr>
              <a:t>перемогти</a:t>
            </a:r>
            <a:r>
              <a:rPr lang="ru-RU" sz="2200" dirty="0" smtClean="0">
                <a:solidFill>
                  <a:prstClr val="white"/>
                </a:solidFill>
                <a:latin typeface="Cambria" pitchFamily="18" charset="0"/>
              </a:rPr>
              <a:t> </a:t>
            </a:r>
            <a:r>
              <a:rPr lang="ru-RU" sz="2200" dirty="0" err="1" smtClean="0">
                <a:solidFill>
                  <a:prstClr val="white"/>
                </a:solidFill>
                <a:latin typeface="Cambria" pitchFamily="18" charset="0"/>
              </a:rPr>
              <a:t>її</a:t>
            </a:r>
            <a:r>
              <a:rPr lang="ru-RU" sz="2200" dirty="0" smtClean="0">
                <a:solidFill>
                  <a:prstClr val="white"/>
                </a:solidFill>
                <a:latin typeface="Cambria" pitchFamily="18" charset="0"/>
              </a:rPr>
              <a:t>. </a:t>
            </a:r>
            <a:r>
              <a:rPr lang="ru-RU" sz="2400" dirty="0">
                <a:solidFill>
                  <a:schemeClr val="bg1"/>
                </a:solidFill>
                <a:latin typeface="Cambria" pitchFamily="18" charset="0"/>
              </a:rPr>
              <a:t>А на </a:t>
            </a:r>
            <a:r>
              <a:rPr lang="ru-RU" sz="2400" dirty="0" err="1">
                <a:solidFill>
                  <a:schemeClr val="bg1"/>
                </a:solidFill>
                <a:latin typeface="Cambria" pitchFamily="18" charset="0"/>
              </a:rPr>
              <a:t>зворотньому</a:t>
            </a:r>
            <a:r>
              <a:rPr lang="ru-RU" sz="2400" dirty="0">
                <a:solidFill>
                  <a:schemeClr val="bg1"/>
                </a:solidFill>
                <a:latin typeface="Cambria" pitchFamily="18" charset="0"/>
              </a:rPr>
              <a:t> шляху </a:t>
            </a:r>
            <a:r>
              <a:rPr lang="ru-RU" sz="2400" dirty="0" err="1">
                <a:solidFill>
                  <a:schemeClr val="bg1"/>
                </a:solidFill>
                <a:latin typeface="Cambria" pitchFamily="18" charset="0"/>
              </a:rPr>
              <a:t>акули</a:t>
            </a:r>
            <a:r>
              <a:rPr lang="ru-RU" sz="2400" dirty="0">
                <a:solidFill>
                  <a:schemeClr val="bg1"/>
                </a:solidFill>
                <a:latin typeface="Cambria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Cambria" pitchFamily="18" charset="0"/>
              </a:rPr>
              <a:t>обгризли</a:t>
            </a:r>
            <a:r>
              <a:rPr lang="ru-RU" sz="2400" dirty="0">
                <a:solidFill>
                  <a:schemeClr val="bg1"/>
                </a:solidFill>
                <a:latin typeface="Cambria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Cambria" pitchFamily="18" charset="0"/>
              </a:rPr>
              <a:t>рибу</a:t>
            </a:r>
            <a:r>
              <a:rPr lang="ru-RU" sz="2400" dirty="0">
                <a:solidFill>
                  <a:schemeClr val="bg1"/>
                </a:solidFill>
                <a:latin typeface="Cambria" pitchFamily="18" charset="0"/>
              </a:rPr>
              <a:t>, і </a:t>
            </a:r>
            <a:r>
              <a:rPr lang="ru-RU" sz="2400" dirty="0" err="1">
                <a:solidFill>
                  <a:schemeClr val="bg1"/>
                </a:solidFill>
                <a:latin typeface="Cambria" pitchFamily="18" charset="0"/>
              </a:rPr>
              <a:t>старий</a:t>
            </a:r>
            <a:r>
              <a:rPr lang="ru-RU" sz="2400" dirty="0">
                <a:solidFill>
                  <a:schemeClr val="bg1"/>
                </a:solidFill>
                <a:latin typeface="Cambria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Cambria" pitchFamily="18" charset="0"/>
              </a:rPr>
              <a:t>приплив</a:t>
            </a:r>
            <a:r>
              <a:rPr lang="ru-RU" sz="2400" dirty="0">
                <a:solidFill>
                  <a:schemeClr val="bg1"/>
                </a:solidFill>
                <a:latin typeface="Cambria" pitchFamily="18" charset="0"/>
              </a:rPr>
              <a:t> до берега </a:t>
            </a:r>
            <a:r>
              <a:rPr lang="ru-RU" sz="2400" dirty="0" err="1">
                <a:solidFill>
                  <a:schemeClr val="bg1"/>
                </a:solidFill>
                <a:latin typeface="Cambria" pitchFamily="18" charset="0"/>
              </a:rPr>
              <a:t>лише</a:t>
            </a:r>
            <a:r>
              <a:rPr lang="ru-RU" sz="2400" dirty="0">
                <a:solidFill>
                  <a:schemeClr val="bg1"/>
                </a:solidFill>
                <a:latin typeface="Cambria" pitchFamily="18" charset="0"/>
              </a:rPr>
              <a:t> з </a:t>
            </a:r>
            <a:r>
              <a:rPr lang="ru-RU" sz="2400" dirty="0" err="1">
                <a:solidFill>
                  <a:schemeClr val="bg1"/>
                </a:solidFill>
                <a:latin typeface="Cambria" pitchFamily="18" charset="0"/>
              </a:rPr>
              <a:t>її</a:t>
            </a:r>
            <a:r>
              <a:rPr lang="ru-RU" sz="2400" dirty="0">
                <a:solidFill>
                  <a:schemeClr val="bg1"/>
                </a:solidFill>
                <a:latin typeface="Cambria" pitchFamily="18" charset="0"/>
              </a:rPr>
              <a:t> скелетом</a:t>
            </a:r>
            <a:r>
              <a:rPr lang="ru-RU" sz="2400" dirty="0" smtClean="0">
                <a:solidFill>
                  <a:schemeClr val="bg1"/>
                </a:solidFill>
                <a:latin typeface="Cambria" pitchFamily="18" charset="0"/>
              </a:rPr>
              <a:t>.</a:t>
            </a:r>
            <a:endParaRPr lang="ru-RU" sz="2400" dirty="0">
              <a:solidFill>
                <a:schemeClr val="bg1"/>
              </a:solidFill>
              <a:latin typeface="Cambria" pitchFamily="18" charset="0"/>
            </a:endParaRPr>
          </a:p>
        </p:txBody>
      </p:sp>
      <p:pic>
        <p:nvPicPr>
          <p:cNvPr id="1027" name="Picture 3" descr="C:\Users\Admin\Desktop\Проект по Хемінгуею\043563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688" y="2957172"/>
            <a:ext cx="2843808" cy="39008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Проект по Хемінгуею\1380576369_1604__untitled-4_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957172"/>
            <a:ext cx="2708980" cy="39008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Проект по Хемінгуею\cover_3333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01" y="2958912"/>
            <a:ext cx="2952328" cy="39008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2217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9552" y="33295"/>
            <a:ext cx="90069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9263" algn="just"/>
            <a:r>
              <a:rPr lang="uk-UA" sz="2400" dirty="0" smtClean="0">
                <a:solidFill>
                  <a:schemeClr val="bg1"/>
                </a:solidFill>
                <a:latin typeface="Cambria" pitchFamily="18" charset="0"/>
              </a:rPr>
              <a:t>Дана повість написана Хемінгуеєм </a:t>
            </a:r>
            <a:r>
              <a:rPr lang="uk-UA" sz="2400" dirty="0">
                <a:solidFill>
                  <a:schemeClr val="bg1"/>
                </a:solidFill>
                <a:latin typeface="Cambria" pitchFamily="18" charset="0"/>
              </a:rPr>
              <a:t>під кінець життєвого шляху і стала найважливішим ідейним і художнім підсумком його творчості , свого роду духовним заповітом майстра. </a:t>
            </a:r>
            <a:endParaRPr lang="uk-UA" sz="2400" dirty="0" smtClean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-38976" y="6027003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6100" algn="just"/>
            <a:r>
              <a:rPr lang="ru-RU" sz="2400" dirty="0" err="1">
                <a:solidFill>
                  <a:schemeClr val="bg1"/>
                </a:solidFill>
                <a:latin typeface="Cambria" pitchFamily="18" charset="0"/>
              </a:rPr>
              <a:t>Дія</a:t>
            </a:r>
            <a:r>
              <a:rPr lang="ru-RU" sz="2400" dirty="0">
                <a:solidFill>
                  <a:schemeClr val="bg1"/>
                </a:solidFill>
                <a:latin typeface="Cambria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Cambria" pitchFamily="18" charset="0"/>
              </a:rPr>
              <a:t>розгортається</a:t>
            </a:r>
            <a:r>
              <a:rPr lang="ru-RU" sz="2400" dirty="0">
                <a:solidFill>
                  <a:schemeClr val="bg1"/>
                </a:solidFill>
                <a:latin typeface="Cambria" pitchFamily="18" charset="0"/>
              </a:rPr>
              <a:t> в </a:t>
            </a:r>
            <a:r>
              <a:rPr lang="ru-RU" sz="2400" dirty="0" err="1">
                <a:solidFill>
                  <a:schemeClr val="bg1"/>
                </a:solidFill>
                <a:latin typeface="Cambria" pitchFamily="18" charset="0"/>
              </a:rPr>
              <a:t>рибальському</a:t>
            </a:r>
            <a:r>
              <a:rPr lang="ru-RU" sz="2400" dirty="0">
                <a:solidFill>
                  <a:schemeClr val="bg1"/>
                </a:solidFill>
                <a:latin typeface="Cambria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Cambria" pitchFamily="18" charset="0"/>
              </a:rPr>
              <a:t>селищі</a:t>
            </a:r>
            <a:r>
              <a:rPr lang="ru-RU" sz="2400" dirty="0">
                <a:solidFill>
                  <a:schemeClr val="bg1"/>
                </a:solidFill>
                <a:latin typeface="Cambria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Cambria" pitchFamily="18" charset="0"/>
              </a:rPr>
              <a:t>під</a:t>
            </a:r>
            <a:r>
              <a:rPr lang="ru-RU" sz="2400" dirty="0">
                <a:solidFill>
                  <a:schemeClr val="bg1"/>
                </a:solidFill>
                <a:latin typeface="Cambria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Cambria" pitchFamily="18" charset="0"/>
              </a:rPr>
              <a:t>Гаваною</a:t>
            </a:r>
            <a:r>
              <a:rPr lang="ru-RU" sz="2400" dirty="0">
                <a:solidFill>
                  <a:schemeClr val="bg1"/>
                </a:solidFill>
                <a:latin typeface="Cambria" pitchFamily="18" charset="0"/>
              </a:rPr>
              <a:t> на </a:t>
            </a:r>
            <a:r>
              <a:rPr lang="ru-RU" sz="2400" dirty="0" err="1">
                <a:solidFill>
                  <a:schemeClr val="bg1"/>
                </a:solidFill>
                <a:latin typeface="Cambria" pitchFamily="18" charset="0"/>
              </a:rPr>
              <a:t>Кубі</a:t>
            </a:r>
            <a:r>
              <a:rPr lang="ru-RU" sz="2400" dirty="0">
                <a:solidFill>
                  <a:schemeClr val="bg1"/>
                </a:solidFill>
                <a:latin typeface="Cambria" pitchFamily="18" charset="0"/>
              </a:rPr>
              <a:t>, в </a:t>
            </a:r>
            <a:r>
              <a:rPr lang="ru-RU" sz="2400" dirty="0" err="1">
                <a:solidFill>
                  <a:schemeClr val="bg1"/>
                </a:solidFill>
                <a:latin typeface="Cambria" pitchFamily="18" charset="0"/>
              </a:rPr>
              <a:t>місцях</a:t>
            </a:r>
            <a:r>
              <a:rPr lang="ru-RU" sz="2400" dirty="0">
                <a:solidFill>
                  <a:schemeClr val="bg1"/>
                </a:solidFill>
                <a:latin typeface="Cambria" pitchFamily="18" charset="0"/>
              </a:rPr>
              <a:t>, де в 1939-1960 </a:t>
            </a:r>
            <a:r>
              <a:rPr lang="ru-RU" sz="2400" dirty="0" err="1">
                <a:solidFill>
                  <a:schemeClr val="bg1"/>
                </a:solidFill>
                <a:latin typeface="Cambria" pitchFamily="18" charset="0"/>
              </a:rPr>
              <a:t>рр</a:t>
            </a:r>
            <a:r>
              <a:rPr lang="ru-RU" sz="2400" dirty="0">
                <a:solidFill>
                  <a:schemeClr val="bg1"/>
                </a:solidFill>
                <a:latin typeface="Cambria" pitchFamily="18" charset="0"/>
              </a:rPr>
              <a:t>. </a:t>
            </a:r>
            <a:r>
              <a:rPr lang="ru-RU" sz="2400" dirty="0" err="1">
                <a:solidFill>
                  <a:schemeClr val="bg1"/>
                </a:solidFill>
                <a:latin typeface="Cambria" pitchFamily="18" charset="0"/>
              </a:rPr>
              <a:t>подовгу</a:t>
            </a:r>
            <a:r>
              <a:rPr lang="ru-RU" sz="2400" dirty="0">
                <a:solidFill>
                  <a:schemeClr val="bg1"/>
                </a:solidFill>
                <a:latin typeface="Cambria" pitchFamily="18" charset="0"/>
              </a:rPr>
              <a:t> жив </a:t>
            </a:r>
            <a:r>
              <a:rPr lang="ru-RU" sz="2400" dirty="0" err="1">
                <a:solidFill>
                  <a:schemeClr val="bg1"/>
                </a:solidFill>
                <a:latin typeface="Cambria" pitchFamily="18" charset="0"/>
              </a:rPr>
              <a:t>письменник</a:t>
            </a:r>
            <a:r>
              <a:rPr lang="ru-RU" sz="2400" dirty="0">
                <a:solidFill>
                  <a:schemeClr val="bg1"/>
                </a:solidFill>
                <a:latin typeface="Cambria" pitchFamily="18" charset="0"/>
              </a:rPr>
              <a:t>.</a:t>
            </a:r>
          </a:p>
        </p:txBody>
      </p:sp>
      <p:pic>
        <p:nvPicPr>
          <p:cNvPr id="3074" name="Picture 2" descr="C:\Users\Admin\Desktop\Проект по Хемінгуею\Cuba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1" y="1238421"/>
            <a:ext cx="9114448" cy="47933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40379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3661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6100" algn="ctr"/>
            <a:r>
              <a:rPr lang="ru-RU" sz="3200" b="1" dirty="0" smtClean="0">
                <a:solidFill>
                  <a:schemeClr val="bg1"/>
                </a:solidFill>
                <a:latin typeface="Cambria" pitchFamily="18" charset="0"/>
              </a:rPr>
              <a:t>Будинок Сантьяго</a:t>
            </a:r>
          </a:p>
        </p:txBody>
      </p:sp>
      <p:pic>
        <p:nvPicPr>
          <p:cNvPr id="10242" name="Picture 2" descr="C:\Users\Admin\Desktop\Проект по Хемінгуею\r3Zt4Lhs8b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495" y="572576"/>
            <a:ext cx="8473010" cy="61429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8172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-7159" y="733847"/>
            <a:ext cx="91511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9263" algn="just"/>
            <a:r>
              <a:rPr lang="uk-UA" sz="2400" dirty="0">
                <a:solidFill>
                  <a:schemeClr val="bg1"/>
                </a:solidFill>
                <a:latin typeface="Cambria" pitchFamily="18" charset="0"/>
              </a:rPr>
              <a:t>Літературознавці прагнули з’ясувати, хто став прототипом головного героя повісті — Сантьяго. Досить часто називали знаменитого кубинського рибалку і друга письменника </a:t>
            </a:r>
            <a:r>
              <a:rPr lang="uk-UA" sz="2400" dirty="0" err="1">
                <a:solidFill>
                  <a:schemeClr val="bg1"/>
                </a:solidFill>
                <a:latin typeface="Cambria" pitchFamily="18" charset="0"/>
              </a:rPr>
              <a:t>Грегоро</a:t>
            </a:r>
            <a:r>
              <a:rPr lang="uk-UA" sz="2400" dirty="0">
                <a:solidFill>
                  <a:schemeClr val="bg1"/>
                </a:solidFill>
                <a:latin typeface="Cambria" pitchFamily="18" charset="0"/>
              </a:rPr>
              <a:t> </a:t>
            </a:r>
            <a:r>
              <a:rPr lang="uk-UA" sz="2400" dirty="0" err="1">
                <a:solidFill>
                  <a:schemeClr val="bg1"/>
                </a:solidFill>
                <a:latin typeface="Cambria" pitchFamily="18" charset="0"/>
              </a:rPr>
              <a:t>Фуентоса</a:t>
            </a:r>
            <a:r>
              <a:rPr lang="uk-UA" sz="2400" dirty="0">
                <a:solidFill>
                  <a:schemeClr val="bg1"/>
                </a:solidFill>
                <a:latin typeface="Cambria" pitchFamily="18" charset="0"/>
              </a:rPr>
              <a:t>, який дожив до 104 років. </a:t>
            </a:r>
            <a:endParaRPr lang="uk-UA" sz="2400" dirty="0" smtClean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  <a:latin typeface="Cambria" pitchFamily="18" charset="0"/>
              </a:rPr>
              <a:t>Прототип</a:t>
            </a:r>
            <a:r>
              <a:rPr lang="uk-UA" sz="3600" b="1" dirty="0" smtClean="0">
                <a:solidFill>
                  <a:schemeClr val="bg1"/>
                </a:solidFill>
                <a:latin typeface="Cambria" pitchFamily="18" charset="0"/>
              </a:rPr>
              <a:t> героя</a:t>
            </a:r>
            <a:endParaRPr lang="uk-UA" sz="3600" b="1" dirty="0">
              <a:solidFill>
                <a:schemeClr val="bg1"/>
              </a:solidFill>
              <a:latin typeface="Cambria" pitchFamily="18" charset="0"/>
            </a:endParaRPr>
          </a:p>
        </p:txBody>
      </p:sp>
      <p:pic>
        <p:nvPicPr>
          <p:cNvPr id="2050" name="Picture 2" descr="C:\Users\Admin\Desktop\Проект по Хемінгуею\3UDU0un8tV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303508"/>
            <a:ext cx="6127806" cy="45544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974" y="2303506"/>
            <a:ext cx="296184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algn="just"/>
            <a:r>
              <a:rPr lang="uk-UA" sz="2400" dirty="0">
                <a:solidFill>
                  <a:schemeClr val="bg1"/>
                </a:solidFill>
                <a:latin typeface="Cambria" pitchFamily="18" charset="0"/>
              </a:rPr>
              <a:t>Однак більшість дослідників схильні думати, що цей образ увібрав у себе риси різних людей, з якими Хемінгуей спілкувався в рибацькому селищі </a:t>
            </a:r>
            <a:r>
              <a:rPr lang="uk-UA" sz="2400" dirty="0" err="1">
                <a:solidFill>
                  <a:schemeClr val="bg1"/>
                </a:solidFill>
                <a:latin typeface="Cambria" pitchFamily="18" charset="0"/>
              </a:rPr>
              <a:t>Кохімаре</a:t>
            </a:r>
            <a:r>
              <a:rPr lang="uk-UA" sz="2400" dirty="0">
                <a:solidFill>
                  <a:schemeClr val="bg1"/>
                </a:solidFill>
                <a:latin typeface="Cambria" pitchFamily="18" charset="0"/>
              </a:rPr>
              <a:t>, що неподалік від </a:t>
            </a:r>
            <a:r>
              <a:rPr lang="uk-UA" sz="2400" dirty="0" err="1">
                <a:solidFill>
                  <a:schemeClr val="bg1"/>
                </a:solidFill>
                <a:latin typeface="Cambria" pitchFamily="18" charset="0"/>
              </a:rPr>
              <a:t>Гоавани</a:t>
            </a:r>
            <a:r>
              <a:rPr lang="uk-UA" sz="2400" dirty="0">
                <a:solidFill>
                  <a:schemeClr val="bg1"/>
                </a:solidFill>
                <a:latin typeface="Cambria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494306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08520" y="20227"/>
            <a:ext cx="9252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  <a:latin typeface="Cambria" pitchFamily="18" charset="0"/>
              </a:rPr>
              <a:t>Образ Сантьяго</a:t>
            </a:r>
            <a:endParaRPr lang="uk-UA" sz="4000" b="1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6896" y="589413"/>
            <a:ext cx="912469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dirty="0">
                <a:solidFill>
                  <a:schemeClr val="bg1"/>
                </a:solidFill>
                <a:latin typeface="Cambria" pitchFamily="18" charset="0"/>
              </a:rPr>
              <a:t>Сантьяго </a:t>
            </a:r>
            <a:r>
              <a:rPr lang="uk-UA" sz="2400" dirty="0" smtClean="0">
                <a:solidFill>
                  <a:schemeClr val="bg1"/>
                </a:solidFill>
                <a:latin typeface="Cambria" pitchFamily="18" charset="0"/>
              </a:rPr>
              <a:t>— колишній </a:t>
            </a:r>
            <a:r>
              <a:rPr lang="uk-UA" sz="2400" dirty="0">
                <a:solidFill>
                  <a:schemeClr val="bg1"/>
                </a:solidFill>
                <a:latin typeface="Cambria" pitchFamily="18" charset="0"/>
              </a:rPr>
              <a:t>рибалка, що все життя працює, борючись із труднощами й небезпеками. Шрами на його руках «старі, як тріщини в давно вже безводній пустелі». Він любить море, думає про нього з ніжністю, як про жінку, що «дарує великі милості». </a:t>
            </a:r>
            <a:endParaRPr lang="uk-UA" sz="2400" dirty="0">
              <a:solidFill>
                <a:schemeClr val="bg1"/>
              </a:solidFill>
              <a:latin typeface="Cambria" pitchFamily="18" charset="0"/>
            </a:endParaRPr>
          </a:p>
        </p:txBody>
      </p:sp>
      <p:pic>
        <p:nvPicPr>
          <p:cNvPr id="4098" name="Picture 2" descr="C:\Users\Admin\Desktop\Проект по Хемінгуею\YdRrKj7btd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528406"/>
            <a:ext cx="6238491" cy="42129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345996" y="2396206"/>
            <a:ext cx="275488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algn="just"/>
            <a:r>
              <a:rPr lang="uk-UA" sz="2400" dirty="0" smtClean="0">
                <a:solidFill>
                  <a:schemeClr val="bg1"/>
                </a:solidFill>
                <a:latin typeface="Cambria" pitchFamily="18" charset="0"/>
              </a:rPr>
              <a:t>У старості навіть очі його були схожі за кольором на море. </a:t>
            </a:r>
          </a:p>
          <a:p>
            <a:pPr indent="449263" algn="just"/>
            <a:r>
              <a:rPr lang="uk-UA" sz="2400" dirty="0" smtClean="0">
                <a:solidFill>
                  <a:schemeClr val="bg1"/>
                </a:solidFill>
                <a:latin typeface="Cambria" pitchFamily="18" charset="0"/>
              </a:rPr>
              <a:t>Звиклий до самітності, він уголос розмовляє сам із собою. Природа, океан сприймаються їм як жива істота. </a:t>
            </a:r>
            <a:endParaRPr lang="uk-UA" sz="2400" dirty="0">
              <a:solidFill>
                <a:schemeClr val="bg1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487476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56959" y="0"/>
            <a:ext cx="5424899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algn="just"/>
            <a:r>
              <a:rPr lang="uk-UA" sz="2400" dirty="0" smtClean="0">
                <a:solidFill>
                  <a:schemeClr val="bg1"/>
                </a:solidFill>
                <a:latin typeface="Cambria" pitchFamily="18" charset="0"/>
              </a:rPr>
              <a:t>Образ старого Сантьяго — це уособлення подвигу людини, яка бореться и щоденними негараздами, невлаштованістю побуту, зневагою оточення. </a:t>
            </a:r>
          </a:p>
          <a:p>
            <a:pPr indent="449263" algn="just"/>
            <a:r>
              <a:rPr lang="uk-UA" sz="2400" dirty="0" smtClean="0">
                <a:solidFill>
                  <a:schemeClr val="bg1"/>
                </a:solidFill>
                <a:latin typeface="Cambria" pitchFamily="18" charset="0"/>
              </a:rPr>
              <a:t>Йому небагато й треба: спить він на газетах, підкладаючи під голову охайно складені штани; обіду не бере, бо йому досить пляшки прісної води в морі на човні. Та він не збирається здаватись. </a:t>
            </a:r>
            <a:endParaRPr lang="uk-UA" sz="2400" dirty="0">
              <a:solidFill>
                <a:schemeClr val="bg1"/>
              </a:solidFill>
              <a:latin typeface="Cambria" pitchFamily="18" charset="0"/>
            </a:endParaRPr>
          </a:p>
        </p:txBody>
      </p:sp>
      <p:pic>
        <p:nvPicPr>
          <p:cNvPr id="5122" name="Picture 2" descr="C:\Users\Admin\Desktop\Проект по Хемінгуею\cFDEzQYp1V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6631" y="116632"/>
            <a:ext cx="3650485" cy="67173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Admin\Desktop\Проект по Хемінгуею\551058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33" b="8463"/>
          <a:stretch/>
        </p:blipFill>
        <p:spPr bwMode="auto">
          <a:xfrm>
            <a:off x="68614" y="4154984"/>
            <a:ext cx="5310063" cy="26789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275418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3280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algn="just"/>
            <a:r>
              <a:rPr lang="uk-UA" sz="2400" dirty="0">
                <a:solidFill>
                  <a:schemeClr val="bg1"/>
                </a:solidFill>
                <a:latin typeface="Cambria" pitchFamily="18" charset="0"/>
              </a:rPr>
              <a:t>Сантьяго перемагає рибу, а разом з тим - і старість, і душевну біль. Переміг тому, що думав не про свій успіх й не про себе, а про рибу, який заподіює біль; про зірки й левів, яких бачив, коли ще плавав юнгою на вітрильнику до берегів Африки; про своє нелегке життя. </a:t>
            </a:r>
            <a:endParaRPr lang="uk-UA" sz="2400" dirty="0" smtClean="0">
              <a:solidFill>
                <a:schemeClr val="bg1"/>
              </a:solidFill>
              <a:latin typeface="Cambria" pitchFamily="18" charset="0"/>
            </a:endParaRPr>
          </a:p>
        </p:txBody>
      </p:sp>
      <p:pic>
        <p:nvPicPr>
          <p:cNvPr id="11266" name="Picture 2" descr="C:\Users\Admin\Desktop\Проект по Хемінгуею\iVZoO-lrdVo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62"/>
          <a:stretch/>
        </p:blipFill>
        <p:spPr bwMode="auto">
          <a:xfrm>
            <a:off x="343570" y="1910374"/>
            <a:ext cx="8445662" cy="48885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723932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3280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algn="just"/>
            <a:r>
              <a:rPr lang="uk-UA" sz="2400" dirty="0">
                <a:solidFill>
                  <a:schemeClr val="bg1"/>
                </a:solidFill>
                <a:latin typeface="Cambria" pitchFamily="18" charset="0"/>
              </a:rPr>
              <a:t>Боротьба старого з морем, його любов і повага до великої риби, його сила, його завзятість у боротьбі з акулами - все це вражає, змушує співпереживати й боротися з ним разом, перевертаючи сторінку за сторінкою, уважно стежити за подіями й очікувати розв'язки. </a:t>
            </a:r>
            <a:endParaRPr lang="uk-UA" sz="2400" dirty="0" smtClean="0">
              <a:solidFill>
                <a:schemeClr val="bg1"/>
              </a:solidFill>
              <a:latin typeface="Cambria" pitchFamily="18" charset="0"/>
            </a:endParaRPr>
          </a:p>
        </p:txBody>
      </p:sp>
      <p:pic>
        <p:nvPicPr>
          <p:cNvPr id="12291" name="Picture 3" descr="C:\Users\Admin\Desktop\Проект по Хемінгуею\!_MAX182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49" b="10719"/>
          <a:stretch/>
        </p:blipFill>
        <p:spPr bwMode="auto">
          <a:xfrm>
            <a:off x="179512" y="1938992"/>
            <a:ext cx="8784976" cy="48023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382555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101881426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748A319A-4327-49CF-86D0-8A6BE66004F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TS101881426</Template>
  <TotalTime>0</TotalTime>
  <Words>662</Words>
  <Application>Microsoft Office PowerPoint</Application>
  <PresentationFormat>Экран (4:3)</PresentationFormat>
  <Paragraphs>35</Paragraphs>
  <Slides>15</Slides>
  <Notes>15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TS101881426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/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2014-03-01T14:49:09Z</dcterms:created>
  <dcterms:modified xsi:type="dcterms:W3CDTF">2014-03-01T17:06:05Z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TC018814269991</vt:lpwstr>
  </property>
</Properties>
</file>