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Дмитро Іванович </a:t>
            </a:r>
            <a:r>
              <a:rPr lang="uk-UA" dirty="0" err="1"/>
              <a:t>Донцов</a:t>
            </a:r>
            <a:endParaRPr lang="uk-UA" dirty="0"/>
          </a:p>
        </p:txBody>
      </p:sp>
      <p:pic>
        <p:nvPicPr>
          <p:cNvPr id="4098" name="Picture 2" descr="C:\Users\Роман\Desktop\Dm_donts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639763"/>
            <a:ext cx="1905000" cy="250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099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/>
              <a:t>З початком німецької агресії </a:t>
            </a:r>
            <a:r>
              <a:rPr lang="uk-UA" dirty="0" err="1"/>
              <a:t>Донцов</a:t>
            </a:r>
            <a:r>
              <a:rPr lang="uk-UA" dirty="0"/>
              <a:t> переїздить до Бухареста, де редагує журнал «</a:t>
            </a:r>
            <a:r>
              <a:rPr lang="uk-UA" dirty="0" err="1"/>
              <a:t>Батава</a:t>
            </a:r>
            <a:r>
              <a:rPr lang="uk-UA" dirty="0"/>
              <a:t>» (1940-1941). Переслідуваний гестапо, змушений часто міняти місце проживання: Берлін, Краків, Прага... Саме в Празі він пише «Дух нашої давнини» (1944).</a:t>
            </a:r>
          </a:p>
        </p:txBody>
      </p:sp>
    </p:spTree>
    <p:extLst>
      <p:ext uri="{BB962C8B-B14F-4D97-AF65-F5344CB8AC3E}">
        <p14:creationId xmlns:p14="http://schemas.microsoft.com/office/powerpoint/2010/main" val="2394522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Праця</a:t>
            </a:r>
            <a:r>
              <a:rPr lang="ru-RU" dirty="0"/>
              <a:t> “</a:t>
            </a:r>
            <a:r>
              <a:rPr lang="ru-RU" dirty="0" err="1"/>
              <a:t>Націоналізм</a:t>
            </a:r>
            <a:r>
              <a:rPr lang="ru-RU" dirty="0"/>
              <a:t>” – як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праця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2060"/>
                </a:solidFill>
              </a:rPr>
              <a:t>У </a:t>
            </a:r>
            <a:r>
              <a:rPr lang="uk-UA" dirty="0">
                <a:solidFill>
                  <a:srgbClr val="002060"/>
                </a:solidFill>
              </a:rPr>
              <a:t>творчості Д.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>
                <a:solidFill>
                  <a:srgbClr val="002060"/>
                </a:solidFill>
              </a:rPr>
              <a:t> Говорячи про творче надбання Дмитра 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>
                <a:solidFill>
                  <a:srgbClr val="002060"/>
                </a:solidFill>
              </a:rPr>
              <a:t>, слід наголосити, що одне з найсильніших місць у його концепції українського націоналізму посідає ідея провідної верстви. Цю ідею зустрічаємо у його знаменитому “Націоналізмові”, але повніше вона розкрита у іншій, не менш важливій праці. У 1944 р. у Празі опубліковано “Дух нашої давнини”.</a:t>
            </a:r>
          </a:p>
        </p:txBody>
      </p:sp>
    </p:spTree>
    <p:extLst>
      <p:ext uri="{BB962C8B-B14F-4D97-AF65-F5344CB8AC3E}">
        <p14:creationId xmlns:p14="http://schemas.microsoft.com/office/powerpoint/2010/main" val="4181436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2060"/>
                </a:solidFill>
              </a:rPr>
              <a:t>У </a:t>
            </a:r>
            <a:r>
              <a:rPr lang="ru-RU" dirty="0" err="1">
                <a:solidFill>
                  <a:srgbClr val="002060"/>
                </a:solidFill>
              </a:rPr>
              <a:t>частині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першій</a:t>
            </a:r>
            <a:r>
              <a:rPr lang="ru-RU" dirty="0">
                <a:solidFill>
                  <a:srgbClr val="002060"/>
                </a:solidFill>
              </a:rPr>
              <a:t> “Духа </a:t>
            </a:r>
            <a:r>
              <a:rPr lang="ru-RU" dirty="0" err="1">
                <a:solidFill>
                  <a:srgbClr val="002060"/>
                </a:solidFill>
              </a:rPr>
              <a:t>нашої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давнини</a:t>
            </a:r>
            <a:r>
              <a:rPr lang="ru-RU" dirty="0">
                <a:solidFill>
                  <a:srgbClr val="002060"/>
                </a:solidFill>
              </a:rPr>
              <a:t>” – “</a:t>
            </a:r>
            <a:r>
              <a:rPr lang="ru-RU" dirty="0" err="1">
                <a:solidFill>
                  <a:srgbClr val="002060"/>
                </a:solidFill>
              </a:rPr>
              <a:t>Із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яких</a:t>
            </a:r>
            <a:r>
              <a:rPr lang="ru-RU" dirty="0">
                <a:solidFill>
                  <a:srgbClr val="002060"/>
                </a:solidFill>
              </a:rPr>
              <a:t> причин і через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спустошена</a:t>
            </a:r>
            <a:r>
              <a:rPr lang="ru-RU" dirty="0">
                <a:solidFill>
                  <a:srgbClr val="002060"/>
                </a:solidFill>
              </a:rPr>
              <a:t> земля наша” Донцов </a:t>
            </a:r>
            <a:r>
              <a:rPr lang="ru-RU" dirty="0" err="1">
                <a:solidFill>
                  <a:srgbClr val="002060"/>
                </a:solidFill>
              </a:rPr>
              <a:t>наголошує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“Суть </a:t>
            </a:r>
            <a:r>
              <a:rPr lang="ru-RU" dirty="0" err="1">
                <a:solidFill>
                  <a:srgbClr val="002060"/>
                </a:solidFill>
              </a:rPr>
              <a:t>нашої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проблеми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лежить</a:t>
            </a:r>
            <a:r>
              <a:rPr lang="ru-RU" dirty="0">
                <a:solidFill>
                  <a:srgbClr val="002060"/>
                </a:solidFill>
              </a:rPr>
              <a:t> у </a:t>
            </a:r>
            <a:r>
              <a:rPr lang="ru-RU" dirty="0" err="1">
                <a:solidFill>
                  <a:srgbClr val="002060"/>
                </a:solidFill>
              </a:rPr>
              <a:t>питанні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формотворчої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будівничої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правлячої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касти</a:t>
            </a:r>
            <a:r>
              <a:rPr lang="ru-RU" dirty="0">
                <a:solidFill>
                  <a:srgbClr val="002060"/>
                </a:solidFill>
              </a:rPr>
              <a:t>”. Доки </a:t>
            </a:r>
            <a:r>
              <a:rPr lang="ru-RU" dirty="0" err="1">
                <a:solidFill>
                  <a:srgbClr val="002060"/>
                </a:solidFill>
              </a:rPr>
              <a:t>була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Україні</a:t>
            </a:r>
            <a:r>
              <a:rPr lang="ru-RU" dirty="0">
                <a:solidFill>
                  <a:srgbClr val="002060"/>
                </a:solidFill>
              </a:rPr>
              <a:t> сильна й </a:t>
            </a:r>
            <a:r>
              <a:rPr lang="ru-RU" dirty="0" err="1">
                <a:solidFill>
                  <a:srgbClr val="002060"/>
                </a:solidFill>
              </a:rPr>
              <a:t>мужня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провідна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верства</a:t>
            </a:r>
            <a:r>
              <a:rPr lang="ru-RU" dirty="0">
                <a:solidFill>
                  <a:srgbClr val="002060"/>
                </a:solidFill>
              </a:rPr>
              <a:t>, то й </a:t>
            </a:r>
            <a:r>
              <a:rPr lang="ru-RU" dirty="0" err="1">
                <a:solidFill>
                  <a:srgbClr val="002060"/>
                </a:solidFill>
              </a:rPr>
              <a:t>країна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розвивалася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відрізняє своє розуміння провідної верстви від індійських каст чи спадкової аристократії. Еліта залишається елітою поки вона здатна працювати задля загальної справи, виконувати своє покликання.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визнає, що на певному історичному етапі націю завжди очолює певний клас.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цьому чинникові не надає суттєвого значення.</a:t>
            </a:r>
          </a:p>
        </p:txBody>
      </p:sp>
    </p:spTree>
    <p:extLst>
      <p:ext uri="{BB962C8B-B14F-4D97-AF65-F5344CB8AC3E}">
        <p14:creationId xmlns:p14="http://schemas.microsoft.com/office/powerpoint/2010/main" val="884664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385248" cy="5997280"/>
          </a:xfrm>
        </p:spPr>
        <p:txBody>
          <a:bodyPr>
            <a:normAutofit fontScale="77500" lnSpcReduction="20000"/>
          </a:bodyPr>
          <a:lstStyle/>
          <a:p>
            <a:r>
              <a:rPr lang="uk-UA" dirty="0">
                <a:solidFill>
                  <a:srgbClr val="002060"/>
                </a:solidFill>
              </a:rPr>
              <a:t>Різні касти лишень доповнюють одна одну: одна боронить другу, друга – </a:t>
            </a:r>
            <a:r>
              <a:rPr lang="uk-UA" dirty="0" err="1">
                <a:solidFill>
                  <a:srgbClr val="002060"/>
                </a:solidFill>
              </a:rPr>
              <a:t>виживлює</a:t>
            </a:r>
            <a:r>
              <a:rPr lang="uk-UA" dirty="0">
                <a:solidFill>
                  <a:srgbClr val="002060"/>
                </a:solidFill>
              </a:rPr>
              <a:t> першу”. “</a:t>
            </a:r>
            <a:r>
              <a:rPr lang="uk-UA" dirty="0" err="1">
                <a:solidFill>
                  <a:srgbClr val="002060"/>
                </a:solidFill>
              </a:rPr>
              <a:t>Гієрархізація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суспільности</a:t>
            </a:r>
            <a:r>
              <a:rPr lang="uk-UA" dirty="0">
                <a:solidFill>
                  <a:srgbClr val="002060"/>
                </a:solidFill>
              </a:rPr>
              <a:t> й на ній збудований державний лад з окремою, своїми здібностями, расою й положенням відгородженою від інших, з генієм командування і кастою, - є конечна передумова правильного діяння суспільного організму”. Прикметами духа провідної верстви мають бути: шляхетність, мудрість, мужність, відвага. Занепад провідної верстви в Україні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порівнює із загальною кризою європейської культури.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пише про те, що на зміну давньої шляхетської провідної касти, почала відігравати роль суспільної верхівки в європейських суспільностях – маса. Зло полягає в тому, що різна </a:t>
            </a:r>
            <a:r>
              <a:rPr lang="uk-UA" dirty="0" err="1">
                <a:solidFill>
                  <a:srgbClr val="002060"/>
                </a:solidFill>
              </a:rPr>
              <a:t>партійницька</a:t>
            </a:r>
            <a:r>
              <a:rPr lang="uk-UA" dirty="0">
                <a:solidFill>
                  <a:srgbClr val="002060"/>
                </a:solidFill>
              </a:rPr>
              <a:t> “еліта”, що вийшла з маси, з однієї сторони претендує правити країною, а з другої – “ні своїм політичним впливом, ні мудрістю, ні відвагою, ні шляхетністю думки від пересічного члена тої маси не відрізнялася”. Твердження 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>
                <a:solidFill>
                  <a:srgbClr val="002060"/>
                </a:solidFill>
              </a:rPr>
              <a:t> збігається з ідеями </a:t>
            </a:r>
            <a:r>
              <a:rPr lang="uk-UA" dirty="0" err="1">
                <a:solidFill>
                  <a:srgbClr val="002060"/>
                </a:solidFill>
              </a:rPr>
              <a:t>Ортеґи-і-Ґассета</a:t>
            </a:r>
            <a:r>
              <a:rPr lang="uk-UA" dirty="0">
                <a:solidFill>
                  <a:srgbClr val="002060"/>
                </a:solidFill>
              </a:rPr>
              <a:t> та його “Бунтом мас”. На думку 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>
                <a:solidFill>
                  <a:srgbClr val="002060"/>
                </a:solidFill>
              </a:rPr>
              <a:t>, дух матеріалізму згубив верхівку у Європі й в Україні. Епохи хаотичні змінюють нормальні епохи. Хаотична епоха зупиниться, якщо нація поверне “до духа нашої давнини, до духа традиціоналізму” з її ієрархічним поділом та достойною провідною верствою</a:t>
            </a:r>
          </a:p>
        </p:txBody>
      </p:sp>
    </p:spTree>
    <p:extLst>
      <p:ext uri="{BB962C8B-B14F-4D97-AF65-F5344CB8AC3E}">
        <p14:creationId xmlns:p14="http://schemas.microsoft.com/office/powerpoint/2010/main" val="3901310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solidFill>
                  <a:srgbClr val="002060"/>
                </a:solidFill>
              </a:rPr>
              <a:t>Отже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підсумовуючи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сказане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хотілося</a:t>
            </a:r>
            <a:r>
              <a:rPr lang="ru-RU" dirty="0">
                <a:solidFill>
                  <a:srgbClr val="002060"/>
                </a:solidFill>
              </a:rPr>
              <a:t> б </a:t>
            </a:r>
            <a:r>
              <a:rPr lang="ru-RU" dirty="0" err="1">
                <a:solidFill>
                  <a:srgbClr val="002060"/>
                </a:solidFill>
              </a:rPr>
              <a:t>наголосити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важливіших</a:t>
            </a:r>
            <a:r>
              <a:rPr lang="ru-RU" dirty="0">
                <a:solidFill>
                  <a:srgbClr val="002060"/>
                </a:solidFill>
              </a:rPr>
              <a:t> аспектах </a:t>
            </a:r>
            <a:r>
              <a:rPr lang="ru-RU" dirty="0" err="1">
                <a:solidFill>
                  <a:srgbClr val="002060"/>
                </a:solidFill>
              </a:rPr>
              <a:t>теорії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еліти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Дмитра</a:t>
            </a:r>
            <a:r>
              <a:rPr lang="ru-RU" dirty="0">
                <a:solidFill>
                  <a:srgbClr val="002060"/>
                </a:solidFill>
              </a:rPr>
              <a:t> Донцова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r>
              <a:rPr lang="uk-UA" dirty="0">
                <a:solidFill>
                  <a:srgbClr val="002060"/>
                </a:solidFill>
              </a:rPr>
              <a:t> ї еліти Дмитра 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r>
              <a:rPr lang="uk-UA" dirty="0">
                <a:solidFill>
                  <a:srgbClr val="002060"/>
                </a:solidFill>
              </a:rPr>
              <a:t>Націю очолює каста кращих людей, провідна верства. Будь-яке суспільство має ієрархічну будову, тобто поділене на вищі й нижчі касти. Цей поділ має не соціальний, а “людський” характер, тобто люди поділяються на касти залежно від природних здібностей. Ідея ієрархічності суспільства, за </a:t>
            </a:r>
            <a:r>
              <a:rPr lang="uk-UA" dirty="0" err="1">
                <a:solidFill>
                  <a:srgbClr val="002060"/>
                </a:solidFill>
              </a:rPr>
              <a:t>Донцовим</a:t>
            </a:r>
            <a:r>
              <a:rPr lang="uk-UA" dirty="0">
                <a:solidFill>
                  <a:srgbClr val="002060"/>
                </a:solidFill>
              </a:rPr>
              <a:t>, була непорушним правилом буття українців, принаймні, до ХІХ століття.</a:t>
            </a:r>
          </a:p>
        </p:txBody>
      </p:sp>
    </p:spTree>
    <p:extLst>
      <p:ext uri="{BB962C8B-B14F-4D97-AF65-F5344CB8AC3E}">
        <p14:creationId xmlns:p14="http://schemas.microsoft.com/office/powerpoint/2010/main" val="585486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Помер </a:t>
            </a:r>
            <a:r>
              <a:rPr lang="ru-RU" dirty="0" smtClean="0">
                <a:solidFill>
                  <a:srgbClr val="002060"/>
                </a:solidFill>
              </a:rPr>
              <a:t>Донцов </a:t>
            </a:r>
            <a:r>
              <a:rPr lang="ru-RU" dirty="0">
                <a:solidFill>
                  <a:srgbClr val="002060"/>
                </a:solidFill>
              </a:rPr>
              <a:t>30 </a:t>
            </a:r>
            <a:r>
              <a:rPr lang="ru-RU" dirty="0" err="1">
                <a:solidFill>
                  <a:srgbClr val="002060"/>
                </a:solidFill>
              </a:rPr>
              <a:t>березня</a:t>
            </a:r>
            <a:r>
              <a:rPr lang="ru-RU" dirty="0">
                <a:solidFill>
                  <a:srgbClr val="002060"/>
                </a:solidFill>
              </a:rPr>
              <a:t> 1973 року в </a:t>
            </a:r>
            <a:r>
              <a:rPr lang="ru-RU" dirty="0" err="1">
                <a:solidFill>
                  <a:srgbClr val="002060"/>
                </a:solidFill>
              </a:rPr>
              <a:t>Канаді</a:t>
            </a:r>
            <a:r>
              <a:rPr lang="ru-RU" dirty="0">
                <a:solidFill>
                  <a:srgbClr val="002060"/>
                </a:solidFill>
              </a:rPr>
              <a:t>. </a:t>
            </a:r>
            <a:r>
              <a:rPr lang="ru-RU" dirty="0" err="1">
                <a:solidFill>
                  <a:srgbClr val="002060"/>
                </a:solidFill>
              </a:rPr>
              <a:t>Похований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Америці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українському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кладовищі</a:t>
            </a:r>
            <a:r>
              <a:rPr lang="ru-RU" dirty="0">
                <a:solidFill>
                  <a:srgbClr val="002060"/>
                </a:solidFill>
              </a:rPr>
              <a:t> в </a:t>
            </a:r>
            <a:r>
              <a:rPr lang="ru-RU" dirty="0" err="1">
                <a:solidFill>
                  <a:srgbClr val="002060"/>
                </a:solidFill>
              </a:rPr>
              <a:t>Бавнд</a:t>
            </a:r>
            <a:r>
              <a:rPr lang="ru-RU" dirty="0">
                <a:solidFill>
                  <a:srgbClr val="002060"/>
                </a:solidFill>
              </a:rPr>
              <a:t>-Брук. До </a:t>
            </a:r>
            <a:r>
              <a:rPr lang="ru-RU" dirty="0" err="1">
                <a:solidFill>
                  <a:srgbClr val="002060"/>
                </a:solidFill>
              </a:rPr>
              <a:t>кінця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життя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свого</a:t>
            </a:r>
            <a:r>
              <a:rPr lang="ru-RU" dirty="0">
                <a:solidFill>
                  <a:srgbClr val="002060"/>
                </a:solidFill>
              </a:rPr>
              <a:t> свято </a:t>
            </a:r>
            <a:r>
              <a:rPr lang="ru-RU" dirty="0" err="1">
                <a:solidFill>
                  <a:srgbClr val="002060"/>
                </a:solidFill>
              </a:rPr>
              <a:t>вірив</a:t>
            </a:r>
            <a:r>
              <a:rPr lang="ru-RU" dirty="0">
                <a:solidFill>
                  <a:srgbClr val="002060"/>
                </a:solidFill>
              </a:rPr>
              <a:t> у день </a:t>
            </a:r>
            <a:r>
              <a:rPr lang="ru-RU" dirty="0" err="1">
                <a:solidFill>
                  <a:srgbClr val="002060"/>
                </a:solidFill>
              </a:rPr>
              <a:t>постання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Самостійної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Соборної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Української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Держави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endParaRPr lang="uk-UA" dirty="0"/>
          </a:p>
        </p:txBody>
      </p:sp>
      <p:pic>
        <p:nvPicPr>
          <p:cNvPr id="3074" name="Picture 2" descr="C:\Users\Роман\Desktop\200px-Dontsov_commemorative_paq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895" y="3458025"/>
            <a:ext cx="2219930" cy="2608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987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 smtClean="0">
                <a:solidFill>
                  <a:srgbClr val="002060"/>
                </a:solidFill>
              </a:rPr>
              <a:t>Презентацію підготував:</a:t>
            </a:r>
          </a:p>
          <a:p>
            <a:pPr marL="0" indent="0" algn="ctr">
              <a:buNone/>
            </a:pPr>
            <a:r>
              <a:rPr lang="uk-UA" sz="3600" dirty="0" smtClean="0">
                <a:solidFill>
                  <a:srgbClr val="002060"/>
                </a:solidFill>
              </a:rPr>
              <a:t>Учень 11-Б класу</a:t>
            </a:r>
          </a:p>
          <a:p>
            <a:pPr marL="0" indent="0" algn="ctr">
              <a:buNone/>
            </a:pPr>
            <a:r>
              <a:rPr lang="uk-UA" sz="3600" dirty="0" smtClean="0">
                <a:solidFill>
                  <a:srgbClr val="002060"/>
                </a:solidFill>
              </a:rPr>
              <a:t>Дах Андрій</a:t>
            </a:r>
            <a:endParaRPr lang="uk-UA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1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Список використаної літератури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>
                <a:solidFill>
                  <a:srgbClr val="002060"/>
                </a:solidFill>
              </a:rPr>
              <a:t>Дмитро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. Твори. Геополітичні та ідеологічні праці. – Львів: </a:t>
            </a:r>
            <a:r>
              <a:rPr lang="uk-UA" dirty="0" err="1">
                <a:solidFill>
                  <a:srgbClr val="002060"/>
                </a:solidFill>
              </a:rPr>
              <a:t>Кальварія</a:t>
            </a:r>
            <a:r>
              <a:rPr lang="uk-UA" dirty="0">
                <a:solidFill>
                  <a:srgbClr val="002060"/>
                </a:solidFill>
              </a:rPr>
              <a:t>. 2001. Т.1. 475 </a:t>
            </a:r>
            <a:endParaRPr lang="uk-UA" dirty="0" smtClean="0">
              <a:solidFill>
                <a:srgbClr val="002060"/>
              </a:solidFill>
            </a:endParaRPr>
          </a:p>
          <a:p>
            <a:r>
              <a:rPr lang="uk-UA" dirty="0" smtClean="0">
                <a:solidFill>
                  <a:srgbClr val="002060"/>
                </a:solidFill>
              </a:rPr>
              <a:t>С</a:t>
            </a:r>
            <a:r>
              <a:rPr lang="uk-UA" dirty="0">
                <a:solidFill>
                  <a:srgbClr val="002060"/>
                </a:solidFill>
              </a:rPr>
              <a:t>. Маланюк Є. Дмитро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// Книга </a:t>
            </a:r>
            <a:r>
              <a:rPr lang="uk-UA" dirty="0" err="1">
                <a:solidFill>
                  <a:srgbClr val="002060"/>
                </a:solidFill>
              </a:rPr>
              <a:t>спостережень.-</a:t>
            </a:r>
            <a:r>
              <a:rPr lang="uk-UA" dirty="0">
                <a:solidFill>
                  <a:srgbClr val="002060"/>
                </a:solidFill>
              </a:rPr>
              <a:t> Торонто, 1966. - Т.2. - С. 375. </a:t>
            </a:r>
            <a:endParaRPr lang="uk-UA" dirty="0" smtClean="0">
              <a:solidFill>
                <a:srgbClr val="002060"/>
              </a:solidFill>
            </a:endParaRPr>
          </a:p>
          <a:p>
            <a:r>
              <a:rPr lang="uk-UA" dirty="0" smtClean="0">
                <a:solidFill>
                  <a:srgbClr val="002060"/>
                </a:solidFill>
              </a:rPr>
              <a:t>Соціологія</a:t>
            </a:r>
            <a:r>
              <a:rPr lang="uk-UA" dirty="0">
                <a:solidFill>
                  <a:srgbClr val="002060"/>
                </a:solidFill>
              </a:rPr>
              <a:t>: короткий енциклопедичний словник. – К., 1998. </a:t>
            </a:r>
            <a:endParaRPr lang="uk-UA" dirty="0" smtClean="0">
              <a:solidFill>
                <a:srgbClr val="002060"/>
              </a:solidFill>
            </a:endParaRPr>
          </a:p>
          <a:p>
            <a:r>
              <a:rPr lang="uk-UA" dirty="0" smtClean="0">
                <a:solidFill>
                  <a:srgbClr val="002060"/>
                </a:solidFill>
              </a:rPr>
              <a:t>Стецько </a:t>
            </a:r>
            <a:r>
              <a:rPr lang="uk-UA" dirty="0">
                <a:solidFill>
                  <a:srgbClr val="002060"/>
                </a:solidFill>
              </a:rPr>
              <a:t>Я. Українська визвольна концепція. – Т. 2. – Львів, 1987. </a:t>
            </a:r>
            <a:endParaRPr lang="uk-UA" dirty="0" smtClean="0">
              <a:solidFill>
                <a:srgbClr val="002060"/>
              </a:solidFill>
            </a:endParaRPr>
          </a:p>
          <a:p>
            <a:r>
              <a:rPr lang="uk-UA" dirty="0" err="1" smtClean="0">
                <a:solidFill>
                  <a:srgbClr val="002060"/>
                </a:solidFill>
              </a:rPr>
              <a:t>Харахаш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Б. </a:t>
            </a:r>
            <a:r>
              <a:rPr lang="en-US" dirty="0">
                <a:solidFill>
                  <a:srgbClr val="002060"/>
                </a:solidFill>
              </a:rPr>
              <a:t>I</a:t>
            </a:r>
            <a:r>
              <a:rPr lang="uk-UA" dirty="0" err="1">
                <a:solidFill>
                  <a:srgbClr val="002060"/>
                </a:solidFill>
              </a:rPr>
              <a:t>дея</a:t>
            </a:r>
            <a:r>
              <a:rPr lang="uk-UA" dirty="0">
                <a:solidFill>
                  <a:srgbClr val="002060"/>
                </a:solidFill>
              </a:rPr>
              <a:t> нації у творчості Дмитра 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>
                <a:solidFill>
                  <a:srgbClr val="002060"/>
                </a:solidFill>
              </a:rPr>
              <a:t> // Українські проблеми. - № 1. 1998. – С. 128-140.</a:t>
            </a:r>
          </a:p>
        </p:txBody>
      </p:sp>
    </p:spTree>
    <p:extLst>
      <p:ext uri="{BB962C8B-B14F-4D97-AF65-F5344CB8AC3E}">
        <p14:creationId xmlns:p14="http://schemas.microsoft.com/office/powerpoint/2010/main" val="1090059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Перший </a:t>
            </a:r>
            <a:r>
              <a:rPr lang="ru-RU" dirty="0" err="1">
                <a:solidFill>
                  <a:srgbClr val="002060"/>
                </a:solidFill>
              </a:rPr>
              <a:t>період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життя</a:t>
            </a:r>
            <a:r>
              <a:rPr lang="ru-RU" dirty="0">
                <a:solidFill>
                  <a:srgbClr val="002060"/>
                </a:solidFill>
              </a:rPr>
              <a:t> і </a:t>
            </a:r>
            <a:r>
              <a:rPr lang="ru-RU" dirty="0" err="1">
                <a:solidFill>
                  <a:srgbClr val="002060"/>
                </a:solidFill>
              </a:rPr>
              <a:t>громадської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діяльності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smtClean="0">
                <a:solidFill>
                  <a:srgbClr val="002060"/>
                </a:solidFill>
              </a:rPr>
              <a:t>Роки </a:t>
            </a:r>
            <a:r>
              <a:rPr lang="ru-RU" dirty="0" err="1" smtClean="0">
                <a:solidFill>
                  <a:srgbClr val="002060"/>
                </a:solidFill>
              </a:rPr>
              <a:t>навчання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err="1" smtClean="0">
                <a:solidFill>
                  <a:srgbClr val="002060"/>
                </a:solidFill>
              </a:rPr>
              <a:t>Друк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часописах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dirty="0" err="1">
                <a:solidFill>
                  <a:srgbClr val="002060"/>
                </a:solidFill>
              </a:rPr>
              <a:t>Дзвін</a:t>
            </a:r>
            <a:r>
              <a:rPr lang="ru-RU" dirty="0">
                <a:solidFill>
                  <a:srgbClr val="002060"/>
                </a:solidFill>
              </a:rPr>
              <a:t>», «Слово», «</a:t>
            </a:r>
            <a:r>
              <a:rPr lang="ru-RU" dirty="0" err="1">
                <a:solidFill>
                  <a:srgbClr val="002060"/>
                </a:solidFill>
              </a:rPr>
              <a:t>Діло</a:t>
            </a:r>
            <a:r>
              <a:rPr lang="ru-RU" dirty="0">
                <a:solidFill>
                  <a:srgbClr val="002060"/>
                </a:solidFill>
              </a:rPr>
              <a:t>» </a:t>
            </a:r>
            <a:r>
              <a:rPr lang="ru-RU" dirty="0" smtClean="0">
                <a:solidFill>
                  <a:srgbClr val="002060"/>
                </a:solidFill>
              </a:rPr>
              <a:t>та </a:t>
            </a:r>
            <a:r>
              <a:rPr lang="ru-RU" dirty="0" err="1" smtClean="0">
                <a:solidFill>
                  <a:srgbClr val="002060"/>
                </a:solidFill>
              </a:rPr>
              <a:t>ін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Діяльність </a:t>
            </a:r>
            <a:r>
              <a:rPr lang="uk-UA" dirty="0">
                <a:solidFill>
                  <a:srgbClr val="002060"/>
                </a:solidFill>
              </a:rPr>
              <a:t>Д.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>
                <a:solidFill>
                  <a:srgbClr val="002060"/>
                </a:solidFill>
              </a:rPr>
              <a:t> у післяреволюційній </a:t>
            </a:r>
            <a:r>
              <a:rPr lang="uk-UA" dirty="0" smtClean="0">
                <a:solidFill>
                  <a:srgbClr val="002060"/>
                </a:solidFill>
              </a:rPr>
              <a:t>Україні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Повернення </a:t>
            </a:r>
            <a:r>
              <a:rPr lang="uk-UA" dirty="0">
                <a:solidFill>
                  <a:srgbClr val="002060"/>
                </a:solidFill>
              </a:rPr>
              <a:t>із Швейцарії  </a:t>
            </a:r>
            <a:endParaRPr lang="uk-UA" dirty="0" smtClean="0">
              <a:solidFill>
                <a:srgbClr val="002060"/>
              </a:solidFill>
            </a:endParaRPr>
          </a:p>
          <a:p>
            <a:r>
              <a:rPr lang="ru-RU" dirty="0" err="1" smtClean="0">
                <a:solidFill>
                  <a:srgbClr val="002060"/>
                </a:solidFill>
              </a:rPr>
              <a:t>Вихід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uk-UA" dirty="0">
                <a:solidFill>
                  <a:srgbClr val="002060"/>
                </a:solidFill>
              </a:rPr>
              <a:t>«Літературно-Науковий Вісник» («ЛНВ</a:t>
            </a:r>
            <a:r>
              <a:rPr lang="uk-UA" dirty="0" smtClean="0">
                <a:solidFill>
                  <a:srgbClr val="002060"/>
                </a:solidFill>
              </a:rPr>
              <a:t>»)</a:t>
            </a:r>
          </a:p>
          <a:p>
            <a:r>
              <a:rPr lang="ru-RU" dirty="0" err="1">
                <a:solidFill>
                  <a:srgbClr val="002060"/>
                </a:solidFill>
              </a:rPr>
              <a:t>Праця</a:t>
            </a:r>
            <a:r>
              <a:rPr lang="ru-RU" dirty="0">
                <a:solidFill>
                  <a:srgbClr val="002060"/>
                </a:solidFill>
              </a:rPr>
              <a:t> “</a:t>
            </a:r>
            <a:r>
              <a:rPr lang="ru-RU" dirty="0" err="1">
                <a:solidFill>
                  <a:srgbClr val="002060"/>
                </a:solidFill>
              </a:rPr>
              <a:t>Націоналізм</a:t>
            </a:r>
            <a:r>
              <a:rPr lang="ru-RU" dirty="0">
                <a:solidFill>
                  <a:srgbClr val="002060"/>
                </a:solidFill>
              </a:rPr>
              <a:t>” – як </a:t>
            </a:r>
            <a:r>
              <a:rPr lang="ru-RU" dirty="0" err="1">
                <a:solidFill>
                  <a:srgbClr val="002060"/>
                </a:solidFill>
              </a:rPr>
              <a:t>основна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праця</a:t>
            </a:r>
            <a:r>
              <a:rPr lang="ru-RU" dirty="0">
                <a:solidFill>
                  <a:srgbClr val="002060"/>
                </a:solidFill>
              </a:rPr>
              <a:t> </a:t>
            </a:r>
            <a:endParaRPr lang="ru-RU" dirty="0" smtClean="0">
              <a:solidFill>
                <a:srgbClr val="002060"/>
              </a:solidFill>
            </a:endParaRPr>
          </a:p>
          <a:p>
            <a:r>
              <a:rPr lang="ru-RU" dirty="0" err="1" smtClean="0">
                <a:solidFill>
                  <a:srgbClr val="002060"/>
                </a:solidFill>
              </a:rPr>
              <a:t>Висновок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uk-UA" dirty="0" smtClean="0"/>
          </a:p>
          <a:p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249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570540"/>
            <a:ext cx="7980070" cy="5232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Unicode MS" pitchFamily="34" charset="-128"/>
                <a:cs typeface="Arial" pitchFamily="34" charset="0"/>
              </a:rPr>
              <a:t>Перший період життя і громадської діяльності </a:t>
            </a:r>
            <a:endParaRPr kumimoji="0" lang="uk-UA" sz="6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>
                <a:solidFill>
                  <a:srgbClr val="002060"/>
                </a:solidFill>
              </a:rPr>
              <a:t>Дмитро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Іванович</a:t>
            </a:r>
            <a:r>
              <a:rPr lang="ru-RU" dirty="0">
                <a:solidFill>
                  <a:srgbClr val="002060"/>
                </a:solidFill>
              </a:rPr>
              <a:t> Донцов </a:t>
            </a:r>
            <a:r>
              <a:rPr lang="ru-RU" dirty="0" err="1">
                <a:solidFill>
                  <a:srgbClr val="002060"/>
                </a:solidFill>
              </a:rPr>
              <a:t>народився</a:t>
            </a:r>
            <a:r>
              <a:rPr lang="ru-RU" dirty="0">
                <a:solidFill>
                  <a:srgbClr val="002060"/>
                </a:solidFill>
              </a:rPr>
              <a:t> 30 (17 за старим стилем) </a:t>
            </a:r>
            <a:r>
              <a:rPr lang="ru-RU" dirty="0" err="1">
                <a:solidFill>
                  <a:srgbClr val="002060"/>
                </a:solidFill>
              </a:rPr>
              <a:t>серпня</a:t>
            </a:r>
            <a:r>
              <a:rPr lang="ru-RU" dirty="0">
                <a:solidFill>
                  <a:srgbClr val="002060"/>
                </a:solidFill>
              </a:rPr>
              <a:t> 1883 року в </a:t>
            </a:r>
            <a:r>
              <a:rPr lang="ru-RU" dirty="0" err="1">
                <a:solidFill>
                  <a:srgbClr val="002060"/>
                </a:solidFill>
              </a:rPr>
              <a:t>степовій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Україні</a:t>
            </a:r>
            <a:r>
              <a:rPr lang="ru-RU" dirty="0">
                <a:solidFill>
                  <a:srgbClr val="002060"/>
                </a:solidFill>
              </a:rPr>
              <a:t>, у </a:t>
            </a:r>
            <a:r>
              <a:rPr lang="ru-RU" dirty="0" err="1">
                <a:solidFill>
                  <a:srgbClr val="002060"/>
                </a:solidFill>
              </a:rPr>
              <a:t>місті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Мелітополі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що</a:t>
            </a:r>
            <a:r>
              <a:rPr lang="ru-RU" dirty="0">
                <a:solidFill>
                  <a:srgbClr val="002060"/>
                </a:solidFill>
              </a:rPr>
              <a:t> на </a:t>
            </a:r>
            <a:r>
              <a:rPr lang="ru-RU" dirty="0" err="1">
                <a:solidFill>
                  <a:srgbClr val="002060"/>
                </a:solidFill>
              </a:rPr>
              <a:t>Запоріжжі</a:t>
            </a:r>
            <a:r>
              <a:rPr lang="ru-RU" dirty="0">
                <a:solidFill>
                  <a:srgbClr val="002060"/>
                </a:solidFill>
              </a:rPr>
              <a:t>. Предки </a:t>
            </a:r>
            <a:r>
              <a:rPr lang="ru-RU" dirty="0" err="1">
                <a:solidFill>
                  <a:srgbClr val="002060"/>
                </a:solidFill>
              </a:rPr>
              <a:t>його</a:t>
            </a:r>
            <a:r>
              <a:rPr lang="ru-RU" dirty="0">
                <a:solidFill>
                  <a:srgbClr val="002060"/>
                </a:solidFill>
              </a:rPr>
              <a:t>, як </a:t>
            </a:r>
            <a:r>
              <a:rPr lang="ru-RU" dirty="0" err="1">
                <a:solidFill>
                  <a:srgbClr val="002060"/>
                </a:solidFill>
              </a:rPr>
              <a:t>згадував</a:t>
            </a:r>
            <a:r>
              <a:rPr lang="ru-RU" dirty="0">
                <a:solidFill>
                  <a:srgbClr val="002060"/>
                </a:solidFill>
              </a:rPr>
              <a:t> сам Донцов, </a:t>
            </a:r>
            <a:r>
              <a:rPr lang="ru-RU" dirty="0" err="1">
                <a:solidFill>
                  <a:srgbClr val="002060"/>
                </a:solidFill>
              </a:rPr>
              <a:t>походять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із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Слобідщини</a:t>
            </a:r>
            <a:r>
              <a:rPr lang="ru-RU" dirty="0">
                <a:solidFill>
                  <a:srgbClr val="002060"/>
                </a:solidFill>
              </a:rPr>
              <a:t>, а </a:t>
            </a:r>
            <a:r>
              <a:rPr lang="ru-RU" dirty="0" err="1">
                <a:solidFill>
                  <a:srgbClr val="002060"/>
                </a:solidFill>
              </a:rPr>
              <a:t>саме</a:t>
            </a:r>
            <a:r>
              <a:rPr lang="ru-RU" dirty="0">
                <a:solidFill>
                  <a:srgbClr val="002060"/>
                </a:solidFill>
              </a:rPr>
              <a:t> з </a:t>
            </a:r>
            <a:r>
              <a:rPr lang="ru-RU" dirty="0" err="1">
                <a:solidFill>
                  <a:srgbClr val="002060"/>
                </a:solidFill>
              </a:rPr>
              <a:t>Вороніжчини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28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1268760"/>
            <a:ext cx="8280920" cy="4176464"/>
          </a:xfrm>
        </p:spPr>
        <p:txBody>
          <a:bodyPr>
            <a:normAutofit lnSpcReduction="10000"/>
          </a:bodyPr>
          <a:lstStyle/>
          <a:p>
            <a:r>
              <a:rPr lang="uk-UA" dirty="0">
                <a:solidFill>
                  <a:srgbClr val="002060"/>
                </a:solidFill>
              </a:rPr>
              <a:t>Здібний з народження, юний Дмитро цікавиться історією рідного краю, з захопленням слухає розповіді дідів про героїчні часи козаччини. Вступивши до Петербурзького університету, навчається до 1907 року на правничому факультеті. Після двох арештів за революційну діяльність емігрує за кордон, закінчує у Відні студії і одержує ступінь доктора права. І за кордоном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не полишає політичної діяльності. Талановитий публіцист, він друкується в часописах “</a:t>
            </a:r>
            <a:r>
              <a:rPr lang="uk-UA" dirty="0" err="1">
                <a:solidFill>
                  <a:srgbClr val="002060"/>
                </a:solidFill>
              </a:rPr>
              <a:t>Украинская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err="1">
                <a:solidFill>
                  <a:srgbClr val="002060"/>
                </a:solidFill>
              </a:rPr>
              <a:t>жизнь</a:t>
            </a:r>
            <a:r>
              <a:rPr lang="uk-UA" dirty="0">
                <a:solidFill>
                  <a:srgbClr val="002060"/>
                </a:solidFill>
              </a:rPr>
              <a:t>” (виходив у Москві під редакцією Симона Петлюри), «Дзвін», «Слово», «Діло» та ін.</a:t>
            </a:r>
          </a:p>
        </p:txBody>
      </p:sp>
    </p:spTree>
    <p:extLst>
      <p:ext uri="{BB962C8B-B14F-4D97-AF65-F5344CB8AC3E}">
        <p14:creationId xmlns:p14="http://schemas.microsoft.com/office/powerpoint/2010/main" val="74639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>
                <a:solidFill>
                  <a:srgbClr val="002060"/>
                </a:solidFill>
              </a:rPr>
              <a:t>Влітку 1913 передвоєнного року на </a:t>
            </a:r>
            <a:r>
              <a:rPr lang="en-US" dirty="0">
                <a:solidFill>
                  <a:srgbClr val="002060"/>
                </a:solidFill>
              </a:rPr>
              <a:t>II </a:t>
            </a:r>
            <a:r>
              <a:rPr lang="uk-UA" dirty="0">
                <a:solidFill>
                  <a:srgbClr val="002060"/>
                </a:solidFill>
              </a:rPr>
              <a:t>Всеукраїнському Конгресі студентів у Львові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виступив із знаменитою промовою-рефератом «Сучасне політичне положення нації і наші завдання», в якій писав, що в наступній війні Україна, щоб стати вільною, повинна виступити проти Росії, але ніколи - з нею! </a:t>
            </a:r>
            <a:r>
              <a:rPr lang="uk-UA" dirty="0" smtClean="0">
                <a:solidFill>
                  <a:srgbClr val="002060"/>
                </a:solidFill>
              </a:rPr>
              <a:t>Промова </a:t>
            </a:r>
            <a:r>
              <a:rPr lang="uk-UA" dirty="0">
                <a:solidFill>
                  <a:srgbClr val="002060"/>
                </a:solidFill>
              </a:rPr>
              <a:t>викликала панічний страх і шалену лють у ворогів України. Не обійшли її своєю увагою і член Державної Думи в Росії П. Мілюков, і «вождь світового пролетаріату» Ленін. Саме тоді в Києві вийшла друком книга 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>
                <a:solidFill>
                  <a:srgbClr val="002060"/>
                </a:solidFill>
              </a:rPr>
              <a:t> «Модерне москвофільство», в якій він різко викриває писак-підлабузників, котрі орієнтувалися на «</a:t>
            </a:r>
            <a:r>
              <a:rPr lang="uk-UA" dirty="0" err="1">
                <a:solidFill>
                  <a:srgbClr val="002060"/>
                </a:solidFill>
              </a:rPr>
              <a:t>демоліберальну</a:t>
            </a:r>
            <a:r>
              <a:rPr lang="uk-UA" dirty="0">
                <a:solidFill>
                  <a:srgbClr val="002060"/>
                </a:solidFill>
              </a:rPr>
              <a:t>» Росію</a:t>
            </a:r>
            <a:r>
              <a:rPr lang="uk-UA" dirty="0" smtClean="0">
                <a:solidFill>
                  <a:srgbClr val="002060"/>
                </a:solidFill>
              </a:rPr>
              <a:t>. 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56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Діяльність Д.</a:t>
            </a:r>
            <a:r>
              <a:rPr lang="uk-UA" dirty="0" err="1"/>
              <a:t>Донцова</a:t>
            </a:r>
            <a:r>
              <a:rPr lang="uk-UA" dirty="0"/>
              <a:t> у післяреволюційній Україні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Повернувшись із Швейцарії в пробуджену Україну в 1918 році, Д.</a:t>
            </a:r>
            <a:r>
              <a:rPr lang="uk-UA" dirty="0" err="1"/>
              <a:t>Донцов</a:t>
            </a:r>
            <a:r>
              <a:rPr lang="uk-UA" dirty="0"/>
              <a:t> продовжує бурхливу революційно-націоналістичну діяльність. Він пише публіцистичні твори, виступає з політичними доповідями на актуальні теми на численних зібраннях української молоді, працює в уряді гетьмана Павла Скоропадського на посаді директора Українського Телеграфного Агентства.</a:t>
            </a:r>
          </a:p>
        </p:txBody>
      </p:sp>
    </p:spTree>
    <p:extLst>
      <p:ext uri="{BB962C8B-B14F-4D97-AF65-F5344CB8AC3E}">
        <p14:creationId xmlns:p14="http://schemas.microsoft.com/office/powerpoint/2010/main" val="296592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У 1921 р. виходить друком праця «Підстави нашої політики», в якій </a:t>
            </a:r>
            <a:r>
              <a:rPr lang="uk-UA" dirty="0" err="1"/>
              <a:t>Донцов</a:t>
            </a:r>
            <a:r>
              <a:rPr lang="uk-UA" dirty="0"/>
              <a:t> протиставляє російський світ європейському, Азію — </a:t>
            </a:r>
            <a:r>
              <a:rPr lang="uk-UA" dirty="0" err="1"/>
              <a:t>Окцидентові</a:t>
            </a:r>
            <a:r>
              <a:rPr lang="uk-UA" dirty="0"/>
              <a:t>, докладно обґрунтувавши причини цього антагонізму. Твір був на часі і викликав широкий резонанс, знайшовши як палких прихильників, так і відвертих противників.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268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33265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1922 року </a:t>
            </a:r>
            <a:r>
              <a:rPr lang="ru-RU" dirty="0" err="1"/>
              <a:t>виходить</a:t>
            </a:r>
            <a:r>
              <a:rPr lang="ru-RU" dirty="0"/>
              <a:t> в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розвідка</a:t>
            </a:r>
            <a:r>
              <a:rPr lang="ru-RU" dirty="0"/>
              <a:t> «</a:t>
            </a:r>
            <a:r>
              <a:rPr lang="ru-RU" dirty="0" err="1"/>
              <a:t>Поетка</a:t>
            </a:r>
            <a:r>
              <a:rPr lang="ru-RU" dirty="0"/>
              <a:t> </a:t>
            </a:r>
            <a:r>
              <a:rPr lang="ru-RU" dirty="0" err="1"/>
              <a:t>укку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в </a:t>
            </a:r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літературна</a:t>
            </a:r>
            <a:r>
              <a:rPr lang="ru-RU" dirty="0"/>
              <a:t> </a:t>
            </a:r>
            <a:r>
              <a:rPr lang="ru-RU" dirty="0" err="1"/>
              <a:t>розвідка</a:t>
            </a:r>
            <a:r>
              <a:rPr lang="ru-RU" dirty="0"/>
              <a:t> «</a:t>
            </a:r>
            <a:r>
              <a:rPr lang="ru-RU" dirty="0" err="1"/>
              <a:t>Поетка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</a:t>
            </a:r>
            <a:r>
              <a:rPr lang="ru-RU" dirty="0" err="1"/>
              <a:t>ресорджименту</a:t>
            </a:r>
            <a:r>
              <a:rPr lang="ru-RU" dirty="0"/>
              <a:t>» (про Лесю </a:t>
            </a:r>
            <a:r>
              <a:rPr lang="ru-RU" dirty="0" err="1"/>
              <a:t>Українку</a:t>
            </a:r>
            <a:r>
              <a:rPr lang="ru-RU" dirty="0"/>
              <a:t>, </a:t>
            </a:r>
            <a:r>
              <a:rPr lang="ru-RU" dirty="0" err="1"/>
              <a:t>творчістю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захоплювався</a:t>
            </a:r>
            <a:r>
              <a:rPr lang="ru-RU" dirty="0" smtClean="0"/>
              <a:t>).</a:t>
            </a:r>
            <a:r>
              <a:rPr lang="uk-UA" dirty="0"/>
              <a:t> Розуміючи крайню необхідність вироблення нової української ідеології - Великої Української Ідеї, «яскравої, виключної, всеобіймаючої», д-р </a:t>
            </a:r>
            <a:r>
              <a:rPr lang="uk-UA" dirty="0" err="1"/>
              <a:t>Донцов</a:t>
            </a:r>
            <a:r>
              <a:rPr lang="uk-UA" dirty="0"/>
              <a:t> повністю присвячує себе нелегкій справі, засновує газету «Заграва», а з 1922 р. у Львові під редакцією Д.</a:t>
            </a:r>
            <a:r>
              <a:rPr lang="uk-UA" dirty="0" err="1"/>
              <a:t>Донцова</a:t>
            </a:r>
            <a:r>
              <a:rPr lang="uk-UA" dirty="0"/>
              <a:t> виходить «Літературно-Науковий Вісник» («ЛНВ»), з 1933р. «</a:t>
            </a:r>
            <a:r>
              <a:rPr lang="uk-UA" dirty="0" err="1"/>
              <a:t>Вістник</a:t>
            </a:r>
            <a:r>
              <a:rPr lang="uk-UA" dirty="0"/>
              <a:t>», навколо якого згуртовуються молоді націоналістичні сили. Поетів, письменників та науковців, які були постійними дописувачами та авторами часопису, назвали «</a:t>
            </a:r>
            <a:r>
              <a:rPr lang="uk-UA" dirty="0" err="1"/>
              <a:t>вістниківцями</a:t>
            </a:r>
            <a:r>
              <a:rPr lang="uk-UA" dirty="0"/>
              <a:t>». До них відносимо Євгена Маланюка, Олену </a:t>
            </a:r>
            <a:r>
              <a:rPr lang="uk-UA" dirty="0" err="1"/>
              <a:t>Телігу</a:t>
            </a:r>
            <a:r>
              <a:rPr lang="uk-UA" dirty="0"/>
              <a:t>, Юрія Липу, Олега Ольжича, Юрія Клена та багатьох інших.</a:t>
            </a:r>
          </a:p>
        </p:txBody>
      </p:sp>
    </p:spTree>
    <p:extLst>
      <p:ext uri="{BB962C8B-B14F-4D97-AF65-F5344CB8AC3E}">
        <p14:creationId xmlns:p14="http://schemas.microsoft.com/office/powerpoint/2010/main" val="3809458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«</a:t>
            </a:r>
            <a:r>
              <a:rPr lang="uk-UA" dirty="0">
                <a:solidFill>
                  <a:srgbClr val="002060"/>
                </a:solidFill>
              </a:rPr>
              <a:t>Націоналізм» (1926 р.) Д.</a:t>
            </a:r>
            <a:r>
              <a:rPr lang="uk-UA" dirty="0" err="1">
                <a:solidFill>
                  <a:srgbClr val="002060"/>
                </a:solidFill>
              </a:rPr>
              <a:t>Донцова</a:t>
            </a:r>
            <a:r>
              <a:rPr lang="uk-UA" dirty="0">
                <a:solidFill>
                  <a:srgbClr val="002060"/>
                </a:solidFill>
              </a:rPr>
              <a:t> - фундаментальна праця, яка стала в певній мірі </a:t>
            </a:r>
            <a:r>
              <a:rPr lang="uk-UA" dirty="0" err="1">
                <a:solidFill>
                  <a:srgbClr val="002060"/>
                </a:solidFill>
              </a:rPr>
              <a:t>євангелієм</a:t>
            </a:r>
            <a:r>
              <a:rPr lang="uk-UA" dirty="0">
                <a:solidFill>
                  <a:srgbClr val="002060"/>
                </a:solidFill>
              </a:rPr>
              <a:t> для молодого покоління українських патріотів. Саме з ідей «Націоналізму» зродились легендарні чини членів УВО, ОУН, УПА. В цій ґрунтовній роботі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рішуче засуджує гнилий </a:t>
            </a:r>
            <a:r>
              <a:rPr lang="uk-UA" dirty="0" err="1">
                <a:solidFill>
                  <a:srgbClr val="002060"/>
                </a:solidFill>
              </a:rPr>
              <a:t>демосоціялізм</a:t>
            </a:r>
            <a:r>
              <a:rPr lang="uk-UA" dirty="0">
                <a:solidFill>
                  <a:srgbClr val="002060"/>
                </a:solidFill>
              </a:rPr>
              <a:t> «</a:t>
            </a:r>
            <a:r>
              <a:rPr lang="uk-UA" dirty="0" err="1">
                <a:solidFill>
                  <a:srgbClr val="002060"/>
                </a:solidFill>
              </a:rPr>
              <a:t>драгоманівців</a:t>
            </a:r>
            <a:r>
              <a:rPr lang="uk-UA" dirty="0">
                <a:solidFill>
                  <a:srgbClr val="002060"/>
                </a:solidFill>
              </a:rPr>
              <a:t>», «провансальців». Аналізуючи причини поразки наших визвольних змагань, викриває </a:t>
            </a:r>
            <a:r>
              <a:rPr lang="uk-UA" dirty="0" err="1">
                <a:solidFill>
                  <a:srgbClr val="002060"/>
                </a:solidFill>
              </a:rPr>
              <a:t>демобілізуюче</a:t>
            </a:r>
            <a:r>
              <a:rPr lang="uk-UA" dirty="0">
                <a:solidFill>
                  <a:srgbClr val="002060"/>
                </a:solidFill>
              </a:rPr>
              <a:t>, </a:t>
            </a:r>
            <a:r>
              <a:rPr lang="uk-UA" dirty="0" err="1">
                <a:solidFill>
                  <a:srgbClr val="002060"/>
                </a:solidFill>
              </a:rPr>
              <a:t>роззброююче</a:t>
            </a:r>
            <a:r>
              <a:rPr lang="uk-UA" dirty="0">
                <a:solidFill>
                  <a:srgbClr val="002060"/>
                </a:solidFill>
              </a:rPr>
              <a:t> базікання «друзів народу» про «любов до братів-слов'ян», про «всепланетний рай», «</a:t>
            </a:r>
            <a:r>
              <a:rPr lang="uk-UA" dirty="0" err="1">
                <a:solidFill>
                  <a:srgbClr val="002060"/>
                </a:solidFill>
              </a:rPr>
              <a:t>демократію-соціялізм</a:t>
            </a:r>
            <a:r>
              <a:rPr lang="uk-UA" dirty="0">
                <a:solidFill>
                  <a:srgbClr val="002060"/>
                </a:solidFill>
              </a:rPr>
              <a:t>», піддає їх нищівній аргументованій критиці. </a:t>
            </a:r>
            <a:r>
              <a:rPr lang="uk-UA" dirty="0" err="1">
                <a:solidFill>
                  <a:srgbClr val="002060"/>
                </a:solidFill>
              </a:rPr>
              <a:t>Донцов</a:t>
            </a:r>
            <a:r>
              <a:rPr lang="uk-UA" dirty="0">
                <a:solidFill>
                  <a:srgbClr val="002060"/>
                </a:solidFill>
              </a:rPr>
              <a:t> апелює до Шевченка, до Лесі Українки, до М. Міхновського. В часах князівської доби, в славній козаччині шукає той тип борця-лицаря, тип володаря-провідника, якого так не вистачало тоді і ще більше не вистачає зараз.</a:t>
            </a:r>
          </a:p>
        </p:txBody>
      </p:sp>
    </p:spTree>
    <p:extLst>
      <p:ext uri="{BB962C8B-B14F-4D97-AF65-F5344CB8AC3E}">
        <p14:creationId xmlns:p14="http://schemas.microsoft.com/office/powerpoint/2010/main" val="2215123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1326</Words>
  <Application>Microsoft Office PowerPoint</Application>
  <PresentationFormat>Экран (4:3)</PresentationFormat>
  <Paragraphs>41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Дмитро Іванович Донцов</vt:lpstr>
      <vt:lpstr>План </vt:lpstr>
      <vt:lpstr>Перший період життя і громадської діяльності </vt:lpstr>
      <vt:lpstr>Презентация PowerPoint</vt:lpstr>
      <vt:lpstr>Презентация PowerPoint</vt:lpstr>
      <vt:lpstr>Діяльність Д.Донцова у післяреволюційній Україні</vt:lpstr>
      <vt:lpstr>Презентация PowerPoint</vt:lpstr>
      <vt:lpstr>Презентация PowerPoint</vt:lpstr>
      <vt:lpstr>Презентация PowerPoint</vt:lpstr>
      <vt:lpstr>Презентация PowerPoint</vt:lpstr>
      <vt:lpstr>Праця “Націоналізм” – як основна праця  </vt:lpstr>
      <vt:lpstr>Презентация PowerPoint</vt:lpstr>
      <vt:lpstr>Презентация PowerPoint</vt:lpstr>
      <vt:lpstr>Висновок</vt:lpstr>
      <vt:lpstr>Презентация PowerPoint</vt:lpstr>
      <vt:lpstr>Презентация PowerPoint</vt:lpstr>
      <vt:lpstr>Список використаної літератури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Роман</dc:creator>
  <cp:lastModifiedBy>Роман</cp:lastModifiedBy>
  <cp:revision>4</cp:revision>
  <cp:lastPrinted>2014-04-10T18:45:15Z</cp:lastPrinted>
  <dcterms:created xsi:type="dcterms:W3CDTF">2014-04-10T18:15:05Z</dcterms:created>
  <dcterms:modified xsi:type="dcterms:W3CDTF">2014-04-10T18:46:03Z</dcterms:modified>
</cp:coreProperties>
</file>