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1" r:id="rId3"/>
    <p:sldId id="262" r:id="rId4"/>
    <p:sldId id="263" r:id="rId5"/>
    <p:sldId id="269" r:id="rId6"/>
    <p:sldId id="270" r:id="rId7"/>
    <p:sldId id="271" r:id="rId8"/>
    <p:sldId id="275" r:id="rId9"/>
    <p:sldId id="276" r:id="rId10"/>
    <p:sldId id="299" r:id="rId11"/>
    <p:sldId id="300" r:id="rId12"/>
    <p:sldId id="301" r:id="rId13"/>
    <p:sldId id="302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27" r:id="rId56"/>
    <p:sldId id="328" r:id="rId57"/>
    <p:sldId id="329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62" autoAdjust="0"/>
    <p:restoredTop sz="94660"/>
  </p:normalViewPr>
  <p:slideViewPr>
    <p:cSldViewPr>
      <p:cViewPr>
        <p:scale>
          <a:sx n="47" d="100"/>
          <a:sy n="47" d="100"/>
        </p:scale>
        <p:origin x="-1114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A012A2-B322-4454-AA72-B8A1A274773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3C8F481-B34D-4E4B-83E1-8219D865393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928934"/>
            <a:ext cx="7772400" cy="3389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+mn-lt"/>
              </a:rPr>
              <a:t>Архітектура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та скульптура католицького світу</a:t>
            </a:r>
            <a:br>
              <a:rPr lang="uk-UA" dirty="0" smtClean="0">
                <a:solidFill>
                  <a:schemeClr val="tx1"/>
                </a:solidFill>
                <a:latin typeface="+mn-lt"/>
              </a:rPr>
            </a:br>
            <a:r>
              <a:rPr lang="uk-UA" dirty="0" smtClean="0">
                <a:solidFill>
                  <a:schemeClr val="tx1"/>
                </a:solidFill>
                <a:latin typeface="+mn-lt"/>
              </a:rPr>
              <a:t>(в двох частинах)</a:t>
            </a:r>
            <a:br>
              <a:rPr lang="uk-UA" dirty="0" smtClean="0">
                <a:solidFill>
                  <a:schemeClr val="tx1"/>
                </a:solidFill>
                <a:latin typeface="+mn-lt"/>
              </a:rPr>
            </a:br>
            <a:r>
              <a:rPr lang="uk-UA" dirty="0" err="1" smtClean="0">
                <a:solidFill>
                  <a:schemeClr val="tx1"/>
                </a:solidFill>
                <a:latin typeface="+mn-lt"/>
              </a:rPr>
              <a:t>ч.ІІ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sz="2000" dirty="0" smtClean="0">
                <a:solidFill>
                  <a:schemeClr val="tx1"/>
                </a:solidFill>
              </a:rPr>
              <a:t>Робота з візуальними історичними джерелами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928670"/>
            <a:ext cx="7772400" cy="150876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000108"/>
            <a:ext cx="5975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/>
              <a:t>Давні</a:t>
            </a:r>
            <a:r>
              <a:rPr lang="ru-RU" sz="5400" b="1" dirty="0" smtClean="0"/>
              <a:t> </a:t>
            </a:r>
            <a:r>
              <a:rPr lang="ru-RU" sz="5400" b="1" dirty="0" err="1" smtClean="0"/>
              <a:t>суперетноси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972452" cy="5855518"/>
          </a:xfrm>
        </p:spPr>
        <p:txBody>
          <a:bodyPr>
            <a:normAutofit fontScale="85000" lnSpcReduction="20000"/>
          </a:bodyPr>
          <a:lstStyle/>
          <a:p>
            <a:pPr marL="0" lvl="0" indent="3429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Розповідь можна побудувати за таким планом: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1. Як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називається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картина?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її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автором?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знаєте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творчість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3. До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якого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жанру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живопису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належить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Опишіть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картину за такими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запитаннями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ній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зображено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? (на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передньому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плані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задньому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ліворуч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праворуч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чому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так, а не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інакше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);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художні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засоби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кольори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використано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художником?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Чому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такі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в)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тут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зображення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людей? Як вони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зображені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5. Як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думаєте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яка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головна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ідея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твору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хотів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показати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автор?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6.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думки та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почуття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викликає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у вас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ця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картина?</a:t>
            </a:r>
            <a:endParaRPr lang="ru-RU" sz="4000" b="1" dirty="0" smtClean="0">
              <a:latin typeface="Arial Narrow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6072230"/>
          </a:xfrm>
        </p:spPr>
        <p:txBody>
          <a:bodyPr>
            <a:normAutofit/>
          </a:bodyPr>
          <a:lstStyle/>
          <a:p>
            <a:pPr marL="0" lvl="0" indent="34290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Крім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художніх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картин,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успіхом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застосовувати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фотодокументи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містять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величезну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34290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Історичні картини можна використовувати не тільки для розширення та поглиблення знань, але і для естетичного виховання учнів. В  кожній історичній картині дія розгортається в типовому історичному пейзажі, в ній показані архітектурні </a:t>
            </a:r>
            <a:r>
              <a:rPr lang="uk-UA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пам»ятки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типові для даної епохи, творіння рук і таланту простого народу.   </a:t>
            </a:r>
            <a:endParaRPr lang="uk-UA" sz="4000" b="1" dirty="0" smtClean="0">
              <a:latin typeface="Arial Narrow" pitchFamily="34" charset="0"/>
              <a:cs typeface="Arial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357166"/>
            <a:ext cx="7772400" cy="5998394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err="1" smtClean="0">
                <a:latin typeface="Arial Narrow" pitchFamily="34" charset="0"/>
                <a:cs typeface="Times New Roman" pitchFamily="18" charset="0"/>
              </a:rPr>
              <a:t>Давні</a:t>
            </a:r>
            <a:r>
              <a:rPr lang="ru-RU" sz="20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Arial Narrow" pitchFamily="34" charset="0"/>
                <a:cs typeface="Times New Roman" pitchFamily="18" charset="0"/>
              </a:rPr>
              <a:t>суперетноси</a:t>
            </a:r>
            <a:endParaRPr lang="ru-RU" sz="2000" b="1" dirty="0" smtClean="0">
              <a:latin typeface="Arial Narrow" pitchFamily="34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0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Етнос - (від грецького é</a:t>
            </a:r>
            <a:r>
              <a:rPr lang="en-US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thnos</a:t>
            </a: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- плем’я, народ) історично сформоване стійке угрупування, яке поєднане спільним походженням, історичним ареалом, мовою та самоусвідомленням. В цьому розумінні термін "</a:t>
            </a:r>
            <a:r>
              <a:rPr lang="uk-UA" sz="20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етнос</a:t>
            </a: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" практично тотожний  поняттю "</a:t>
            </a:r>
            <a:r>
              <a:rPr lang="uk-UA" sz="20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народ</a:t>
            </a: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". В іншому розумінні він іноді вживається для позначення кількох народів (народностей, племен) споріднених за походженням і з близькими, але не тотожними мовами. В цьому випадку доцільно застосовувати термін "</a:t>
            </a:r>
            <a:r>
              <a:rPr lang="uk-UA" sz="2000" b="1" i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етнічна спільність</a:t>
            </a: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".</a:t>
            </a:r>
            <a:endParaRPr lang="ru-RU" sz="8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Суперетнос</a:t>
            </a: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- історична спільність, яка відрізняється близькими за походженням та основними специфічними ознаками культурними особливостями і менталітетом, які не обов’язково залежать від території розташування, етнічної приналежності чи синхронного існування складових </a:t>
            </a:r>
            <a:r>
              <a:rPr lang="uk-UA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суперетносу</a:t>
            </a: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8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Визначальні ознаки </a:t>
            </a:r>
            <a:r>
              <a:rPr lang="uk-UA" sz="2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суперетносу</a:t>
            </a:r>
            <a:r>
              <a:rPr lang="uk-UA" sz="2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можуть мати етнічне, культурне, соціально-політичне або релігійне походження. Переважає комплексне поєднання цих складових.</a:t>
            </a:r>
            <a:endParaRPr lang="ru-RU" sz="800" b="1" dirty="0" smtClean="0">
              <a:latin typeface="Arial Narrow" pitchFamily="34" charset="0"/>
              <a:cs typeface="Arial" pitchFamily="34" charset="0"/>
            </a:endParaRPr>
          </a:p>
          <a:p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Католицький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26" name="Picture 2" descr="000000F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214414" y="1357298"/>
            <a:ext cx="64008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233170"/>
            <a:ext cx="7643834" cy="662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Німеччина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Палац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Цвінгер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Дрездені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 1722 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Палац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Цвінгер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засновано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початку 18 ст.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Саксонії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Дрездені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 наказом курфюрста Августа Сильного.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призначався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житла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прийомів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а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розміщення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бібліотеки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колекції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гравюр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старожитностей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творів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мистецтва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(зараз ми б сказали,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музейне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приміщення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найвизначніший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твір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стилю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бароко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Німеччині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до 2 пол.19 ст.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Німеччина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єдиною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державою,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тільки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групою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князівств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найсильніших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князів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титул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курфюрст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”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тобто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князь-виборець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); вони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право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обирати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імператора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Саксонський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княз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одним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кюрфюрстів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також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час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Другої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світової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війни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13 на 14 лютого 1945 р.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американські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англійські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бомбардувальники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скинули на Дрезден 3500 тон бомб.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Бомбардуванню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піддано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якісь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воєнні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єкти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саме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історичний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центр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зруйновано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дощенту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Той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Цвінгер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бачимо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сучасних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фото,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результатом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післявоєнного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відтворення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знищеної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пам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ятки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яке в основному завершилось в 1964 р.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Нині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палаці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розміщена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славнозвісна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Дрезденська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картинна галерея.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000001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4008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5798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Палац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Цвінгер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Дрездені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 1722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85786" y="428604"/>
            <a:ext cx="7643834" cy="43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Бранденбурзька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брама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Берліні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 1791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Берлін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столицею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німецького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князівства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Прусії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1871 р.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об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єднаної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Німеччини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Бранденбурзька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брама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збудована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у 1791 р.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наказу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пруського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короля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Фрідріха-Вільгельма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2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зразком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Пропілеїв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Афінах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Вони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замикають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головну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вулицю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міста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Унтер-ден-Лінден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Брама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увінчана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скульптурною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групою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колісниця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 запряжена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чотирма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кіньми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(так звана 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вадрига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несе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собі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богиню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перемоги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Вікторію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Брама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прекрасною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пам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яткою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стилю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класицизму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 CYR" charset="-52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 descr="000001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7" y="2403708"/>
            <a:ext cx="4786314" cy="401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7158" y="285728"/>
            <a:ext cx="7500958" cy="523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Пам'ятник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итви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народів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у Лейпцигу, 1913 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Після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загибелі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армії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Наполеона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Росії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 1812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союз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європейських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держав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вирішив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знищити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французького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імператора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В 1813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війська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Росії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Австрії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Прусії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Швеції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єднались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4 - 7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жовтня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1813 р.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битві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Лейпцига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розгромили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армію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Наполеона,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окрім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французів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воювали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оляки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італійці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голандці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битва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отримала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назву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Битви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народів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”.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Пам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ятник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представлений на фото,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відкрито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1913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нагоди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століття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події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загальна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100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метрів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8433" name="Picture 1" descr="0000012E"/>
          <p:cNvPicPr>
            <a:picLocks noChangeAspect="1" noChangeArrowheads="1"/>
          </p:cNvPicPr>
          <p:nvPr/>
        </p:nvPicPr>
        <p:blipFill>
          <a:blip r:embed="rId2">
            <a:lum bright="6000" contrast="-6000"/>
          </a:blip>
          <a:srcRect/>
          <a:stretch>
            <a:fillRect/>
          </a:stretch>
        </p:blipFill>
        <p:spPr bwMode="auto">
          <a:xfrm>
            <a:off x="4714876" y="1000108"/>
            <a:ext cx="3986230" cy="5640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00034" y="357166"/>
            <a:ext cx="7429520" cy="540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Замок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Нойшванштайні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Замок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Нойшванштайн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тобто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Нова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лебедина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скеля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1869 - 1886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за наказом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баварського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короля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Людвіга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2 (1845 - 1886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.).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ясна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оборонна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навіть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резиденція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стилізована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середньовічний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замок.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спроба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реалізувати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казку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засобами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архітектури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Король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дуже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цінував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старовинні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німецькі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легенди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геніальній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обробці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композитора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Ріхарда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Вагнера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набули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друге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життя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Особливе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враження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Людвіга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зробив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образ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Лоенгріна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світлого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рицаря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оборонця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скривджених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всіх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злих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сил, героя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одноіменної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опери Вагнера.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======На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тлі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гір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7409" name="Picture 1" descr="00000176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929058" y="2714620"/>
            <a:ext cx="5214942" cy="3715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00042"/>
            <a:ext cx="370486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======На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тлі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долини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386" name="Picture 2" descr="00000177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2214546" y="2143116"/>
            <a:ext cx="62865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285728"/>
            <a:ext cx="8401080" cy="6069832"/>
          </a:xfrm>
        </p:spPr>
        <p:txBody>
          <a:bodyPr>
            <a:noAutofit/>
          </a:bodyPr>
          <a:lstStyle/>
          <a:p>
            <a:pPr lvl="0"/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Нині в багатьох країнах Європи, і 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Україні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зокрема,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триває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процес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формування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демократичн</a:t>
            </a:r>
            <a:r>
              <a:rPr lang="uk-UA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их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держав 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громадянського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суспільства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Нові умови 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потребують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мільйонів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поверхово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начитаних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людей,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готових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працювати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унісон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безкінечних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монотонних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роботах, не людей,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котрі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виконують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накази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не моргнувши оком, а людей,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котрі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приймати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критичні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рішення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котрі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знаходити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свій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шлях у новому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оточенні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котрі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достатньо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швидко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встановлюють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нові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стосунки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реальності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швидко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змінюється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ому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з'явилися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нові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шкільної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яка повинна не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дати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учням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знання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сприяти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формуванню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ставлення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ідей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цінностей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громадянського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суспільства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правової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держави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Отже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нове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суспільство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суспільство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майбутнього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—</a:t>
            </a:r>
            <a:r>
              <a:rPr lang="uk-UA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висуває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нові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вимоги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24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lang="ru-RU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sz="32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8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42910" y="0"/>
            <a:ext cx="7786742" cy="739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Театр у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Байрейті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Баварський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король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Людвіг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щирим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шанувальником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творчості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композитора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Ріхарда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Вагнера (1813 - 1883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.).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сплатив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борги Вагнера,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забезпечив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матеріальні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умови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творчої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праці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завдяки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Вагнер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зміг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закінчити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“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Кільце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нібелунга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”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велетенський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цикл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4 опер)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наказав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Байрейті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оперний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театр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спеціально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для того,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представляти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опери Вагнера.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театрі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1876 р.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Відбулась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прем’єра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“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Кільця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нібелунга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”;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досьогодні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проводяться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фестивалі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опер Вагнера.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51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5362" name="Picture 2" descr="000001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928934"/>
            <a:ext cx="4900634" cy="35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00100" y="428604"/>
            <a:ext cx="7286644" cy="133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Моісей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та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неопалима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купина.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Мініатюра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Інгеборзького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псалтиря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13 ст.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00000131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71538" y="1785926"/>
            <a:ext cx="6286500" cy="483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5720" y="500042"/>
            <a:ext cx="8001056" cy="530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Лохнер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Страшний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суд, 1435 р.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Стефан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Лохнер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(1410 - 1451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.)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німецький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художник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готичного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стилю. Представлений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репродукції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Страшний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суд”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намалював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1435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центральну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частину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вівтаря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центрі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верхньої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частини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Ісус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Христос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червоному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плащі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оточують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ангели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чорних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шатах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чорними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крилами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підкреслити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трагічну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урочистість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події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Перед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Ісусом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богоматір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Іоан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Предтеча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молять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змилуватись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над людьми.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Зліва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натовп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праведників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прямує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до раю, брама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змальована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подібно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реальних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брам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доби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готики. Справа внизу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замльовано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грішники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падають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до пекла.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передньому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плані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фігурою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богоматері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ангел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білих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шатах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вириває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душу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лап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бридкого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диявола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картини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страшного суду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богословської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основи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текстах Нового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Заповіту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Уявлення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страшний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суд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сформувалось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пізніше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формування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Нового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Заповіту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00000132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506660" y="1214422"/>
            <a:ext cx="6199507" cy="48710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428604"/>
            <a:ext cx="5941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Лохнер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.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Страшний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суд, 1435 р.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28662" y="357166"/>
            <a:ext cx="6213560" cy="130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Благовіщення (Мюнхен), 1460 р.</a:t>
            </a: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265" name="Picture 1" descr="00000133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1071538" y="1428736"/>
            <a:ext cx="6400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57158" y="428604"/>
            <a:ext cx="7215206" cy="40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Альбрехт Дюрер. Автопортрет, 1498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Альбрехт Дюрер (1471 - 1528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.)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найвизначніший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німецький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художник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доби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lang="ru-RU" sz="2400" b="1" dirty="0" err="1">
                <a:latin typeface="Arial Narrow" pitchFamily="34" charset="0"/>
                <a:ea typeface="Times New Roman" pitchFamily="18" charset="0"/>
                <a:cs typeface="Times New Roman CYR"/>
              </a:rPr>
              <a:t>В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ідродження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працював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живописець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гравер, 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також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написав ряд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трактатів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теорії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мистецтв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З автопортрету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1498 р. на нас дивиться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людина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горда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свідомістю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свого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покликання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творити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красу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землі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41" name="Picture 1" descr="00000135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857752" y="2056524"/>
            <a:ext cx="3886192" cy="4563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357166"/>
            <a:ext cx="6715140" cy="542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Альбрехт Дюрер.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4 вершники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Апокаліпсісу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 1498 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Дюрер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був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не першим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майстрів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гравюри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чиї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твори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цій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техніці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набули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світової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слави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В 1498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році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створив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серію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гравюр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дереві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теми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Апокаліпсіса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новозавітної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пророчої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книги,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оповідає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про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майбутній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кінець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світу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На репродукції представлено одну з гравюр цього циклу -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“Чотири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вершники”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 прибуття яких, згідно пророка, віщує скорий кінець світу. Вершники стрімко летять над землею, вкритою тілами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гинучих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людей. Над вершниками летить ангел. Стрімкий неврівноважений рух створює відчуття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швидкого наближення катастрофи.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00000134"/>
          <p:cNvPicPr>
            <a:picLocks noChangeAspect="1" noChangeArrowheads="1"/>
          </p:cNvPicPr>
          <p:nvPr/>
        </p:nvPicPr>
        <p:blipFill>
          <a:blip r:embed="rId2">
            <a:lum contrast="42000"/>
          </a:blip>
          <a:srcRect/>
          <a:stretch>
            <a:fillRect/>
          </a:stretch>
        </p:blipFill>
        <p:spPr bwMode="auto">
          <a:xfrm>
            <a:off x="2786050" y="928670"/>
            <a:ext cx="3878499" cy="563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5724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4 вершники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Апокаліпсісу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 1498 р.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42910" y="500042"/>
            <a:ext cx="6643702" cy="40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Кранах Старший.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Мадонна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яблуками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 1 пол.16 ст.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Лукас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Кранах Старший (1472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1553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.)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німецький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художник,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уславився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релігійними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творами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 портретами.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“Мадонна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яблуками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”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унаочнює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ідеал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досконалої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людини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притаманний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добі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гуманізму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169" name="Picture 1" descr="00000136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214942" y="1214422"/>
            <a:ext cx="3711603" cy="5381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48" y="642918"/>
            <a:ext cx="7858180" cy="52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Англія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Місто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Лондон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Лондон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виник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2 пол. 1 ст.н.е. як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укріплення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римлян,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котрі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захопили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Британію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У 884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король Альфред Великий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переніс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сюди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свою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столицю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того часу Лондон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зберігав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роль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столиці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всіх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перемінах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революціях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Нині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Лондон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налічує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понад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12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мільйонів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жителів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тільки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одним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найбільших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світу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але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одним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центрів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світової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цивілізації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143932" cy="5712642"/>
          </a:xfrm>
        </p:spPr>
        <p:txBody>
          <a:bodyPr>
            <a:noAutofit/>
          </a:bodyPr>
          <a:lstStyle/>
          <a:p>
            <a:pPr lvl="0"/>
            <a:endParaRPr lang="ru-RU" sz="20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Відповідно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до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основним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завданням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учителя на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сучасному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етапі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сприяння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активізації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пізнавальної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учнів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створення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умов для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самоосвіти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Метою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навчання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бути не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отримання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знань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сукупності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фактів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понять,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теорій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історичних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дат,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прізвищ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історичних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діячів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іншого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зміна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особистості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внаслідок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самостійного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учіння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Тому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джерел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уроках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історії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зараз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надзвичайно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актуальним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вчителя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історії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навчити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учнів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мислити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узагальнювати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оцінювати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аналізувати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спираючись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свідчення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минулого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також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застосовуватисвої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практиці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А практика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свідчить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уроці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краще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запам'ятовується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той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матеріал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який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діти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аналізують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роблять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висновки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узагальнення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порівняння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висловлюють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свою точку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зору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свої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думки,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самостійно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пояснюють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події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явища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Таким чином,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вчителя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створити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уроці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такі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умови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щоб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проявляли</a:t>
            </a:r>
            <a:r>
              <a:rPr lang="uk-UA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свою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ініціативу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Необхідно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залучати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учнів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активної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роботи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2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уроці</a:t>
            </a:r>
            <a:r>
              <a:rPr lang="ru-RU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chemeClr val="tx1">
                  <a:lumMod val="60000"/>
                  <a:lumOff val="40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42910" y="214290"/>
            <a:ext cx="7500958" cy="505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Замок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Тауер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11 ст.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Попри 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тисячі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років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історії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найдавніша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будівля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Лондоні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відноситься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до 11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століття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королівський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замок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Тауер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дослівно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Башта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”),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заснований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королем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Вільгельмом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Завойовником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в 1708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Більшість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споруд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бачемо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аерофотознімку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збудовані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в 13 - на початку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14 ст.,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але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після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того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комплекс, 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живий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організм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добудовувався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перебудовувався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 Тут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довгий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час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знаходилась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королів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 charset="-52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121" name="Picture 1" descr="00000139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929058" y="2285992"/>
            <a:ext cx="4963366" cy="3995729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552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00034" y="285728"/>
            <a:ext cx="8143932" cy="61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Вестмінстерське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абатство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13 ст.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Вестмінстерське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абатство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тобто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католицький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монастир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абат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настоятель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монастиря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засноване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1065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приблизно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одночасно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Києво-Печерською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лаврою. Але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воно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похвалитись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такими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давніми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як наша лавра :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Успенський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собор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лаврі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1089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то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собор св.Петра (на фото), як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більшість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абатства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зведено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13 ст.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готичному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стилі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понад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600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собор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місцем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коронації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англійських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королів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тут же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багато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них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поховано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Тут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поховано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також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славних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політичних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діячів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письменників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художників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145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1" name="Picture 1" descr="000001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234" y="2571744"/>
            <a:ext cx="4837848" cy="3714776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372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714348" y="0"/>
            <a:ext cx="7643866" cy="560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Парламент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1850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основі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парлманту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Лондоні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лежить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зал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судових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засідань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кінці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11 ст.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Пізніше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тут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засідала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палата общин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нижня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палата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англійського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парламенту). В 1834 р.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пожежа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зруйнувала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парламент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дощенту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1850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закінчено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представлену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фото,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котра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ефектно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відбивається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водах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Темзи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верхня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палата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англійського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парламенту - палата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лордів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виборною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Лорди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отримують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палаті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 правом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народження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призначенням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королівської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влади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пожиттєвими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Шляхом народного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голосування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обирають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депутатів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палати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общин.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0000013D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1643042" y="1857364"/>
            <a:ext cx="5849006" cy="431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500042"/>
            <a:ext cx="3812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Парламент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1850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71472" y="214290"/>
            <a:ext cx="7000892" cy="640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Біг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 Бен, 1856 р.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Бен (Великий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Бенджамін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власне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назва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великого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дзвону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вагою 13.5 тон,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змонтовано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разом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годинником-курантами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1856 р.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керівництвом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Бенджаміна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Холла.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Відтак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Бен-ом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звуть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самі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куранти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заввишки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97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метрів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де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вони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встановлені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входить до складу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парламенту.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Зверніть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увагу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двоповерховий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автобус,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багато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Лондоні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здається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вживаються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більше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світі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8129" name="Picture 1" descr="0000013B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4286248" y="2786058"/>
            <a:ext cx="4543412" cy="3759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500034" y="0"/>
            <a:ext cx="8072494" cy="62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Міст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Тауер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1894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Тауер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перекинуто через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Темзу в 1894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тобто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через 40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після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спорудження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Києві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Ланцюгового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моста через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Дніпро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Назву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свою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отримав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замку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Тауер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поряд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знаходиться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цілком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чавуна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сталі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Ценральний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проліт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моста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довжиною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61 метр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розвідним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: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крила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прольоту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піднімати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пропустити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великі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судна по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Темзі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43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метри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рівнем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води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моста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з’єднані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пішохідними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доріжками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для тих,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хто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чекати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буде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зведено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7105" name="Picture 1" descr="000001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496"/>
            <a:ext cx="4974115" cy="3357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500166" y="285728"/>
            <a:ext cx="6786546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Замок Рокко на острові Джерсі в Ла-Манші</a:t>
            </a:r>
            <a:endParaRPr kumimoji="0" 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4273" name="Picture 1" descr="0000013E"/>
          <p:cNvPicPr>
            <a:picLocks noChangeAspect="1" noChangeArrowheads="1"/>
          </p:cNvPicPr>
          <p:nvPr/>
        </p:nvPicPr>
        <p:blipFill>
          <a:blip r:embed="rId2">
            <a:lum bright="18000" contrast="30000"/>
          </a:blip>
          <a:srcRect/>
          <a:stretch>
            <a:fillRect/>
          </a:stretch>
        </p:blipFill>
        <p:spPr bwMode="auto">
          <a:xfrm>
            <a:off x="2000232" y="1428736"/>
            <a:ext cx="5043478" cy="4503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28596" y="214290"/>
            <a:ext cx="7572428" cy="40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Гейнсборо. Дама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блакитному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, 1770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Томас Гейнсборо (1727 - 1788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.)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англійський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художник.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Найбільше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уславився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як портретист.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Намальована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ним молода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придворна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дама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блакитному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одязі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показує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нам,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вважалось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розкішним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престижним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красивим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добу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рококо.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3249" name="Picture 1" descr="0000013F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4527031" y="1571612"/>
            <a:ext cx="4616969" cy="5078423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70786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571472" y="357166"/>
            <a:ext cx="7000892" cy="51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США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Місто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Вашінгтон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Білий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дім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1800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Білий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дім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офіційна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резиденція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президентів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Сполучених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штатів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Америки,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починаючи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1800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оку.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Зовнішній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вигляд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зберігся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практично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незмінним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часу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побудови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 проектом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архітектора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Джеймса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Хобана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Тут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знаходяться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житлові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робочі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приміщення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президента.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2225" name="Picture 1" descr="000001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14620"/>
            <a:ext cx="5116333" cy="3919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57158" y="214290"/>
            <a:ext cx="8215370" cy="58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Капітолій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1865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Ідея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будівництва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урядовго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ценрту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Вашінгтоні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виникла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одразу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після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проголошення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незалежності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Сполучених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штатів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Америки в 1787 р.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Будинок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засідань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парламенту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Капітолій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розпочато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1793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будівництво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тягнулось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дуже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довго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ускладнене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змінами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проекту,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війнами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пожежами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нестачею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коштів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(так-так, колись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Америці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вистачало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коштів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!). Великий купол,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домінантою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американський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архітектор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Томас 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олтер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1859 р.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спорудити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Уолтер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вивчив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конструкції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найбільших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куполів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світу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соборов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св.Палва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Лондоні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св.Петра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Римі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Ісаакіївського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собору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Санктпетербурзі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запропонував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дотепну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конструкцію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листів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(а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цегли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каменю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5" name="Picture 1" descr="00000142"/>
          <p:cNvPicPr>
            <a:picLocks noChangeAspect="1" noChangeArrowheads="1"/>
          </p:cNvPicPr>
          <p:nvPr/>
        </p:nvPicPr>
        <p:blipFill>
          <a:blip r:embed="rId2">
            <a:lum bright="12000" contrast="12000"/>
          </a:blip>
          <a:srcRect/>
          <a:stretch>
            <a:fillRect/>
          </a:stretch>
        </p:blipFill>
        <p:spPr bwMode="auto">
          <a:xfrm>
            <a:off x="4794460" y="2571744"/>
            <a:ext cx="4349540" cy="3857628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6134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42"/>
            <a:ext cx="7972452" cy="5712642"/>
          </a:xfrm>
        </p:spPr>
        <p:txBody>
          <a:bodyPr>
            <a:noAutofit/>
          </a:bodyPr>
          <a:lstStyle/>
          <a:p>
            <a:pPr lvl="0"/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Візуальні джерела є  дуже цінним джерелом інформації і з успіхом можуть використовуватися вчителями історії на уроках. До них належать: малюнки, картини, карикатури, фотографії, плакати, фільми. Вони є абсолютно самостійними джерелами інформації, набагато легше піддаються різноманітним тлумаченням, дають більше простору для уяви, більш яскраві, а отже — більш придатні для сприйняття сучасним учнем. </a:t>
            </a:r>
            <a:endParaRPr lang="uk-UA" sz="4000" b="1" dirty="0" smtClean="0">
              <a:latin typeface="Arial Narrow" pitchFamily="34" charset="0"/>
              <a:cs typeface="Arial" pitchFamily="34" charset="0"/>
            </a:endParaRPr>
          </a:p>
          <a:p>
            <a:endParaRPr lang="ru-RU" sz="3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14282" y="214290"/>
            <a:ext cx="8429684" cy="46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Меморіал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Лінкольна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, 1922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Меморіал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Авраама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Лінкольна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Вашингтоні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1915 - 1922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вигляді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грецького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храму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дорійського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стилю (за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зразок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тут правив Парфенон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Афінах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). В головному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знаходиться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скульптура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Лінкольна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Авраам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Лінкольн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(1809 - 1865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обраний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1860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1864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президентом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Сполучених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штатів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Америки.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переконаним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прихильником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скасування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рабства, через яке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розгорілась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громадянська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війна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північними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південними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штатами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США.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Лінкольн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переміг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війні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єднав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державу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добився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скасування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рабства.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діяння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справді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заслуговують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меморіал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6321" name="Picture 1" descr="0000014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143372" y="2714620"/>
            <a:ext cx="4757758" cy="3568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28596" y="0"/>
            <a:ext cx="5000628" cy="594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Статуя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Свободи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у Нью-Йорку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Статуя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Свободи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знаходиться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острівці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вході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до порта в Нью-Йорку.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її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1889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Постамент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її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47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метрів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(проект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розробив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американський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архітектор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Річард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Хант); скульптуру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висотою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46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метрів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виконав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французький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скульптор Фредерик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Бартольді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 таких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розмірах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звичайно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не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можна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вимагати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скульптури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детальної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проробки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індивідуального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трактування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образу.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дуже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узагальнений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образ,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став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символом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Сполучених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штатів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Америки.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Зверніть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увагу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аерофотознімку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задньому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плані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видно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острів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Манхеттен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двома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велетенськими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хмарочосами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Всесвітнього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торговельного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центру.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Ці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будинки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зруйновано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2001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3365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5297" name="Picture 1" descr="00000145"/>
          <p:cNvPicPr>
            <a:picLocks noChangeAspect="1" noChangeArrowheads="1"/>
          </p:cNvPicPr>
          <p:nvPr/>
        </p:nvPicPr>
        <p:blipFill>
          <a:blip r:embed="rId2">
            <a:lum bright="18000" contrast="24000"/>
          </a:blip>
          <a:srcRect/>
          <a:stretch>
            <a:fillRect/>
          </a:stretch>
        </p:blipFill>
        <p:spPr bwMode="auto">
          <a:xfrm>
            <a:off x="5089509" y="1071546"/>
            <a:ext cx="4054491" cy="5429288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7429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14414" y="0"/>
            <a:ext cx="7643834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Фронтальний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Times New Roman" pitchFamily="18" charset="0"/>
              </a:rPr>
              <a:t>вигляд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0417" name="Picture 1" descr="00000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4033373" cy="5714984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45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500034" y="285728"/>
            <a:ext cx="6929454" cy="554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Фортеця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Відні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Австрія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Відень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столиця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Австрії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багато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європейських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історичне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ядро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складається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фортеці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яку прекрасно видно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нижнього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котре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рясніє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бароковими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куполами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католицьких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храмів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Фортеця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розкішшю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: в 1526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1683 роках турки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облягали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але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обидва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рази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відступали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1772 року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Австрія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володіла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частиною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українських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земель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приблизно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сучасні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Львівська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Тернопільська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Івано-Франківська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області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), тому до 1918 року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Відень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земель столицею,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цим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пов’язана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діяльність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багатьох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видатних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українців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9393" name="Picture 1" descr="00000146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4500562" y="2857496"/>
            <a:ext cx="4381578" cy="3521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14282" y="214290"/>
            <a:ext cx="8143932" cy="40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Місто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Інсбрук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Австрія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Інсбрук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(буквально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через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”)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розташоване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Австрії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східних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Альпах. Гори,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оточують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підносяться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рівнем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майже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2000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метрів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На фото представлена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вулиця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Марії-Терезії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(1717 - 1780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австрійська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імператриця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), перспектива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замикається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горами.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Посередині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вулиці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колона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св.Анни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встановлена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1703 р.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приводу перемоги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австрійських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військ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над французами. На верху колони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встановлена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скульптура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діви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Марії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Рятівниці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(на фото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трохи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обрізана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постаменті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фігури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4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святих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в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тому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числі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св.Анни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8369" name="Picture 1" descr="00000147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071934" y="2786058"/>
            <a:ext cx="4764181" cy="349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493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Місто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Прага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Чехія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Прага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столиця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Чехії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слов’янського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півострова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”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центрі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Європи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оточеного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трьох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боків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німецькими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землями. На фото представлено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загальний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вигляд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центру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бачимо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довгі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жовті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корпуси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оперізують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Королівський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замок. Над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корпусами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височіє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собору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св.Віта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великого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готичного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храму,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спорудженого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середині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14 ст. 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праворуч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фото).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зліва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фото видно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видно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великий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зелений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купол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дзвіницю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церкви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св.Миколи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1703 –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1756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Золотою Прагою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називають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свою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столицю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чехи. І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звісна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річ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для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багатьох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нас Прага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бравого солдата Швейка 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2466" name="Picture 2" descr="00000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552" y="2500306"/>
            <a:ext cx="4579702" cy="406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5720" y="214290"/>
            <a:ext cx="8286808" cy="474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Замок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Карлштейні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Чехія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), 1357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Карлштейн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замок недалеко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Праги,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1348 - 1357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за наказом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чеського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короля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одночасно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германського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імператора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) Карла 4.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центрі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фото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височіє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донжон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яка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одночасно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житловою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 оборонною.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Довкола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донжона видно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храми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оборонні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житлові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корпуси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Весь ансамбль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сфорсувався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протягом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2 пол.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14 ст.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1441" name="Picture 1" descr="000001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285992"/>
            <a:ext cx="4929190" cy="4119883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5807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14282" y="214290"/>
            <a:ext cx="8143932" cy="474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Місто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Таллінн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Естонія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Таллінн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засноване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13 ст. датчанами,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намагались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завоювати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Естонію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Тут прекрасно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зберігся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цілий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масив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готичних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13 - 16 ст. На фото, яке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зроблене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міської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цитаделі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Вишгорода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видно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круглі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оборонні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14 - 15 ст.,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далі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церкву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Олевісте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15 - на початку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16 ст.)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могутньою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шпилем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заввишки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120 м), а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задньому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плані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Фінську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затоку,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березі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стоїть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4513" name="Picture 1" descr="0000014A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071934" y="2357430"/>
            <a:ext cx="4786314" cy="4293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71472" y="357166"/>
            <a:ext cx="8001056" cy="628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Місто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Толедо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Іспанія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Толедо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старовинне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центрі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Іспанії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давня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столиця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країни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(Мадрид став столицею в 2 пол.16 ст.). Над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будинки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ефектними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кулісами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піднімаються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вгору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височіє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Алькасар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королівський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замок.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юагато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разів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руйнувася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горів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відбудовувався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перебудовувася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відреставрований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приблизно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такому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вигляді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середині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16 ст.,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часи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правління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Карла 5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іспанського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короля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одночасно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германського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мператора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3489" name="Picture 1" descr="0000014B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929058" y="3027160"/>
            <a:ext cx="4900602" cy="3587941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5143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85720" y="357166"/>
            <a:ext cx="7786742" cy="370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Башта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Белем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Лісабоні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Португалія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), 1520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Башта-маяк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Белем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Лісабоні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споруджена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березі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Тахо при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впадінні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океан у 1520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час, коли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Португалія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суперничала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Іспанією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морях , а про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таку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морську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державу як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Англія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ніхто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чув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6561" name="Picture 1" descr="0000014C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4286248" y="2214554"/>
            <a:ext cx="4690574" cy="4429132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115328" cy="6215106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 smtClean="0">
                <a:latin typeface="Arial Narrow" pitchFamily="34" charset="0"/>
              </a:rPr>
              <a:t>Але, на жаль, </a:t>
            </a:r>
            <a:r>
              <a:rPr lang="ru-RU" sz="3200" b="1" dirty="0" err="1" smtClean="0">
                <a:latin typeface="Arial Narrow" pitchFamily="34" charset="0"/>
              </a:rPr>
              <a:t>візуальні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джерела</a:t>
            </a:r>
            <a:r>
              <a:rPr lang="ru-RU" sz="3200" b="1" dirty="0" smtClean="0">
                <a:latin typeface="Arial Narrow" pitchFamily="34" charset="0"/>
              </a:rPr>
              <a:t> не в </a:t>
            </a:r>
            <a:r>
              <a:rPr lang="ru-RU" sz="3200" b="1" dirty="0" err="1" smtClean="0">
                <a:latin typeface="Arial Narrow" pitchFamily="34" charset="0"/>
              </a:rPr>
              <a:t>повній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мірі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використовуються</a:t>
            </a:r>
            <a:r>
              <a:rPr lang="ru-RU" sz="3200" b="1" dirty="0" smtClean="0">
                <a:latin typeface="Arial Narrow" pitchFamily="34" charset="0"/>
              </a:rPr>
              <a:t> нашими </a:t>
            </a:r>
            <a:r>
              <a:rPr lang="ru-RU" sz="3200" b="1" dirty="0" err="1" smtClean="0">
                <a:latin typeface="Arial Narrow" pitchFamily="34" charset="0"/>
              </a:rPr>
              <a:t>вчителями</a:t>
            </a:r>
            <a:r>
              <a:rPr lang="ru-RU" sz="3200" b="1" dirty="0" smtClean="0">
                <a:latin typeface="Arial Narrow" pitchFamily="34" charset="0"/>
              </a:rPr>
              <a:t> на уроках. </a:t>
            </a:r>
            <a:r>
              <a:rPr lang="ru-RU" sz="3200" b="1" dirty="0" err="1" smtClean="0">
                <a:latin typeface="Arial Narrow" pitchFamily="34" charset="0"/>
              </a:rPr>
              <a:t>Це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пов'язано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з</a:t>
            </a:r>
            <a:r>
              <a:rPr lang="ru-RU" sz="3200" b="1" dirty="0" smtClean="0">
                <a:latin typeface="Arial Narrow" pitchFamily="34" charset="0"/>
              </a:rPr>
              <a:t> рядом причин: </a:t>
            </a:r>
            <a:r>
              <a:rPr lang="ru-RU" sz="3200" b="1" dirty="0" err="1" smtClean="0">
                <a:latin typeface="Arial Narrow" pitchFamily="34" charset="0"/>
              </a:rPr>
              <a:t>відсутністю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певних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традицій</a:t>
            </a:r>
            <a:r>
              <a:rPr lang="ru-RU" sz="3200" b="1" dirty="0" smtClean="0">
                <a:latin typeface="Arial Narrow" pitchFamily="34" charset="0"/>
              </a:rPr>
              <a:t> у </a:t>
            </a:r>
            <a:r>
              <a:rPr lang="ru-RU" sz="3200" b="1" dirty="0" err="1" smtClean="0">
                <a:latin typeface="Arial Narrow" pitchFamily="34" charset="0"/>
              </a:rPr>
              <a:t>їх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використанні</a:t>
            </a:r>
            <a:r>
              <a:rPr lang="ru-RU" sz="3200" b="1" dirty="0" smtClean="0">
                <a:latin typeface="Arial Narrow" pitchFamily="34" charset="0"/>
              </a:rPr>
              <a:t>, методичною </a:t>
            </a:r>
            <a:r>
              <a:rPr lang="ru-RU" sz="3200" b="1" dirty="0" err="1" smtClean="0">
                <a:latin typeface="Arial Narrow" pitchFamily="34" charset="0"/>
              </a:rPr>
              <a:t>неопрацьованістю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цього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питання</a:t>
            </a:r>
            <a:r>
              <a:rPr lang="ru-RU" sz="3200" b="1" dirty="0" smtClean="0">
                <a:latin typeface="Arial Narrow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</a:rPr>
              <a:t>низьким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рівнем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матеріально-технічної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бази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навчальних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закладів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тощо</a:t>
            </a:r>
            <a:r>
              <a:rPr lang="ru-RU" sz="3200" b="1" dirty="0" smtClean="0">
                <a:latin typeface="Arial Narrow" pitchFamily="34" charset="0"/>
              </a:rPr>
              <a:t>. </a:t>
            </a:r>
            <a:r>
              <a:rPr lang="ru-RU" sz="3200" b="1" dirty="0" err="1" smtClean="0">
                <a:latin typeface="Arial Narrow" pitchFamily="34" charset="0"/>
              </a:rPr>
              <a:t>Якщо</a:t>
            </a:r>
            <a:r>
              <a:rPr lang="ru-RU" sz="3200" b="1" dirty="0" smtClean="0">
                <a:latin typeface="Arial Narrow" pitchFamily="34" charset="0"/>
              </a:rPr>
              <a:t> вони </a:t>
            </a:r>
            <a:r>
              <a:rPr lang="ru-RU" sz="3200" b="1" dirty="0" err="1" smtClean="0">
                <a:latin typeface="Arial Narrow" pitchFamily="34" charset="0"/>
              </a:rPr>
              <a:t>й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використовувалися</a:t>
            </a:r>
            <a:r>
              <a:rPr lang="ru-RU" sz="3200" b="1" dirty="0" smtClean="0">
                <a:latin typeface="Arial Narrow" pitchFamily="34" charset="0"/>
              </a:rPr>
              <a:t>, то </a:t>
            </a:r>
            <a:r>
              <a:rPr lang="ru-RU" sz="3200" b="1" dirty="0" err="1" smtClean="0">
                <a:latin typeface="Arial Narrow" pitchFamily="34" charset="0"/>
              </a:rPr>
              <a:t>переважно</a:t>
            </a:r>
            <a:r>
              <a:rPr lang="ru-RU" sz="3200" b="1" dirty="0" smtClean="0">
                <a:latin typeface="Arial Narrow" pitchFamily="34" charset="0"/>
              </a:rPr>
              <a:t> у </a:t>
            </a:r>
            <a:r>
              <a:rPr lang="ru-RU" sz="3200" b="1" dirty="0" err="1" smtClean="0">
                <a:latin typeface="Arial Narrow" pitchFamily="34" charset="0"/>
              </a:rPr>
              <a:t>вигляді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ілюстрацій</a:t>
            </a:r>
            <a:r>
              <a:rPr lang="ru-RU" sz="3200" b="1" dirty="0" smtClean="0">
                <a:latin typeface="Arial Narrow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</a:rPr>
              <a:t>які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містилися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у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підручнику</a:t>
            </a:r>
            <a:r>
              <a:rPr lang="ru-RU" sz="3200" b="1" dirty="0" smtClean="0">
                <a:latin typeface="Arial Narrow" pitchFamily="34" charset="0"/>
              </a:rPr>
              <a:t>. В </a:t>
            </a:r>
            <a:r>
              <a:rPr lang="ru-RU" sz="3200" b="1" dirty="0" err="1" smtClean="0">
                <a:latin typeface="Arial Narrow" pitchFamily="34" charset="0"/>
              </a:rPr>
              <a:t>сучасних</a:t>
            </a:r>
            <a:r>
              <a:rPr lang="ru-RU" sz="3200" b="1" dirty="0" smtClean="0">
                <a:latin typeface="Arial Narrow" pitchFamily="34" charset="0"/>
              </a:rPr>
              <a:t> же </a:t>
            </a:r>
            <a:r>
              <a:rPr lang="ru-RU" sz="3200" b="1" dirty="0" err="1" smtClean="0">
                <a:latin typeface="Arial Narrow" pitchFamily="34" charset="0"/>
              </a:rPr>
              <a:t>умовах</a:t>
            </a:r>
            <a:r>
              <a:rPr lang="ru-RU" sz="3200" b="1" dirty="0" smtClean="0">
                <a:latin typeface="Arial Narrow" pitchFamily="34" charset="0"/>
              </a:rPr>
              <a:t>,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коли </a:t>
            </a:r>
            <a:r>
              <a:rPr lang="ru-RU" sz="3200" b="1" dirty="0" err="1" smtClean="0">
                <a:latin typeface="Arial Narrow" pitchFamily="34" charset="0"/>
              </a:rPr>
              <a:t>відбувається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комп'ютеризація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освіти</a:t>
            </a:r>
            <a:r>
              <a:rPr lang="ru-RU" sz="3200" b="1" dirty="0" smtClean="0">
                <a:latin typeface="Arial Narrow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</a:rPr>
              <a:t>впроваджуються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мультимедійні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технології</a:t>
            </a:r>
            <a:r>
              <a:rPr lang="ru-RU" sz="3200" b="1" dirty="0" smtClean="0">
                <a:latin typeface="Arial Narrow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</a:rPr>
              <a:t>з'явилася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можливість</a:t>
            </a:r>
            <a:r>
              <a:rPr lang="ru-RU" sz="3200" b="1" dirty="0" smtClean="0">
                <a:latin typeface="Arial Narrow" pitchFamily="34" charset="0"/>
              </a:rPr>
              <a:t> широкого </a:t>
            </a:r>
            <a:r>
              <a:rPr lang="ru-RU" sz="3200" b="1" dirty="0" err="1" smtClean="0">
                <a:latin typeface="Arial Narrow" pitchFamily="34" charset="0"/>
              </a:rPr>
              <a:t>застосування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візуальних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джерел</a:t>
            </a:r>
            <a:r>
              <a:rPr lang="ru-RU" sz="3200" b="1" dirty="0" smtClean="0">
                <a:latin typeface="Arial Narrow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</a:rPr>
              <a:t>причому</a:t>
            </a:r>
            <a:r>
              <a:rPr lang="ru-RU" sz="3200" b="1" dirty="0" smtClean="0">
                <a:latin typeface="Arial Narrow" pitchFamily="34" charset="0"/>
              </a:rPr>
              <a:t> в широкому </a:t>
            </a:r>
            <a:r>
              <a:rPr lang="ru-RU" sz="3200" b="1" dirty="0" err="1" smtClean="0">
                <a:latin typeface="Arial Narrow" pitchFamily="34" charset="0"/>
              </a:rPr>
              <a:t>їх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розмаїтті</a:t>
            </a:r>
            <a:r>
              <a:rPr lang="ru-RU" sz="3200" b="1" dirty="0" smtClean="0">
                <a:latin typeface="Arial Narrow" pitchFamily="34" charset="0"/>
              </a:rPr>
              <a:t>. </a:t>
            </a:r>
            <a:r>
              <a:rPr lang="ru-RU" sz="3200" b="1" dirty="0" err="1" smtClean="0">
                <a:latin typeface="Arial Narrow" pitchFamily="34" charset="0"/>
              </a:rPr>
              <a:t>Крім</a:t>
            </a:r>
            <a:r>
              <a:rPr lang="ru-RU" sz="3200" b="1" dirty="0" smtClean="0">
                <a:latin typeface="Arial Narrow" pitchFamily="34" charset="0"/>
              </a:rPr>
              <a:t> того, </a:t>
            </a:r>
            <a:r>
              <a:rPr lang="ru-RU" sz="3200" b="1" dirty="0" err="1" smtClean="0">
                <a:latin typeface="Arial Narrow" pitchFamily="34" charset="0"/>
              </a:rPr>
              <a:t>змінилася</a:t>
            </a:r>
            <a:r>
              <a:rPr lang="ru-RU" sz="3200" b="1" dirty="0" smtClean="0">
                <a:latin typeface="Arial Narrow" pitchFamily="34" charset="0"/>
              </a:rPr>
              <a:t> сама мета, </a:t>
            </a:r>
            <a:r>
              <a:rPr lang="ru-RU" sz="3200" b="1" dirty="0" err="1" smtClean="0">
                <a:latin typeface="Arial Narrow" pitchFamily="34" charset="0"/>
              </a:rPr>
              <a:t>з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якою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застосовують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візуальні</a:t>
            </a:r>
            <a:r>
              <a:rPr lang="ru-RU" sz="3200" b="1" dirty="0" smtClean="0">
                <a:latin typeface="Arial Narrow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</a:rPr>
              <a:t>джерела</a:t>
            </a:r>
            <a:r>
              <a:rPr lang="ru-RU" sz="3200" b="1" dirty="0" smtClean="0">
                <a:latin typeface="Arial Narrow" pitchFamily="34" charset="0"/>
              </a:rPr>
              <a:t>.</a:t>
            </a:r>
            <a:r>
              <a:rPr lang="ru-RU" sz="2800" b="1" dirty="0" smtClean="0">
                <a:latin typeface="Arial Narrow" pitchFamily="34" charset="0"/>
              </a:rPr>
              <a:t/>
            </a:r>
            <a:br>
              <a:rPr lang="ru-RU" sz="2800" b="1" dirty="0" smtClean="0">
                <a:latin typeface="Arial Narrow" pitchFamily="34" charset="0"/>
              </a:rPr>
            </a:br>
            <a:endParaRPr lang="ru-RU" sz="2800" b="1" dirty="0" smtClean="0"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071538" y="357166"/>
            <a:ext cx="7786710" cy="117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Замок у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Генті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Фландрія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), 1180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5537" name="Picture 1" descr="0000014D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285852" y="1643050"/>
            <a:ext cx="6400800" cy="4724400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85720" y="285728"/>
            <a:ext cx="8286808" cy="400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Ратуша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Копенгагені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Данія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), 1905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Копенгаген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засноване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1167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році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1417 року стало столицею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Данії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центрі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1892 - 1905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збулована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ратуша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удинок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міської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адміністрації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Ратуша за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традицією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башту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її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висота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- 105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метрів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Сділ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знати,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ратуші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Європи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виникли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результаті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боротьби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міщан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проти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феодалів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за право самим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управляти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своїми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містами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Там,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громада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перемагала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вона передавала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владу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в руки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виборного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органу - ради,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як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символ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міського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самоуправління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будувалась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ратуша.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7585" name="Picture 1" descr="0000014F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/>
          <a:stretch>
            <a:fillRect/>
          </a:stretch>
        </p:blipFill>
        <p:spPr bwMode="auto">
          <a:xfrm>
            <a:off x="4129066" y="2428868"/>
            <a:ext cx="5014934" cy="3854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00034" y="357166"/>
            <a:ext cx="7500958" cy="499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Парламент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Будапешті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Угорщина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), 1902 р.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Будинок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парламенту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Будапешті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споруджено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1884 - 1902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за проектом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архітектора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Імре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Штайндля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велична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ефектно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поставлена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березі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Дунаю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зразком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неоготичного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стилю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архітектурі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символом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державності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Угорщини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постановці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споруди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березі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Дунаю,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звичайно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можна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не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помітити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вплив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аналогічного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рішення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 CYR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парламенту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Лондоні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який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збудовано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березі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Темзи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 CYR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9633" name="Picture 1" descr="0000014E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4286248" y="2714620"/>
            <a:ext cx="4471974" cy="389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857224" y="0"/>
            <a:ext cx="8286776" cy="117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Брейгель старший.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Вавілонська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вежа, 1563 р.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68609" name="Picture 1" descr="00000150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1357290" y="1214422"/>
            <a:ext cx="6515100" cy="528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500166" y="214290"/>
            <a:ext cx="6559809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Рубенс. Персей та Андромеда, 1621 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1" name="Picture 1" descr="00000151"/>
          <p:cNvPicPr>
            <a:picLocks noChangeAspect="1" noChangeArrowheads="1"/>
          </p:cNvPicPr>
          <p:nvPr/>
        </p:nvPicPr>
        <p:blipFill>
          <a:blip r:embed="rId2">
            <a:lum bright="6000" contrast="30000"/>
          </a:blip>
          <a:srcRect/>
          <a:stretch>
            <a:fillRect/>
          </a:stretch>
        </p:blipFill>
        <p:spPr bwMode="auto">
          <a:xfrm>
            <a:off x="1500166" y="1214422"/>
            <a:ext cx="6400800" cy="523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43108" y="0"/>
            <a:ext cx="4639412" cy="117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Рембрандт. Флора, 1634 р.</a:t>
            </a:r>
            <a:endParaRPr kumimoji="0" lang="ru-RU" sz="2000" b="1" i="0" u="none" strike="noStrike" cap="none" normalizeH="0" baseline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0657" name="Picture 1" descr="00000152"/>
          <p:cNvPicPr>
            <a:picLocks noChangeAspect="1" noChangeArrowheads="1"/>
          </p:cNvPicPr>
          <p:nvPr/>
        </p:nvPicPr>
        <p:blipFill>
          <a:blip r:embed="rId2">
            <a:lum bright="12000" contrast="24000"/>
          </a:blip>
          <a:srcRect/>
          <a:stretch>
            <a:fillRect/>
          </a:stretch>
        </p:blipFill>
        <p:spPr bwMode="auto">
          <a:xfrm>
            <a:off x="2714612" y="1428736"/>
            <a:ext cx="3882882" cy="4837115"/>
          </a:xfrm>
          <a:prstGeom prst="rect">
            <a:avLst/>
          </a:prstGeom>
          <a:noFill/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7908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785786" y="285728"/>
            <a:ext cx="7358114" cy="9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Рембрандт.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Повернення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блудного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сина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1669 р.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29" name="Picture 1" descr="00000153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2571736" y="1071546"/>
            <a:ext cx="4243410" cy="5507533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7726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928794" y="214290"/>
            <a:ext cx="5052986" cy="90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Ель Греко. Петро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Павло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, 1592 р.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2705" name="Picture 1" descr="00000154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/>
          <a:stretch>
            <a:fillRect/>
          </a:stretch>
        </p:blipFill>
        <p:spPr bwMode="auto">
          <a:xfrm>
            <a:off x="2285984" y="1000108"/>
            <a:ext cx="4719630" cy="5303115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69643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======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57166"/>
            <a:ext cx="7772400" cy="6072230"/>
          </a:xfrm>
        </p:spPr>
        <p:txBody>
          <a:bodyPr>
            <a:normAutofit fontScale="92500"/>
          </a:bodyPr>
          <a:lstStyle/>
          <a:p>
            <a:pPr lvl="0"/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раніше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вони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доповнювали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підтверджували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текст параграфа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підручника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то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тепер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повинні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навчитися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самостійно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здобувати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них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інформацію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адже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візуальні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джерела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так само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можуть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нести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інформацію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як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текстові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при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цьому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вони —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більш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яскраві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більш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виразні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отже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більш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прийнятні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якому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працювати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такими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джерелами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набагато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цікавіше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ніж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текстовими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Тому у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своїй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практиці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вчитель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однаковою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мірою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повинен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використовувати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як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текстові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так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візуальні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джерела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b="1" dirty="0" smtClean="0">
              <a:latin typeface="Arial Narrow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772400" cy="4572000"/>
          </a:xfrm>
        </p:spPr>
        <p:txBody>
          <a:bodyPr/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32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роботі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візуальними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джерелами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визначити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три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етапи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Опис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400" b="1" dirty="0" smtClean="0">
              <a:latin typeface="Arial Narrow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2.Первинна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інтерпретація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3.Вторинна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інтерпретація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28604"/>
            <a:ext cx="7772400" cy="592695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Первинна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інтерпретація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включає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в себе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аналіз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сюжету,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ознайомлення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посиланнями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автора. При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цьому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слід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звернути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увагу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засоби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способи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зображення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на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ілюстрації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охарактеризувати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символи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стереотипи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спробувати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визначити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позицію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автора,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прокоментувати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назву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Потрібно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уважно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проаналізувати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зображення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людей,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такі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визначити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хто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вони,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приналежність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соціальної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групи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нації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раси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uk-UA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партії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організації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lang="ru-RU" sz="32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000" b="1" dirty="0" smtClean="0">
              <a:latin typeface="Arial Narrow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00042"/>
            <a:ext cx="7772400" cy="5855518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Вторинна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інтерпретація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включає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в себе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висновки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роблять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учні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під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час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аналізу</a:t>
            </a:r>
            <a:r>
              <a:rPr lang="uk-UA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джерела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залучивши до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всі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знання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вони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цієї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історичної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ситуації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lang="uk-UA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в тому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числі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джерел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4000" b="1" dirty="0" err="1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lang="ru-RU" sz="4000" b="1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4800" b="1" dirty="0" smtClean="0">
              <a:latin typeface="Arial Narrow" pitchFamily="34" charset="0"/>
              <a:cs typeface="Arial" pitchFamily="34" charset="0"/>
            </a:endParaRPr>
          </a:p>
          <a:p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122</TotalTime>
  <Words>3792</Words>
  <Application>Microsoft Office PowerPoint</Application>
  <PresentationFormat>Экран (4:3)</PresentationFormat>
  <Paragraphs>323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Техническая</vt:lpstr>
      <vt:lpstr>Архітектура та скульптура католицького світу (в двох частинах) ч.ІІ Робота з візуальними історичними джерелами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Католицький світ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2014-03-04T15:48:13Z</dcterms:created>
  <dcterms:modified xsi:type="dcterms:W3CDTF">2014-03-04T17:51:11Z</dcterms:modified>
</cp:coreProperties>
</file>