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Default ContentType="image/png" Extension="png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Default ContentType="image/gif" Extension="gif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7" r:id="rId3"/>
    <p:sldId id="256" r:id="rId4"/>
    <p:sldId id="268" r:id="rId5"/>
    <p:sldId id="270" r:id="rId6"/>
    <p:sldId id="271" r:id="rId7"/>
    <p:sldId id="272" r:id="rId8"/>
    <p:sldId id="269" r:id="rId9"/>
    <p:sldId id="273" r:id="rId10"/>
    <p:sldId id="274" r:id="rId11"/>
    <p:sldId id="275" r:id="rId12"/>
    <p:sldId id="282" r:id="rId13"/>
    <p:sldId id="276" r:id="rId14"/>
    <p:sldId id="257" r:id="rId15"/>
    <p:sldId id="258" r:id="rId16"/>
    <p:sldId id="263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25" autoAdjust="0"/>
    <p:restoredTop sz="94660"/>
  </p:normalViewPr>
  <p:slideViewPr>
    <p:cSldViewPr>
      <p:cViewPr varScale="1">
        <p:scale>
          <a:sx n="64" d="100"/>
          <a:sy n="64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43E2BF-A8E6-4CF3-8587-206D60A20991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F00501-777D-425E-92D3-BD345A69796F}">
      <dgm:prSet phldrT="[Текст]" cust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</dgm:spPr>
      <dgm:t>
        <a:bodyPr/>
        <a:lstStyle/>
        <a:p>
          <a:r>
            <a:rPr lang="uk-UA" sz="3600" b="1" dirty="0" smtClean="0">
              <a:latin typeface="Bookman Old Style" pitchFamily="18" charset="0"/>
            </a:rPr>
            <a:t>Мета уроку:</a:t>
          </a:r>
          <a:endParaRPr lang="ru-RU" sz="3600" b="1" dirty="0">
            <a:latin typeface="Bookman Old Style" pitchFamily="18" charset="0"/>
          </a:endParaRPr>
        </a:p>
      </dgm:t>
    </dgm:pt>
    <dgm:pt modelId="{3EB064BE-6305-4C80-9F31-2C192C6601BB}" type="parTrans" cxnId="{1F0328CB-4534-4D66-AE70-6516D778BC24}">
      <dgm:prSet/>
      <dgm:spPr/>
      <dgm:t>
        <a:bodyPr/>
        <a:lstStyle/>
        <a:p>
          <a:endParaRPr lang="ru-RU"/>
        </a:p>
      </dgm:t>
    </dgm:pt>
    <dgm:pt modelId="{40223CEC-F5F9-410D-B56D-EFB847BE248C}" type="sibTrans" cxnId="{1F0328CB-4534-4D66-AE70-6516D778BC24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0F0998CD-6276-4CF6-8EB2-15C35B489B5A}" type="pres">
      <dgm:prSet presAssocID="{F443E2BF-A8E6-4CF3-8587-206D60A2099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A4BB0FE-5707-4342-A47E-8B38D1A10E6F}" type="pres">
      <dgm:prSet presAssocID="{FDF00501-777D-425E-92D3-BD345A69796F}" presName="composite" presStyleCnt="0"/>
      <dgm:spPr/>
    </dgm:pt>
    <dgm:pt modelId="{C9813D4B-EF34-4EF7-86E5-1F0C4A0D2C7B}" type="pres">
      <dgm:prSet presAssocID="{FDF00501-777D-425E-92D3-BD345A69796F}" presName="Parent1" presStyleLbl="node1" presStyleIdx="0" presStyleCnt="2" custScaleX="340381" custLinFactNeighborX="-25015" custLinFactNeighborY="-4974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3616A-F384-4538-AD6C-21364A7FF5E2}" type="pres">
      <dgm:prSet presAssocID="{FDF00501-777D-425E-92D3-BD345A69796F}" presName="Childtext1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604F2-6F07-43C1-A1C4-39AC99FFEF2D}" type="pres">
      <dgm:prSet presAssocID="{FDF00501-777D-425E-92D3-BD345A69796F}" presName="BalanceSpacing" presStyleCnt="0"/>
      <dgm:spPr/>
    </dgm:pt>
    <dgm:pt modelId="{E8CBDCB6-0490-42D0-BEA3-181E518B85FE}" type="pres">
      <dgm:prSet presAssocID="{FDF00501-777D-425E-92D3-BD345A69796F}" presName="BalanceSpacing1" presStyleCnt="0"/>
      <dgm:spPr/>
    </dgm:pt>
    <dgm:pt modelId="{97B45885-4491-4072-9486-6273E76E8F0C}" type="pres">
      <dgm:prSet presAssocID="{40223CEC-F5F9-410D-B56D-EFB847BE248C}" presName="Accent1Text" presStyleLbl="node1" presStyleIdx="1" presStyleCnt="2" custScaleX="79161" custScaleY="50526" custLinFactNeighborX="-95585" custLinFactNeighborY="-28968"/>
      <dgm:spPr>
        <a:prstGeom prst="snip1Rect">
          <a:avLst/>
        </a:prstGeom>
      </dgm:spPr>
      <dgm:t>
        <a:bodyPr/>
        <a:lstStyle/>
        <a:p>
          <a:endParaRPr lang="ru-RU"/>
        </a:p>
      </dgm:t>
    </dgm:pt>
  </dgm:ptLst>
  <dgm:cxnLst>
    <dgm:cxn modelId="{A332E5A7-DD3F-417F-8A34-AA2D41577D3F}" type="presOf" srcId="{40223CEC-F5F9-410D-B56D-EFB847BE248C}" destId="{97B45885-4491-4072-9486-6273E76E8F0C}" srcOrd="0" destOrd="0" presId="urn:microsoft.com/office/officeart/2008/layout/AlternatingHexagons"/>
    <dgm:cxn modelId="{11C1A36E-B9C7-4FA2-8504-E385E0DD41EF}" type="presOf" srcId="{FDF00501-777D-425E-92D3-BD345A69796F}" destId="{C9813D4B-EF34-4EF7-86E5-1F0C4A0D2C7B}" srcOrd="0" destOrd="0" presId="urn:microsoft.com/office/officeart/2008/layout/AlternatingHexagons"/>
    <dgm:cxn modelId="{1F0328CB-4534-4D66-AE70-6516D778BC24}" srcId="{F443E2BF-A8E6-4CF3-8587-206D60A20991}" destId="{FDF00501-777D-425E-92D3-BD345A69796F}" srcOrd="0" destOrd="0" parTransId="{3EB064BE-6305-4C80-9F31-2C192C6601BB}" sibTransId="{40223CEC-F5F9-410D-B56D-EFB847BE248C}"/>
    <dgm:cxn modelId="{65F5651E-07B7-4DE9-81A8-BB05B68DF554}" type="presOf" srcId="{F443E2BF-A8E6-4CF3-8587-206D60A20991}" destId="{0F0998CD-6276-4CF6-8EB2-15C35B489B5A}" srcOrd="0" destOrd="0" presId="urn:microsoft.com/office/officeart/2008/layout/AlternatingHexagons"/>
    <dgm:cxn modelId="{559C87BE-1AE2-4511-B3E2-FBEAA04BAE9C}" type="presParOf" srcId="{0F0998CD-6276-4CF6-8EB2-15C35B489B5A}" destId="{EA4BB0FE-5707-4342-A47E-8B38D1A10E6F}" srcOrd="0" destOrd="0" presId="urn:microsoft.com/office/officeart/2008/layout/AlternatingHexagons"/>
    <dgm:cxn modelId="{E0EE3FE6-BECC-4DAE-93A0-BE4BB56C50D6}" type="presParOf" srcId="{EA4BB0FE-5707-4342-A47E-8B38D1A10E6F}" destId="{C9813D4B-EF34-4EF7-86E5-1F0C4A0D2C7B}" srcOrd="0" destOrd="0" presId="urn:microsoft.com/office/officeart/2008/layout/AlternatingHexagons"/>
    <dgm:cxn modelId="{CA4C4085-07FB-407D-BE75-C00E30B226D0}" type="presParOf" srcId="{EA4BB0FE-5707-4342-A47E-8B38D1A10E6F}" destId="{2013616A-F384-4538-AD6C-21364A7FF5E2}" srcOrd="1" destOrd="0" presId="urn:microsoft.com/office/officeart/2008/layout/AlternatingHexagons"/>
    <dgm:cxn modelId="{18F27CF1-DC4C-44CC-9B47-730F87599ABF}" type="presParOf" srcId="{EA4BB0FE-5707-4342-A47E-8B38D1A10E6F}" destId="{0E2604F2-6F07-43C1-A1C4-39AC99FFEF2D}" srcOrd="2" destOrd="0" presId="urn:microsoft.com/office/officeart/2008/layout/AlternatingHexagons"/>
    <dgm:cxn modelId="{8C8669EE-54F0-4034-93CE-E4F4B0CD15D6}" type="presParOf" srcId="{EA4BB0FE-5707-4342-A47E-8B38D1A10E6F}" destId="{E8CBDCB6-0490-42D0-BEA3-181E518B85FE}" srcOrd="3" destOrd="0" presId="urn:microsoft.com/office/officeart/2008/layout/AlternatingHexagons"/>
    <dgm:cxn modelId="{7CB42A70-2EED-4A63-A9A3-1B301D547FF3}" type="presParOf" srcId="{EA4BB0FE-5707-4342-A47E-8B38D1A10E6F}" destId="{97B45885-4491-4072-9486-6273E76E8F0C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813D4B-EF34-4EF7-86E5-1F0C4A0D2C7B}">
      <dsp:nvSpPr>
        <dsp:cNvPr id="0" name=""/>
        <dsp:cNvSpPr/>
      </dsp:nvSpPr>
      <dsp:spPr>
        <a:xfrm rot="5400000">
          <a:off x="2480636" y="-1861636"/>
          <a:ext cx="1898355" cy="562162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latin typeface="Bookman Old Style" pitchFamily="18" charset="0"/>
            </a:rPr>
            <a:t>Мета уроку:</a:t>
          </a:r>
          <a:endParaRPr lang="ru-RU" sz="3600" b="1" kern="1200" dirty="0">
            <a:latin typeface="Bookman Old Style" pitchFamily="18" charset="0"/>
          </a:endParaRPr>
        </a:p>
      </dsp:txBody>
      <dsp:txXfrm rot="5400000">
        <a:off x="2480636" y="-1861636"/>
        <a:ext cx="1898355" cy="5621627"/>
      </dsp:txXfrm>
    </dsp:sp>
    <dsp:sp modelId="{2013616A-F384-4538-AD6C-21364A7FF5E2}">
      <dsp:nvSpPr>
        <dsp:cNvPr id="0" name=""/>
        <dsp:cNvSpPr/>
      </dsp:nvSpPr>
      <dsp:spPr>
        <a:xfrm>
          <a:off x="4718855" y="584625"/>
          <a:ext cx="2118564" cy="113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45885-4491-4072-9486-6273E76E8F0C}">
      <dsp:nvSpPr>
        <dsp:cNvPr id="0" name=""/>
        <dsp:cNvSpPr/>
      </dsp:nvSpPr>
      <dsp:spPr>
        <a:xfrm rot="5400000">
          <a:off x="174117" y="-49482"/>
          <a:ext cx="959163" cy="1307398"/>
        </a:xfrm>
        <a:prstGeom prst="snip1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5400000">
        <a:off x="174117" y="-49482"/>
        <a:ext cx="959163" cy="1307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ltava_embroidery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30725"/>
            <a:ext cx="1214438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ltava_embroidery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1214438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poltava_embroidery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4438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46D6B-64B5-4BC4-A351-6E5A0E64D0C8}" type="datetimeFigureOut">
              <a:rPr lang="uk-UA"/>
              <a:pPr>
                <a:defRPr/>
              </a:pPr>
              <a:t>13.01.2014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A7D8D-1D87-4A95-B257-6B0B577AE40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89600"/>
            <a:ext cx="124301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5689600"/>
            <a:ext cx="1243012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5689600"/>
            <a:ext cx="124301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9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5689600"/>
            <a:ext cx="124301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0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5689600"/>
            <a:ext cx="124301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1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5689600"/>
            <a:ext cx="124301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2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5689600"/>
            <a:ext cx="124301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3" descr="poltava_embroidery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0988" y="5689600"/>
            <a:ext cx="1243012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1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83ADD-6AFD-4718-BC85-075AD8BD61CE}" type="datetimeFigureOut">
              <a:rPr lang="uk-UA"/>
              <a:pPr>
                <a:defRPr/>
              </a:pPr>
              <a:t>13.01.2014</a:t>
            </a:fld>
            <a:endParaRPr lang="uk-UA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C3382-1A06-4CE1-B449-65BE489785C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ltava_embroidery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142875"/>
            <a:ext cx="192881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ltava_embroidery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2357438"/>
            <a:ext cx="192881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poltava_embroidery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4622800"/>
            <a:ext cx="192881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AEB2-1EB9-4F19-B368-A8FDD2F49C62}" type="datetimeFigureOut">
              <a:rPr lang="uk-UA"/>
              <a:pPr>
                <a:defRPr/>
              </a:pPr>
              <a:t>13.01.2014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49E01-0387-4332-8D89-826E6D88F70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poltava_embroidery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4854575"/>
            <a:ext cx="203835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F53B3-0FBD-41C4-A732-3D37E25A2749}" type="datetimeFigureOut">
              <a:rPr lang="uk-UA"/>
              <a:pPr>
                <a:defRPr/>
              </a:pPr>
              <a:t>13.01.2014</a:t>
            </a:fld>
            <a:endParaRPr lang="uk-UA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3ADC5-C638-48A3-812B-6C51F4B24E4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oltava_embroidery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14313"/>
            <a:ext cx="1828800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oltava_embroidery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285750"/>
            <a:ext cx="18288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oltava_embroidery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8" y="285750"/>
            <a:ext cx="18288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poltava_embroidery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285750"/>
            <a:ext cx="18288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poltava_embroidery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85750"/>
            <a:ext cx="18288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12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74040-44D8-4F0E-BE9A-932D8C93A07E}" type="datetimeFigureOut">
              <a:rPr lang="uk-UA"/>
              <a:pPr>
                <a:defRPr/>
              </a:pPr>
              <a:t>13.01.2014</a:t>
            </a:fld>
            <a:endParaRPr lang="uk-UA"/>
          </a:p>
        </p:txBody>
      </p:sp>
      <p:sp>
        <p:nvSpPr>
          <p:cNvPr id="13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73AC2-2D4F-4A98-938B-A685011989D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8DB77-8A21-4356-8F53-3039A7696E20}" type="datetimeFigureOut">
              <a:rPr lang="en-US"/>
              <a:pPr>
                <a:defRPr/>
              </a:pPr>
              <a:t>1/13/2014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00ADB-BE2B-42A3-9E37-7D437FA47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6B06EF-EC36-472B-8B42-7DA056F96839}" type="datetimeFigureOut">
              <a:rPr lang="uk-UA"/>
              <a:pPr>
                <a:defRPr/>
              </a:pPr>
              <a:t>13.01.2014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DFB9D6-7381-44FB-9502-92F9C7AE3CF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5;&#1083;&#1077;&#1085;&#1072;\Desktop\&#1077;&#1082;&#1089;&#1087;&#1088;&#1077;&#1089;.mp3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6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3.xml" Type="http://schemas.openxmlformats.org/officeDocument/2006/relationships/slideLayout"/><Relationship Id="rId4" Target="../media/image33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5;&#1083;&#1077;&#1085;&#1072;\Desktop\&#1086;&#1081;%20&#1085;&#1072;%20&#1075;&#1086;&#1088;&#1110;%20&#1103;&#1088;&#1084;&#1072;&#1088;&#1086;&#1082;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slideLayouts/slideLayout1.xml" Type="http://schemas.openxmlformats.org/officeDocument/2006/relationships/slideLayout"/><Relationship Id="rId1" Target="file:///C:\Users\&#1045;&#1083;&#1077;&#1085;&#1072;\Desktop\......avi" TargetMode="External" Type="http://schemas.openxmlformats.org/officeDocument/2006/relationships/video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Users\&#1045;&#1083;&#1077;&#1085;&#1072;\Desktop\..avi" TargetMode="External" Type="http://schemas.openxmlformats.org/officeDocument/2006/relationships/video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1470025"/>
          </a:xfrm>
        </p:spPr>
        <p:txBody>
          <a:bodyPr/>
          <a:lstStyle/>
          <a:p>
            <a:r>
              <a:rPr lang="uk-UA" b="1" u="sng" dirty="0" smtClean="0">
                <a:solidFill>
                  <a:srgbClr val="FF0000"/>
                </a:solidFill>
              </a:rPr>
              <a:t> </a:t>
            </a:r>
            <a:br>
              <a:rPr lang="uk-UA" b="1" u="sng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688" y="1052736"/>
            <a:ext cx="6768752" cy="4320480"/>
          </a:xfrm>
        </p:spPr>
        <p:txBody>
          <a:bodyPr/>
          <a:lstStyle/>
          <a:p>
            <a:r>
              <a:rPr lang="uk-UA" sz="5400" b="1" i="1" dirty="0" smtClean="0">
                <a:solidFill>
                  <a:srgbClr val="339933"/>
                </a:solidFill>
                <a:latin typeface="Bookman Old Style" pitchFamily="18" charset="0"/>
              </a:rPr>
              <a:t>Узагальнення й систематизація        вивченого </a:t>
            </a:r>
            <a:r>
              <a:rPr lang="uk-UA" sz="5400" b="1" i="1" smtClean="0">
                <a:solidFill>
                  <a:srgbClr val="339933"/>
                </a:solidFill>
                <a:latin typeface="Bookman Old Style" pitchFamily="18" charset="0"/>
              </a:rPr>
              <a:t>з теми </a:t>
            </a:r>
            <a:r>
              <a:rPr lang="uk-UA" sz="5400" b="1" i="1" dirty="0" smtClean="0">
                <a:solidFill>
                  <a:srgbClr val="339933"/>
                </a:solidFill>
                <a:latin typeface="Bookman Old Style" pitchFamily="18" charset="0"/>
              </a:rPr>
              <a:t>«Дієприслівник»</a:t>
            </a:r>
            <a:endParaRPr lang="ru-RU" sz="5400" b="1" dirty="0" smtClean="0">
              <a:solidFill>
                <a:srgbClr val="339933"/>
              </a:solidFill>
              <a:latin typeface="Bookman Old Style" pitchFamily="18" charset="0"/>
            </a:endParaRPr>
          </a:p>
          <a:p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Самостійна робота</a:t>
            </a:r>
            <a: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uk-U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Спишіть текст, вставляючи пропущені букви та розділові знаки. Визначте вид дієприслівників.</a:t>
            </a:r>
            <a:b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uk-U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(2 б.)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340768"/>
            <a:ext cx="9144000" cy="5184576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uk-UA" b="1" dirty="0" smtClean="0">
                <a:latin typeface="Bookman Old Style" pitchFamily="18" charset="0"/>
              </a:rPr>
              <a:t>    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latin typeface="Bookman Old Style" pitchFamily="18" charset="0"/>
              </a:rPr>
              <a:t>      </a:t>
            </a:r>
            <a:r>
              <a:rPr lang="uk-UA" b="1" dirty="0" err="1" smtClean="0">
                <a:latin typeface="Bookman Old Style" pitchFamily="18" charset="0"/>
              </a:rPr>
              <a:t>Українс</a:t>
            </a:r>
            <a:r>
              <a:rPr lang="uk-UA" b="1" dirty="0" smtClean="0">
                <a:latin typeface="Bookman Old Style" pitchFamily="18" charset="0"/>
              </a:rPr>
              <a:t>…кий рушник. На ньому вишита доля народ(-а-, -у-).  Шматок полотна оберігав людину нагадуючи про домівку. Рушник пройшовши крізь віки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latin typeface="Bookman Old Style" pitchFamily="18" charset="0"/>
              </a:rPr>
              <a:t>   с(-и-,-е-)</a:t>
            </a:r>
            <a:r>
              <a:rPr lang="uk-UA" b="1" dirty="0" err="1" smtClean="0">
                <a:latin typeface="Bookman Old Style" pitchFamily="18" charset="0"/>
              </a:rPr>
              <a:t>мволізує</a:t>
            </a:r>
            <a:r>
              <a:rPr lang="uk-UA" b="1" dirty="0" smtClean="0">
                <a:latin typeface="Bookman Old Style" pitchFamily="18" charset="0"/>
              </a:rPr>
              <a:t> чистоту та красу</a:t>
            </a:r>
            <a:r>
              <a:rPr lang="uk-UA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b="1" dirty="0" lang="uk-UA" smtClean="0" sz="4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Лавка </a:t>
            </a:r>
            <a:r>
              <a:rPr b="1" dirty="0" err="1" lang="uk-UA" smtClean="0" sz="4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“Українські</a:t>
            </a:r>
            <a:r>
              <a:rPr b="1" dirty="0" lang="uk-UA" smtClean="0" sz="4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 </a:t>
            </a:r>
            <a:r>
              <a:rPr b="1" dirty="0" err="1" lang="uk-UA" smtClean="0" sz="4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страви</a:t>
            </a:r>
            <a:r>
              <a:rPr b="1" dirty="0" err="1" lang="uk-UA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”</a:t>
            </a:r>
            <a:r>
              <a:rPr b="1" dirty="0" lang="uk-UA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/>
            </a:r>
            <a:br>
              <a:rPr b="1" dirty="0" lang="uk-UA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</a:br>
            <a:r>
              <a:rPr b="1" dirty="0" lang="uk-UA" smtClean="0" sz="4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18" typeface="Bookman Old Style"/>
              </a:rPr>
              <a:t>Малюнковий диктант (2 б.)</a:t>
            </a:r>
            <a:endParaRPr b="1" dirty="0" lang="ru-RU" sz="40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itchFamily="18" typeface="Bookman Old Style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5" name="Текст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4" sz="quarter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C:\Users\Елена\Desktop\дрти.jpeg" id="20489" name="Picture 9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1484784"/>
            <a:ext cx="5661375" cy="3528392"/>
          </a:xfrm>
          <a:prstGeom prst="rect">
            <a:avLst/>
          </a:prstGeom>
          <a:noFill/>
        </p:spPr>
      </p:pic>
      <p:pic>
        <p:nvPicPr>
          <p:cNvPr descr="C:\Users\Елена\Desktop\images.jpeg" id="20498" name="Picture 18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499992" y="1412776"/>
            <a:ext cx="4644008" cy="3090376"/>
          </a:xfrm>
          <a:prstGeom prst="rect">
            <a:avLst/>
          </a:prstGeom>
          <a:noFill/>
        </p:spPr>
      </p:pic>
      <p:pic>
        <p:nvPicPr>
          <p:cNvPr descr="C:\Users\Елена\Desktop\рп.jpeg" id="20496" name="Picture 16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427984" y="1412776"/>
            <a:ext cx="4464496" cy="3344062"/>
          </a:xfrm>
          <a:prstGeom prst="rect">
            <a:avLst/>
          </a:prstGeom>
          <a:noFill/>
        </p:spPr>
      </p:pic>
      <p:pic>
        <p:nvPicPr>
          <p:cNvPr descr="C:\Users\Елена\Desktop\па.jpeg" id="20483" name="Picture 3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3933056"/>
            <a:ext cx="5608871" cy="3140968"/>
          </a:xfrm>
          <a:prstGeom prst="rect">
            <a:avLst/>
          </a:prstGeom>
          <a:noFill/>
        </p:spPr>
      </p:pic>
      <p:pic>
        <p:nvPicPr>
          <p:cNvPr descr="C:\Users\Елена\Desktop\9.jpeg" id="20486" name="Picture 5"/>
          <p:cNvPicPr>
            <a:picLocks noChangeArrowheads="1" noChangeAspect="1"/>
          </p:cNvPicPr>
          <p:nvPr/>
        </p:nvPicPr>
        <p:blipFill>
          <a:blip cstate="print" r:embed="rId6"/>
          <a:srcRect b="9212" r="6775"/>
          <a:stretch>
            <a:fillRect/>
          </a:stretch>
        </p:blipFill>
        <p:spPr bwMode="auto">
          <a:xfrm>
            <a:off x="4692105" y="3789040"/>
            <a:ext cx="4451895" cy="3068960"/>
          </a:xfrm>
          <a:prstGeom prst="rect">
            <a:avLst/>
          </a:prstGeom>
          <a:noFill/>
        </p:spPr>
      </p:pic>
      <p:pic>
        <p:nvPicPr>
          <p:cNvPr descr="C:\Users\Елена\Desktop\ке.jpeg" id="20493" name="Picture 13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0" y="1340768"/>
            <a:ext cx="4427984" cy="2946622"/>
          </a:xfrm>
          <a:prstGeom prst="rect">
            <a:avLst/>
          </a:prstGeom>
          <a:noFill/>
        </p:spPr>
      </p:pic>
      <p:pic>
        <p:nvPicPr>
          <p:cNvPr descr="C:\Users\Елена\Desktop\рма.jpeg" id="20490" name="Picture 10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0" y="3852828"/>
            <a:ext cx="4283968" cy="3005171"/>
          </a:xfrm>
          <a:prstGeom prst="rect">
            <a:avLst/>
          </a:prstGeom>
          <a:noFill/>
        </p:spPr>
      </p:pic>
      <p:pic>
        <p:nvPicPr>
          <p:cNvPr descr="C:\Users\Елена\Desktop\4d78b80fca6df.jpg" id="26" name="Picture 6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 bwMode="auto">
          <a:xfrm>
            <a:off x="4355976" y="3717032"/>
            <a:ext cx="4552128" cy="3140968"/>
          </a:xfrm>
          <a:prstGeom prst="rect">
            <a:avLst/>
          </a:prstGeom>
          <a:noFill/>
        </p:spPr>
      </p:pic>
      <p:pic>
        <p:nvPicPr>
          <p:cNvPr descr="C:\Users\Елена\Desktop\63624_small.jpeg" id="20495" name="Picture 15"/>
          <p:cNvPicPr>
            <a:picLocks noChangeArrowheads="1" noChangeAspect="1"/>
          </p:cNvPicPr>
          <p:nvPr/>
        </p:nvPicPr>
        <p:blipFill>
          <a:blip cstate="print" r:embed="rId10"/>
          <a:stretch>
            <a:fillRect/>
          </a:stretch>
        </p:blipFill>
        <p:spPr bwMode="auto">
          <a:xfrm>
            <a:off x="251520" y="4077072"/>
            <a:ext cx="3810000" cy="2520280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7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2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3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8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3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9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">
                      <p:stCondLst>
                        <p:cond delay="indefinite"/>
                      </p:stCondLst>
                      <p:childTnLst>
                        <p:par>
                          <p:cTn fill="hold" id="41">
                            <p:stCondLst>
                              <p:cond delay="0"/>
                            </p:stCondLst>
                            <p:childTnLst>
                              <p:par>
                                <p:cTn fill="hold" id="42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44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5">
                      <p:stCondLst>
                        <p:cond delay="indefinite"/>
                      </p:stCondLst>
                      <p:childTnLst>
                        <p:par>
                          <p:cTn fill="hold" id="46">
                            <p:stCondLst>
                              <p:cond delay="0"/>
                            </p:stCondLst>
                            <p:childTnLst>
                              <p:par>
                                <p:cTn fill="hold" id="47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9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Bookman Old Style" pitchFamily="18" charset="0"/>
              </a:rPr>
              <a:t>Лавка відпочинку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il_fi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15616" y="1467368"/>
            <a:ext cx="6883797" cy="5390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Объект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188640"/>
            <a:ext cx="7772400" cy="1470025"/>
          </a:xfrm>
        </p:spPr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Лавка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“Музична”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uk-UA" i="1" u="sng" dirty="0" smtClean="0">
                <a:solidFill>
                  <a:srgbClr val="FF0000"/>
                </a:solidFill>
              </a:rPr>
              <a:t>      Вибірковий диктант(2 б.)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267744" y="3789040"/>
            <a:ext cx="6400800" cy="1752600"/>
          </a:xfrm>
        </p:spPr>
        <p:txBody>
          <a:bodyPr/>
          <a:lstStyle/>
          <a:p>
            <a:r>
              <a:rPr lang="uk-UA" i="1" u="sng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Завдання: </a:t>
            </a:r>
            <a:r>
              <a:rPr lang="uk-UA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записати </a:t>
            </a:r>
            <a:r>
              <a:rPr lang="uk-UA" b="1" dirty="0" smtClean="0">
                <a:solidFill>
                  <a:srgbClr val="3333CC"/>
                </a:solidFill>
              </a:rPr>
              <a:t>дієслова</a:t>
            </a:r>
            <a:r>
              <a:rPr lang="uk-UA" dirty="0" smtClean="0">
                <a:solidFill>
                  <a:srgbClr val="3333CC"/>
                </a:solidFill>
              </a:rPr>
              <a:t>.  </a:t>
            </a:r>
            <a:r>
              <a:rPr lang="uk-UA" b="1" dirty="0" smtClean="0">
                <a:solidFill>
                  <a:srgbClr val="3333CC"/>
                </a:solidFill>
              </a:rPr>
              <a:t>Утворити від дієслів дієприслівники.</a:t>
            </a:r>
            <a:endParaRPr lang="ru-RU" dirty="0"/>
          </a:p>
        </p:txBody>
      </p:sp>
      <p:pic>
        <p:nvPicPr>
          <p:cNvPr id="22" name="Picture 10" descr="F:\SOFIYA (M)\Народознавство2\КАРТИНКИ НА УКР. ТЕМАТИКУ\riss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71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 descr="F:\SOFIYA (M)\Народознавство2\КАРТИНКИ НА УКР. ТЕМАТИКУ\riss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2071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експре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1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844824"/>
            <a:ext cx="9684568" cy="3888432"/>
          </a:xfrm>
        </p:spPr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Ходила – ходять – ходячи;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купила–купити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– купивши;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наварила-наварити-наваривши;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запросила-запросити-запросивши;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дере – деруть – деручи;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Поглядає – поглядають – поглядаючи;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не цілує – не цілують – не цілуючи;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милу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 – не милують – не милуючи;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пригорта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 – не пригортають – не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пригоратаючи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моргає – моргають – моргаючи.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8195" name="Содержимое 2"/>
          <p:cNvSpPr>
            <a:spLocks noGrp="1"/>
          </p:cNvSpPr>
          <p:nvPr>
            <p:ph type="body" idx="1"/>
          </p:nvPr>
        </p:nvSpPr>
        <p:spPr>
          <a:xfrm>
            <a:off x="0" y="260648"/>
            <a:ext cx="7772400" cy="1500187"/>
          </a:xfrm>
        </p:spPr>
        <p:txBody>
          <a:bodyPr/>
          <a:lstStyle/>
          <a:p>
            <a:pPr algn="ctr">
              <a:buNone/>
            </a:pPr>
            <a:r>
              <a:rPr lang="uk-UA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Перевір себе </a:t>
            </a:r>
          </a:p>
          <a:p>
            <a:pPr>
              <a:buNone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C:\Users\Елена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6825"/>
            <a:ext cx="2562226" cy="1781175"/>
          </a:xfrm>
          <a:prstGeom prst="rect">
            <a:avLst/>
          </a:prstGeom>
          <a:noFill/>
        </p:spPr>
      </p:pic>
      <p:pic>
        <p:nvPicPr>
          <p:cNvPr id="11" name="Picture 8" descr="C:\Users\Елена\Desktop\00199764_n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2267918" cy="3441127"/>
          </a:xfrm>
          <a:prstGeom prst="rect">
            <a:avLst/>
          </a:prstGeom>
          <a:noFill/>
        </p:spPr>
      </p:pic>
      <p:pic>
        <p:nvPicPr>
          <p:cNvPr id="9225" name="Picture 9" descr="C:\Users\Елена\Desktop\Сеть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0"/>
            <a:ext cx="2143125" cy="214312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Лавка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“Обереги”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Піймай помилку(2б.)</a:t>
            </a:r>
            <a:r>
              <a:rPr lang="uk-UA" dirty="0" smtClean="0">
                <a:latin typeface="Bookman Old Style" pitchFamily="18" charset="0"/>
              </a:rPr>
              <a:t/>
            </a:r>
            <a:br>
              <a:rPr lang="uk-UA" dirty="0" smtClean="0">
                <a:latin typeface="Bookman Old Style" pitchFamily="18" charset="0"/>
              </a:rPr>
            </a:br>
            <a:endParaRPr lang="uk-UA" dirty="0" smtClean="0"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>
          <a:xfrm>
            <a:off x="1907704" y="2204864"/>
            <a:ext cx="7488832" cy="29809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sz="3200" b="1" dirty="0" smtClean="0">
                <a:solidFill>
                  <a:schemeClr val="tx1"/>
                </a:solidFill>
              </a:rPr>
              <a:t>1. Вишивши сорочку, майстриня вкладає всю душу в роботу.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uk-UA" sz="3200" b="1" dirty="0" smtClean="0"/>
              <a:t>2. Лялька-мотанка не просто іграшка, вона оберігала, захищаючі від бід.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uk-UA" sz="3200" b="1" dirty="0" smtClean="0">
                <a:solidFill>
                  <a:schemeClr val="tx1"/>
                </a:solidFill>
              </a:rPr>
              <a:t>3. Віночки дівчата плели, усміхаючись</a:t>
            </a:r>
            <a:r>
              <a:rPr lang="uk-UA" sz="3200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88640"/>
            <a:ext cx="7772400" cy="50405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Лавка ум</a:t>
            </a:r>
            <a:r>
              <a:rPr lang="uk-UA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ільців</a:t>
            </a:r>
            <a:r>
              <a:rPr lang="uk-UA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(3б)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 bwMode="auto">
          <a:xfrm>
            <a:off x="0" y="836712"/>
            <a:ext cx="748883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</a:t>
            </a:r>
            <a:r>
              <a:rPr kumimoji="0" lang="uk-UA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Я – Дід Мороз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uk-UA" sz="4400" baseline="0" dirty="0" smtClean="0">
                <a:latin typeface="+mn-lt"/>
              </a:rPr>
              <a:t>2.</a:t>
            </a:r>
            <a:r>
              <a:rPr lang="uk-UA" sz="4400" dirty="0" smtClean="0">
                <a:latin typeface="+mn-lt"/>
              </a:rPr>
              <a:t> Я – Сніжинка.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uk-UA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Я - </a:t>
            </a:r>
            <a:r>
              <a:rPr kumimoji="0" lang="uk-UA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Сніговик</a:t>
            </a:r>
            <a:endParaRPr kumimoji="0" lang="uk-UA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 descr="C:\Users\Елена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3491880" cy="3645024"/>
          </a:xfrm>
          <a:prstGeom prst="rect">
            <a:avLst/>
          </a:prstGeom>
          <a:noFill/>
        </p:spPr>
      </p:pic>
      <p:pic>
        <p:nvPicPr>
          <p:cNvPr id="22534" name="Picture 6" descr="C:\Users\Елена\Desktop\дрп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6858" y="692696"/>
            <a:ext cx="4957142" cy="3713072"/>
          </a:xfrm>
          <a:prstGeom prst="rect">
            <a:avLst/>
          </a:prstGeom>
          <a:noFill/>
        </p:spPr>
      </p:pic>
      <p:pic>
        <p:nvPicPr>
          <p:cNvPr id="22533" name="Picture 5" descr="C:\Users\Елена\Desktop\22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624507"/>
            <a:ext cx="5796136" cy="3233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encrypted-tbn3.gstatic.com/images?q=tbn:ANd9GcQ1-iGws6YDs-iH3mo4UNdDKFpoV3nS4OoBID2cbmhN1yOGWeG0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2051720" y="0"/>
            <a:ext cx="509716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7772400" cy="1470025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sz="4000" b="1" dirty="0" smtClean="0">
                <a:solidFill>
                  <a:srgbClr val="FF0000"/>
                </a:solidFill>
              </a:rPr>
              <a:t>Лавка «КОНТРОЛЬНА ВАГА»</a:t>
            </a:r>
            <a:r>
              <a:rPr lang="uk-UA" sz="4000" b="1" i="1" dirty="0" smtClean="0">
                <a:solidFill>
                  <a:srgbClr val="FF0000"/>
                </a:solidFill>
              </a:rPr>
              <a:t>  </a:t>
            </a:r>
            <a:r>
              <a:rPr lang="uk-UA" sz="4000" b="1" dirty="0" smtClean="0">
                <a:solidFill>
                  <a:srgbClr val="FF0000"/>
                </a:solidFill>
              </a:rPr>
              <a:t>(3б.)</a:t>
            </a:r>
            <a:r>
              <a:rPr lang="uk-UA" b="1" dirty="0" smtClean="0">
                <a:solidFill>
                  <a:srgbClr val="FF0000"/>
                </a:solidFill>
              </a:rPr>
              <a:t/>
            </a:r>
            <a:br>
              <a:rPr lang="uk-UA" b="1" dirty="0" smtClean="0">
                <a:solidFill>
                  <a:srgbClr val="FF0000"/>
                </a:solidFill>
              </a:rPr>
            </a:br>
            <a:r>
              <a:rPr lang="uk-UA" b="1" dirty="0" smtClean="0">
                <a:solidFill>
                  <a:srgbClr val="FF0000"/>
                </a:solidFill>
              </a:rPr>
              <a:t>Тести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35696" y="2492896"/>
            <a:ext cx="6400800" cy="1752600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Робота з підручником.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ст. 72 – 73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№ 1 - 6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Перевір себе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75656" y="2924944"/>
          <a:ext cx="6167436" cy="115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7906"/>
                <a:gridCol w="1027906"/>
                <a:gridCol w="1027906"/>
                <a:gridCol w="1027906"/>
                <a:gridCol w="1027906"/>
                <a:gridCol w="1027906"/>
              </a:tblGrid>
              <a:tr h="518444"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1</a:t>
                      </a:r>
                      <a:endParaRPr lang="ru-RU" sz="2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2</a:t>
                      </a:r>
                      <a:endParaRPr lang="ru-RU" sz="2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3</a:t>
                      </a:r>
                      <a:endParaRPr lang="ru-RU" sz="2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4</a:t>
                      </a:r>
                      <a:endParaRPr lang="ru-RU" sz="2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5</a:t>
                      </a:r>
                      <a:endParaRPr lang="ru-RU" sz="28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2800" dirty="0" smtClean="0"/>
                        <a:t>6</a:t>
                      </a:r>
                      <a:endParaRPr lang="ru-RU" sz="2800" dirty="0"/>
                    </a:p>
                  </a:txBody>
                  <a:tcPr marT="45745" marB="45745"/>
                </a:tc>
              </a:tr>
              <a:tr h="640431"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А</a:t>
                      </a:r>
                      <a:endParaRPr lang="ru-RU" sz="3600" b="1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Б</a:t>
                      </a:r>
                      <a:endParaRPr lang="ru-RU" sz="3600" b="1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В</a:t>
                      </a:r>
                      <a:endParaRPr lang="ru-RU" sz="3600" b="1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А</a:t>
                      </a:r>
                      <a:endParaRPr lang="ru-RU" sz="3600" b="1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Б</a:t>
                      </a:r>
                      <a:endParaRPr lang="ru-RU" sz="3600" b="1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r>
                        <a:rPr lang="uk-UA" sz="3600" b="1" dirty="0" smtClean="0"/>
                        <a:t>В</a:t>
                      </a:r>
                      <a:endParaRPr lang="ru-RU" sz="3600" b="1" dirty="0"/>
                    </a:p>
                  </a:txBody>
                  <a:tcPr marT="45745" marB="45745"/>
                </a:tc>
              </a:tr>
            </a:tbl>
          </a:graphicData>
        </a:graphic>
      </p:graphicFrame>
      <p:pic>
        <p:nvPicPr>
          <p:cNvPr id="8" name="Рисунок 7" descr="f8d608fd2d03547ade4bdd56d034d46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60655">
            <a:off x="496752" y="843043"/>
            <a:ext cx="1785937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Метод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“Мікрофон”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Я знаю...</a:t>
            </a:r>
            <a:endParaRPr lang="ru-RU" dirty="0" smtClean="0"/>
          </a:p>
          <a:p>
            <a:r>
              <a:rPr lang="uk-UA" dirty="0" smtClean="0"/>
              <a:t>Я можу...</a:t>
            </a:r>
            <a:endParaRPr lang="ru-RU" dirty="0" smtClean="0"/>
          </a:p>
          <a:p>
            <a:r>
              <a:rPr lang="uk-UA" dirty="0" smtClean="0"/>
              <a:t>Я пам'ятаю...</a:t>
            </a:r>
            <a:endParaRPr lang="ru-RU" dirty="0" smtClean="0"/>
          </a:p>
          <a:p>
            <a:r>
              <a:rPr lang="uk-UA" dirty="0" smtClean="0"/>
              <a:t>Я вмію....</a:t>
            </a:r>
            <a:endParaRPr lang="ru-RU" dirty="0" smtClean="0"/>
          </a:p>
          <a:p>
            <a:r>
              <a:rPr lang="uk-UA" dirty="0" smtClean="0"/>
              <a:t>Мені сподобалось... </a:t>
            </a:r>
            <a:endParaRPr lang="ru-RU" dirty="0" smtClean="0"/>
          </a:p>
          <a:p>
            <a:r>
              <a:rPr lang="uk-UA" dirty="0" smtClean="0"/>
              <a:t>Мене вразило....</a:t>
            </a:r>
            <a:endParaRPr lang="ru-RU" dirty="0" smtClean="0"/>
          </a:p>
          <a:p>
            <a:r>
              <a:rPr lang="uk-UA" dirty="0" smtClean="0"/>
              <a:t>Треба відзначити роботу таких учнів...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WordArt 5"/>
          <p:cNvSpPr>
            <a:spLocks noChangeArrowheads="1" noChangeShapeType="1" noTextEdit="1"/>
          </p:cNvSpPr>
          <p:nvPr/>
        </p:nvSpPr>
        <p:spPr bwMode="auto">
          <a:xfrm>
            <a:off x="179388" y="1052513"/>
            <a:ext cx="8713787" cy="4824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chemeClr val="bg1">
                    <a:alpha val="50000"/>
                  </a:schemeClr>
                </a:outerShdw>
              </a:effectLst>
              <a:latin typeface="Bookman Old Style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899592" y="188640"/>
          <a:ext cx="6840760" cy="2308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вальная выноска 5"/>
          <p:cNvSpPr/>
          <p:nvPr/>
        </p:nvSpPr>
        <p:spPr>
          <a:xfrm>
            <a:off x="395536" y="2204864"/>
            <a:ext cx="3779912" cy="1728192"/>
          </a:xfrm>
          <a:prstGeom prst="wedgeEllipseCallout">
            <a:avLst>
              <a:gd name="adj1" fmla="val 35492"/>
              <a:gd name="adj2" fmla="val -63391"/>
            </a:avLst>
          </a:prstGeom>
          <a:pattFill prst="pct5">
            <a:fgClr>
              <a:schemeClr val="accent1"/>
            </a:fgClr>
            <a:bgClr>
              <a:srgbClr val="002060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закріпити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знання про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дієприслівник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0" y="4293096"/>
            <a:ext cx="4788024" cy="2564904"/>
          </a:xfrm>
          <a:prstGeom prst="wedgeEllipseCallout">
            <a:avLst>
              <a:gd name="adj1" fmla="val 10949"/>
              <a:gd name="adj2" fmla="val -67496"/>
            </a:avLst>
          </a:prstGeom>
          <a:pattFill prst="pct5">
            <a:fgClr>
              <a:schemeClr val="accent1"/>
            </a:fgClr>
            <a:bgClr>
              <a:srgbClr val="009900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закріпити уміння  сприймати речення з дієприслівниковими зворотами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4499992" y="4581128"/>
            <a:ext cx="4644008" cy="2088232"/>
          </a:xfrm>
          <a:prstGeom prst="wedgeEllipseCallout">
            <a:avLst>
              <a:gd name="adj1" fmla="val 5591"/>
              <a:gd name="adj2" fmla="val -70429"/>
            </a:avLst>
          </a:prstGeom>
          <a:pattFill prst="pct5">
            <a:fgClr>
              <a:schemeClr val="bg1"/>
            </a:fgClr>
            <a:bgClr>
              <a:srgbClr val="FF66FF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иховувати повагу до народних звичаїв, любов до рідного слова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4716016" y="2060848"/>
            <a:ext cx="4157637" cy="1800200"/>
          </a:xfrm>
          <a:prstGeom prst="wedgeEllipseCallout">
            <a:avLst>
              <a:gd name="adj1" fmla="val 4656"/>
              <a:gd name="adj2" fmla="val -66608"/>
            </a:avLst>
          </a:prstGeom>
          <a:pattFill prst="pct5">
            <a:fgClr>
              <a:schemeClr val="accent1"/>
            </a:fgClr>
            <a:bgClr>
              <a:srgbClr val="FF6600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озвивати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творчі здібності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7"/>
            <a:ext cx="7772400" cy="792088"/>
          </a:xfrm>
        </p:spPr>
        <p:txBody>
          <a:bodyPr/>
          <a:lstStyle/>
          <a:p>
            <a:pPr algn="ctr"/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780929"/>
            <a:ext cx="7772400" cy="1656184"/>
          </a:xfrm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</a:t>
            </a:r>
            <a:r>
              <a:rPr lang="uk-UA" sz="2800" b="1" i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ідготуватися</a:t>
            </a:r>
            <a:r>
              <a:rPr lang="uk-UA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до контрольної роботи з теми </a:t>
            </a:r>
            <a:r>
              <a:rPr lang="uk-UA" sz="2800" b="1" i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“Дієприслівник”</a:t>
            </a:r>
            <a:r>
              <a:rPr lang="uk-UA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.</a:t>
            </a:r>
          </a:p>
          <a:p>
            <a:pPr algn="ctr">
              <a:lnSpc>
                <a:spcPct val="90000"/>
              </a:lnSpc>
              <a:defRPr/>
            </a:pPr>
            <a:r>
              <a:rPr lang="uk-UA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Написати відгук</a:t>
            </a:r>
            <a:r>
              <a:rPr lang="en-US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про урок (10-12 б)</a:t>
            </a:r>
          </a:p>
          <a:p>
            <a:pPr algn="ctr">
              <a:lnSpc>
                <a:spcPct val="90000"/>
              </a:lnSpc>
              <a:defRPr/>
            </a:pPr>
            <a:r>
              <a:rPr lang="uk-UA" sz="28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Виконати вправу 140 (5-8 б)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й на горі ярмарок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cstate="print" r:embed="rId3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descr="C:\Users\Елена\Desktop\Ярмарок1-560x268.jpg" id="7172" name="Picture 4"/>
          <p:cNvPicPr>
            <a:picLocks noChangeArrowheads="1" noChangeAspect="1"/>
          </p:cNvPicPr>
          <p:nvPr/>
        </p:nvPicPr>
        <p:blipFill>
          <a:blip cstate="print" r:embed="rId4"/>
          <a:srcRect r="50"/>
          <a:stretch>
            <a:fillRect/>
          </a:stretch>
        </p:blipFill>
        <p:spPr bwMode="auto">
          <a:xfrm>
            <a:off x="1547664" y="0"/>
            <a:ext cx="6840760" cy="1772816"/>
          </a:xfrm>
          <a:prstGeom prst="rect">
            <a:avLst/>
          </a:prstGeom>
          <a:noFill/>
        </p:spPr>
      </p:pic>
      <p:pic>
        <p:nvPicPr>
          <p:cNvPr descr="C:\Users\Елена\Desktop\1355470722_koliadku_shedrivku.jpg" id="7174" name="Picture 6"/>
          <p:cNvPicPr>
            <a:picLocks noChangeArrowheads="1" noChangeAspect="1"/>
          </p:cNvPicPr>
          <p:nvPr/>
        </p:nvPicPr>
        <p:blipFill>
          <a:blip cstate="print" r:embed="rId5"/>
          <a:stretch>
            <a:fillRect/>
          </a:stretch>
        </p:blipFill>
        <p:spPr bwMode="auto">
          <a:xfrm>
            <a:off x="1547664" y="1772816"/>
            <a:ext cx="6840760" cy="5445224"/>
          </a:xfrm>
          <a:prstGeom prst="rect">
            <a:avLst/>
          </a:prstGeom>
          <a:noFill/>
        </p:spPr>
      </p:pic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1470025"/>
          </a:xfrm>
        </p:spPr>
        <p:txBody>
          <a:bodyPr/>
          <a:lstStyle/>
          <a:p>
            <a:pPr algn="l"/>
            <a:r>
              <a:rPr lang="uk-UA" smtClean="0">
                <a:latin charset="0" pitchFamily="66" typeface="Comic Sans MS"/>
              </a:rPr>
              <a:t>   </a:t>
            </a:r>
            <a:r>
              <a:rPr b="1" lang="uk-UA" smtClean="0">
                <a:solidFill>
                  <a:schemeClr val="accent2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66" typeface="Comic Sans MS"/>
              </a:rPr>
              <a:t>Урок-</a:t>
            </a:r>
            <a:endParaRPr b="1" dirty="0" lang="ru-RU" smtClean="0">
              <a:solidFill>
                <a:schemeClr val="accent2">
                  <a:lumMod val="75000"/>
                </a:schemeClr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itchFamily="66" typeface="Comic Sans MS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130313" fill="hold" id="6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audio>
              <p:cMediaNode showWhenStopped="0">
                <p:cTn display="0" fill="hold" id="7" repeatCount="indefinite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1 сентября, лес\IMG_1219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251520" y="764704"/>
            <a:ext cx="6971793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7772400" cy="1362075"/>
          </a:xfrm>
        </p:spPr>
        <p:txBody>
          <a:bodyPr/>
          <a:lstStyle/>
          <a:p>
            <a:pPr algn="ctr"/>
            <a:r>
              <a:rPr lang="uk-UA" i="1" dirty="0" smtClean="0">
                <a:solidFill>
                  <a:srgbClr val="FF0000"/>
                </a:solidFill>
              </a:rPr>
              <a:t>Тлумачний словничок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509120"/>
            <a:ext cx="7092280" cy="2088231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Ярмарок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- торг,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який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влаштовується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регулярно, у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певну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пору року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і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в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певному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місці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для продажу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купівлі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товарів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|| перен., </a:t>
            </a:r>
            <a:r>
              <a:rPr lang="ru-RU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розм</a:t>
            </a: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Місце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скупчення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кого-,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чого-небудь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де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багато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шуму,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галасу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велике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пожвавлення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.....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371600"/>
            <a:ext cx="6858000" cy="5486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772400" cy="1470025"/>
          </a:xfrm>
        </p:spPr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Ярмаркові ворота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“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Закінчи</a:t>
            </a: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речення</a:t>
            </a:r>
            <a:r>
              <a:rPr lang="uk-UA" dirty="0" err="1" smtClean="0"/>
              <a:t>”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8363272" cy="4525963"/>
          </a:xfrm>
        </p:spPr>
        <p:txBody>
          <a:bodyPr/>
          <a:lstStyle/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Дієприслівник – це … .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Від дієслова має ознаки … .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Від прислівника має ознаки … .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Відповідає на питання … .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Дієприслівник із залежними словами -  це … .</a:t>
            </a:r>
          </a:p>
          <a:p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У реченні дієприслівник і дієприслівниковий зворот виступають …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Гра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“Пошук”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Не\нагнувшись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гриба </a:t>
            </a: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не\знайдеш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Не\хтуючи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честю, </a:t>
            </a: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не\вбережеш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совісті.</a:t>
            </a:r>
          </a:p>
          <a:p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Не\працюючи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не\будеш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ситим.</a:t>
            </a:r>
          </a:p>
          <a:p>
            <a:pPr>
              <a:lnSpc>
                <a:spcPct val="80000"/>
              </a:lnSpc>
            </a:pP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Не\навидячи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ближніх, оскверняєш себе.                                                      </a:t>
            </a:r>
          </a:p>
          <a:p>
            <a:pPr>
              <a:lnSpc>
                <a:spcPct val="80000"/>
              </a:lnSpc>
              <a:buNone/>
            </a:pP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.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8864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6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Лавка </a:t>
            </a:r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“Рушники”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Елена\Desktop\76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7791029" cy="5184576"/>
          </a:xfrm>
          <a:prstGeom prst="rect">
            <a:avLst/>
          </a:prstGeom>
          <a:noFill/>
        </p:spPr>
      </p:pic>
      <p:pic>
        <p:nvPicPr>
          <p:cNvPr id="19460" name="Picture 4" descr="C:\Users\Елена\Desktop\5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286" y="1298985"/>
            <a:ext cx="8353714" cy="5559015"/>
          </a:xfrm>
          <a:prstGeom prst="rect">
            <a:avLst/>
          </a:prstGeom>
          <a:noFill/>
        </p:spPr>
      </p:pic>
      <p:pic>
        <p:nvPicPr>
          <p:cNvPr id="19461" name="Picture 5" descr="C:\Users\Елена\Desktop\6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68760"/>
            <a:ext cx="5292080" cy="5292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589_DU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1589_DUE</Template>
  <TotalTime>3697</TotalTime>
  <Words>362</Words>
  <Application>Microsoft Office PowerPoint</Application>
  <PresentationFormat>Экран (4:3)</PresentationFormat>
  <Paragraphs>73</Paragraphs>
  <Slides>20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1589_DUE</vt:lpstr>
      <vt:lpstr>  </vt:lpstr>
      <vt:lpstr>Слайд 2</vt:lpstr>
      <vt:lpstr>   Урок-</vt:lpstr>
      <vt:lpstr>Тлумачний словничок </vt:lpstr>
      <vt:lpstr>Ярмаркові ворота</vt:lpstr>
      <vt:lpstr>“Закінчи речення”</vt:lpstr>
      <vt:lpstr>Гра “Пошук”</vt:lpstr>
      <vt:lpstr>Слайд 8</vt:lpstr>
      <vt:lpstr>Лавка “Рушники”</vt:lpstr>
      <vt:lpstr> Самостійна робота Спишіть текст, вставляючи пропущені букви та розділові знаки. Визначте вид дієприслівників.  (2 б.)</vt:lpstr>
      <vt:lpstr>Лавка “Українські страви” Малюнковий диктант (2 б.)</vt:lpstr>
      <vt:lpstr>Лавка відпочинку</vt:lpstr>
      <vt:lpstr>Лавка “Музична”       Вибірковий диктант(2 б.)</vt:lpstr>
      <vt:lpstr>Ходила – ходять – ходячи; купила–купити – купивши; наварила-наварити-наваривши; запросила-запросити-запросивши; дере – деруть – деручи; Поглядає – поглядають – поглядаючи; не цілує – не цілують – не цілуючи; не милує – не милують – не милуючи; не пригортає – не пригортають – не пригоратаючи;  моргає – моргають – моргаючи. </vt:lpstr>
      <vt:lpstr> Лавка “Обереги” Піймай помилку(2б.) </vt:lpstr>
      <vt:lpstr>Слайд 16</vt:lpstr>
      <vt:lpstr> Лавка «КОНТРОЛЬНА ВАГА»  (3б.) Тести</vt:lpstr>
      <vt:lpstr>Перевір себе</vt:lpstr>
      <vt:lpstr>Метод “Мікрофон”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179</cp:revision>
  <dcterms:created xsi:type="dcterms:W3CDTF">2013-12-14T05:38:07Z</dcterms:created>
  <dcterms:modified xsi:type="dcterms:W3CDTF">2014-01-13T12:10:32Z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1144837</vt:lpwstr>
  </property>
  <property fmtid="{D5CDD505-2E9C-101B-9397-08002B2CF9AE}" name="NXPowerLiteVersion" pid="3">
    <vt:lpwstr>D4.1.4</vt:lpwstr>
  </property>
</Properties>
</file>