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191037" cy="257028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А</a:t>
            </a:r>
            <a:r>
              <a:rPr lang="uk-UA" sz="5400" b="1" dirty="0" err="1" smtClean="0">
                <a:solidFill>
                  <a:srgbClr val="002060"/>
                </a:solidFill>
              </a:rPr>
              <a:t>рхітектура</a:t>
            </a:r>
            <a:r>
              <a:rPr lang="uk-UA" sz="5400" b="1" dirty="0" smtClean="0">
                <a:solidFill>
                  <a:srgbClr val="002060"/>
                </a:solidFill>
              </a:rPr>
              <a:t> доби Відродження.</a:t>
            </a:r>
            <a:br>
              <a:rPr lang="uk-UA" sz="5400" b="1" dirty="0" smtClean="0">
                <a:solidFill>
                  <a:srgbClr val="002060"/>
                </a:solidFill>
              </a:rPr>
            </a:br>
            <a:r>
              <a:rPr lang="uk-UA" sz="5400" b="1" dirty="0" smtClean="0">
                <a:solidFill>
                  <a:srgbClr val="002060"/>
                </a:solidFill>
              </a:rPr>
              <a:t>Ренесанс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</a:rPr>
              <a:t>Підготувала</a:t>
            </a:r>
          </a:p>
          <a:p>
            <a:pPr algn="l"/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</a:rPr>
              <a:t>Учениця 11-Б класу</a:t>
            </a:r>
          </a:p>
          <a:p>
            <a:pPr algn="l"/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</a:rPr>
              <a:t>Кілійського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</a:rPr>
              <a:t> НВК «ЗОШ</a:t>
            </a:r>
          </a:p>
          <a:p>
            <a:pPr algn="l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I-III</a:t>
            </a: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</a:rPr>
              <a:t>ст.-гімназія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l"/>
            <a:r>
              <a:rPr lang="uk-UA" sz="1800" b="1" u="sng" dirty="0" err="1" smtClean="0">
                <a:solidFill>
                  <a:schemeClr val="accent1">
                    <a:lumMod val="50000"/>
                  </a:schemeClr>
                </a:solidFill>
              </a:rPr>
              <a:t>Колчаг</a:t>
            </a:r>
            <a:r>
              <a:rPr lang="uk-UA" sz="1800" b="1" u="sng" dirty="0" smtClean="0">
                <a:solidFill>
                  <a:schemeClr val="accent1">
                    <a:lumMod val="50000"/>
                  </a:schemeClr>
                </a:solidFill>
              </a:rPr>
              <a:t> Юлія</a:t>
            </a:r>
          </a:p>
        </p:txBody>
      </p:sp>
    </p:spTree>
    <p:extLst>
      <p:ext uri="{BB962C8B-B14F-4D97-AF65-F5344CB8AC3E}">
        <p14:creationId xmlns:p14="http://schemas.microsoft.com/office/powerpoint/2010/main" val="3658150515"/>
      </p:ext>
    </p:extLst>
  </p:cSld>
  <p:clrMapOvr>
    <a:masterClrMapping/>
  </p:clrMapOvr>
  <p:transition spd="slow" advTm="2784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212976"/>
            <a:ext cx="3528392" cy="30963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Авторитетом у створенні таких замків була Італія.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82944"/>
            <a:ext cx="3351840" cy="306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97052"/>
            <a:ext cx="4384862" cy="241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29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776">
        <p14:ripple/>
      </p:transition>
    </mc:Choice>
    <mc:Fallback>
      <p:transition spd="slow" advTm="4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3312368" cy="417646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Микільський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Військовий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собор </a:t>
            </a:r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</a:rPr>
              <a:t>у </a:t>
            </a:r>
            <a:r>
              <a:rPr lang="ru-RU" sz="32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Києві</a:t>
            </a:r>
            <a:endParaRPr lang="ru-RU" sz="3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477123" cy="571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599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6107">
        <p14:warp dir="in"/>
      </p:transition>
    </mc:Choice>
    <mc:Fallback>
      <p:transition spd="slow" advTm="6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024337" cy="2232248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Успенський собор у Львові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489654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047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878">
        <p:checker/>
      </p:transition>
    </mc:Choice>
    <mc:Fallback>
      <p:transition spd="slow" advTm="3878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76672"/>
            <a:ext cx="5597093" cy="18002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Собор Святого Лаврентія</a:t>
            </a:r>
            <a:b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uk-UA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(Львівська область)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" y="2037119"/>
            <a:ext cx="5835340" cy="427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63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67">
        <p14:flip dir="r"/>
      </p:transition>
    </mc:Choice>
    <mc:Fallback>
      <p:transition spd="slow" advTm="50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47720"/>
            <a:ext cx="3312368" cy="376354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Каплиця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Трьох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Святителів</a:t>
            </a:r>
            <a:r>
              <a:rPr lang="ru-RU" b="1" dirty="0">
                <a:solidFill>
                  <a:srgbClr val="002060"/>
                </a:solidFill>
              </a:rPr>
              <a:t> (м. </a:t>
            </a:r>
            <a:r>
              <a:rPr lang="ru-RU" b="1" dirty="0" err="1">
                <a:solidFill>
                  <a:srgbClr val="002060"/>
                </a:solidFill>
              </a:rPr>
              <a:t>Львів</a:t>
            </a:r>
            <a:r>
              <a:rPr lang="ru-RU" b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" y="539680"/>
            <a:ext cx="4723978" cy="576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17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704">
        <p14:doors dir="vert"/>
      </p:transition>
    </mc:Choice>
    <mc:Fallback>
      <p:transition spd="slow" advTm="5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1527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Більшість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пам'ятників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Ренесансу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Центральній</a:t>
            </a:r>
            <a:r>
              <a:rPr lang="ru-RU" sz="2400" b="1" dirty="0">
                <a:solidFill>
                  <a:srgbClr val="002060"/>
                </a:solidFill>
              </a:rPr>
              <a:t> і </a:t>
            </a:r>
            <a:r>
              <a:rPr lang="ru-RU" sz="2400" b="1" dirty="0" err="1">
                <a:solidFill>
                  <a:srgbClr val="002060"/>
                </a:solidFill>
              </a:rPr>
              <a:t>Східній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Європі</a:t>
            </a:r>
            <a:r>
              <a:rPr lang="ru-RU" sz="2400" b="1" dirty="0">
                <a:solidFill>
                  <a:srgbClr val="002060"/>
                </a:solidFill>
              </a:rPr>
              <a:t> - аж </a:t>
            </a:r>
            <a:r>
              <a:rPr lang="ru-RU" sz="2400" b="1" dirty="0" err="1">
                <a:solidFill>
                  <a:srgbClr val="002060"/>
                </a:solidFill>
              </a:rPr>
              <a:t>ніяк</a:t>
            </a:r>
            <a:r>
              <a:rPr lang="ru-RU" sz="2400" b="1" dirty="0">
                <a:solidFill>
                  <a:srgbClr val="002060"/>
                </a:solidFill>
              </a:rPr>
              <a:t> не </a:t>
            </a:r>
            <a:r>
              <a:rPr lang="ru-RU" sz="2400" b="1" dirty="0" err="1">
                <a:solidFill>
                  <a:srgbClr val="002060"/>
                </a:solidFill>
              </a:rPr>
              <a:t>витончені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вілли</a:t>
            </a:r>
            <a:r>
              <a:rPr lang="ru-RU" sz="2400" b="1" dirty="0">
                <a:solidFill>
                  <a:srgbClr val="002060"/>
                </a:solidFill>
              </a:rPr>
              <a:t>, а </a:t>
            </a:r>
            <a:r>
              <a:rPr lang="ru-RU" sz="2400" b="1" dirty="0" err="1">
                <a:solidFill>
                  <a:srgbClr val="002060"/>
                </a:solidFill>
              </a:rPr>
              <a:t>неприступні</a:t>
            </a:r>
            <a:r>
              <a:rPr lang="ru-RU" sz="2400" b="1" dirty="0">
                <a:solidFill>
                  <a:srgbClr val="002060"/>
                </a:solidFill>
              </a:rPr>
              <a:t> замки. І </a:t>
            </a:r>
            <a:r>
              <a:rPr lang="ru-RU" sz="2400" b="1" dirty="0" err="1">
                <a:solidFill>
                  <a:srgbClr val="002060"/>
                </a:solidFill>
              </a:rPr>
              <a:t>навіть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храми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цієї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епохи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більше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нагадують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фортечні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споруди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0" y="2276872"/>
            <a:ext cx="3982296" cy="403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24921"/>
            <a:ext cx="3705200" cy="398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74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187">
        <p14:prism isContent="1" isInverted="1"/>
      </p:transition>
    </mc:Choice>
    <mc:Fallback>
      <p:transition spd="slow" advTm="141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348880"/>
            <a:ext cx="6965245" cy="1202485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solidFill>
                  <a:srgbClr val="FF0000"/>
                </a:solidFill>
              </a:rPr>
              <a:t>Дякую за увагу!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7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57">
        <p14:flythrough/>
      </p:transition>
    </mc:Choice>
    <mc:Fallback>
      <p:transition spd="slow" advTm="1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18102" y="808659"/>
            <a:ext cx="3168181" cy="5356684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rgbClr val="0070C0"/>
                </a:solidFill>
              </a:rPr>
              <a:t>Архітектура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b="1" dirty="0" err="1">
                <a:solidFill>
                  <a:srgbClr val="0070C0"/>
                </a:solidFill>
              </a:rPr>
              <a:t>Відродження</a:t>
            </a:r>
            <a:r>
              <a:rPr lang="ru-RU" sz="1800" b="1" dirty="0">
                <a:solidFill>
                  <a:srgbClr val="0070C0"/>
                </a:solidFill>
              </a:rPr>
              <a:t> - </a:t>
            </a:r>
            <a:r>
              <a:rPr lang="ru-RU" sz="1800" b="1" dirty="0" err="1">
                <a:solidFill>
                  <a:srgbClr val="00B0F0"/>
                </a:solidFill>
              </a:rPr>
              <a:t>період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розвитку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архітектури</a:t>
            </a:r>
            <a:r>
              <a:rPr lang="ru-RU" sz="1800" b="1" dirty="0">
                <a:solidFill>
                  <a:srgbClr val="00B0F0"/>
                </a:solidFill>
              </a:rPr>
              <a:t> в </a:t>
            </a:r>
            <a:r>
              <a:rPr lang="ru-RU" sz="1800" b="1" dirty="0" err="1">
                <a:solidFill>
                  <a:srgbClr val="00B0F0"/>
                </a:solidFill>
              </a:rPr>
              <a:t>європейських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країнах</a:t>
            </a:r>
            <a:r>
              <a:rPr lang="ru-RU" sz="1800" b="1" dirty="0">
                <a:solidFill>
                  <a:srgbClr val="00B0F0"/>
                </a:solidFill>
              </a:rPr>
              <a:t> з початку </a:t>
            </a:r>
            <a:r>
              <a:rPr lang="en-US" sz="1800" b="1" dirty="0">
                <a:solidFill>
                  <a:srgbClr val="00B0F0"/>
                </a:solidFill>
              </a:rPr>
              <a:t>XV </a:t>
            </a:r>
            <a:r>
              <a:rPr lang="ru-RU" sz="1800" b="1" dirty="0">
                <a:solidFill>
                  <a:srgbClr val="00B0F0"/>
                </a:solidFill>
              </a:rPr>
              <a:t>до початку </a:t>
            </a:r>
            <a:r>
              <a:rPr lang="en-US" sz="1800" b="1" dirty="0">
                <a:solidFill>
                  <a:srgbClr val="00B0F0"/>
                </a:solidFill>
              </a:rPr>
              <a:t>XVII </a:t>
            </a:r>
            <a:r>
              <a:rPr lang="ru-RU" sz="1800" b="1" dirty="0" err="1">
                <a:solidFill>
                  <a:srgbClr val="00B0F0"/>
                </a:solidFill>
              </a:rPr>
              <a:t>століття</a:t>
            </a:r>
            <a:r>
              <a:rPr lang="ru-RU" sz="1800" b="1" dirty="0">
                <a:solidFill>
                  <a:srgbClr val="00B0F0"/>
                </a:solidFill>
              </a:rPr>
              <a:t>, в </a:t>
            </a:r>
            <a:r>
              <a:rPr lang="ru-RU" sz="1800" b="1" dirty="0" err="1">
                <a:solidFill>
                  <a:srgbClr val="00B0F0"/>
                </a:solidFill>
              </a:rPr>
              <a:t>загальному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перебігу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Відродження</a:t>
            </a:r>
            <a:r>
              <a:rPr lang="ru-RU" sz="1800" b="1" dirty="0">
                <a:solidFill>
                  <a:srgbClr val="00B0F0"/>
                </a:solidFill>
              </a:rPr>
              <a:t> та </a:t>
            </a:r>
            <a:r>
              <a:rPr lang="ru-RU" sz="1800" b="1" dirty="0" err="1">
                <a:solidFill>
                  <a:srgbClr val="00B0F0"/>
                </a:solidFill>
              </a:rPr>
              <a:t>розвитку</a:t>
            </a:r>
            <a:r>
              <a:rPr lang="ru-RU" sz="1800" b="1" dirty="0">
                <a:solidFill>
                  <a:srgbClr val="00B0F0"/>
                </a:solidFill>
              </a:rPr>
              <a:t> основ </a:t>
            </a:r>
            <a:r>
              <a:rPr lang="ru-RU" sz="1800" b="1" dirty="0" err="1">
                <a:solidFill>
                  <a:srgbClr val="00B0F0"/>
                </a:solidFill>
              </a:rPr>
              <a:t>духовної</a:t>
            </a:r>
            <a:r>
              <a:rPr lang="ru-RU" sz="1800" b="1" dirty="0">
                <a:solidFill>
                  <a:srgbClr val="00B0F0"/>
                </a:solidFill>
              </a:rPr>
              <a:t> і </a:t>
            </a:r>
            <a:r>
              <a:rPr lang="ru-RU" sz="1800" b="1" dirty="0" err="1">
                <a:solidFill>
                  <a:srgbClr val="00B0F0"/>
                </a:solidFill>
              </a:rPr>
              <a:t>матеріальної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культури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Стародавній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Греції</a:t>
            </a:r>
            <a:r>
              <a:rPr lang="ru-RU" sz="1800" b="1" dirty="0">
                <a:solidFill>
                  <a:srgbClr val="00B0F0"/>
                </a:solidFill>
              </a:rPr>
              <a:t> і Рима. </a:t>
            </a:r>
            <a:r>
              <a:rPr lang="ru-RU" sz="1800" b="1" dirty="0" err="1">
                <a:solidFill>
                  <a:srgbClr val="00B0F0"/>
                </a:solidFill>
              </a:rPr>
              <a:t>Цей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період</a:t>
            </a:r>
            <a:r>
              <a:rPr lang="ru-RU" sz="1800" b="1" dirty="0">
                <a:solidFill>
                  <a:srgbClr val="00B0F0"/>
                </a:solidFill>
              </a:rPr>
              <a:t> є </a:t>
            </a:r>
            <a:r>
              <a:rPr lang="ru-RU" sz="1800" b="1" dirty="0" err="1">
                <a:solidFill>
                  <a:srgbClr val="00B0F0"/>
                </a:solidFill>
              </a:rPr>
              <a:t>переломним</a:t>
            </a:r>
            <a:r>
              <a:rPr lang="ru-RU" sz="1800" b="1" dirty="0">
                <a:solidFill>
                  <a:srgbClr val="00B0F0"/>
                </a:solidFill>
              </a:rPr>
              <a:t> моментом в </a:t>
            </a:r>
            <a:r>
              <a:rPr lang="ru-RU" sz="1800" b="1" dirty="0" err="1">
                <a:solidFill>
                  <a:srgbClr val="00B0F0"/>
                </a:solidFill>
              </a:rPr>
              <a:t>історії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західноєвропейської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архітектури</a:t>
            </a:r>
            <a:r>
              <a:rPr lang="ru-RU" sz="1800" b="1" dirty="0">
                <a:solidFill>
                  <a:srgbClr val="00B0F0"/>
                </a:solidFill>
              </a:rPr>
              <a:t>, особливо по </a:t>
            </a:r>
            <a:r>
              <a:rPr lang="ru-RU" sz="1800" b="1" dirty="0" err="1">
                <a:solidFill>
                  <a:srgbClr val="00B0F0"/>
                </a:solidFill>
              </a:rPr>
              <a:t>відношенню</a:t>
            </a:r>
            <a:r>
              <a:rPr lang="ru-RU" sz="1800" b="1" dirty="0">
                <a:solidFill>
                  <a:srgbClr val="00B0F0"/>
                </a:solidFill>
              </a:rPr>
              <a:t> до </a:t>
            </a:r>
            <a:r>
              <a:rPr lang="ru-RU" sz="1800" b="1" dirty="0" err="1">
                <a:solidFill>
                  <a:srgbClr val="00B0F0"/>
                </a:solidFill>
              </a:rPr>
              <a:t>попереднього</a:t>
            </a:r>
            <a:r>
              <a:rPr lang="ru-RU" sz="1800" b="1" dirty="0">
                <a:solidFill>
                  <a:srgbClr val="00B0F0"/>
                </a:solidFill>
              </a:rPr>
              <a:t> </a:t>
            </a:r>
            <a:r>
              <a:rPr lang="ru-RU" sz="1800" b="1" dirty="0" err="1">
                <a:solidFill>
                  <a:srgbClr val="00B0F0"/>
                </a:solidFill>
              </a:rPr>
              <a:t>архітектурному</a:t>
            </a:r>
            <a:r>
              <a:rPr lang="ru-RU" sz="1800" b="1" dirty="0">
                <a:solidFill>
                  <a:srgbClr val="00B0F0"/>
                </a:solidFill>
              </a:rPr>
              <a:t> стилю, до готики.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414777" cy="54822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-7680" y="-20165"/>
            <a:ext cx="315509" cy="30244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511883"/>
      </p:ext>
    </p:extLst>
  </p:cSld>
  <p:clrMapOvr>
    <a:masterClrMapping/>
  </p:clrMapOvr>
  <p:transition spd="slow" advTm="22306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60136"/>
            <a:ext cx="4012917" cy="574918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Першим </a:t>
            </a:r>
            <a:r>
              <a:rPr lang="ru-RU" sz="2800" b="1" dirty="0" err="1">
                <a:solidFill>
                  <a:srgbClr val="00B0F0"/>
                </a:solidFill>
              </a:rPr>
              <a:t>представником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цього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напряму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можна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назвати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</a:rPr>
              <a:t>Філіппо</a:t>
            </a:r>
            <a:r>
              <a:rPr lang="ru-RU" sz="2800" b="1" i="1" dirty="0">
                <a:solidFill>
                  <a:srgbClr val="00B0F0"/>
                </a:solidFill>
              </a:rPr>
              <a:t> </a:t>
            </a:r>
            <a:r>
              <a:rPr lang="ru-RU" sz="2800" b="1" i="1" dirty="0" err="1">
                <a:solidFill>
                  <a:srgbClr val="00B0F0"/>
                </a:solidFill>
              </a:rPr>
              <a:t>Брунеллескі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 err="1">
                <a:solidFill>
                  <a:srgbClr val="00B0F0"/>
                </a:solidFill>
              </a:rPr>
              <a:t>котрий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працював</a:t>
            </a:r>
            <a:r>
              <a:rPr lang="ru-RU" sz="2800" b="1" dirty="0">
                <a:solidFill>
                  <a:srgbClr val="00B0F0"/>
                </a:solidFill>
              </a:rPr>
              <a:t> у </a:t>
            </a:r>
            <a:r>
              <a:rPr lang="ru-RU" sz="2800" b="1" dirty="0" err="1">
                <a:solidFill>
                  <a:srgbClr val="00B0F0"/>
                </a:solidFill>
              </a:rPr>
              <a:t>Флоренції</a:t>
            </a:r>
            <a:r>
              <a:rPr lang="ru-RU" sz="2800" b="1" dirty="0">
                <a:solidFill>
                  <a:srgbClr val="00B0F0"/>
                </a:solidFill>
              </a:rPr>
              <a:t>, </a:t>
            </a:r>
            <a:r>
              <a:rPr lang="ru-RU" sz="2800" b="1" dirty="0" err="1">
                <a:solidFill>
                  <a:srgbClr val="00B0F0"/>
                </a:solidFill>
              </a:rPr>
              <a:t>місті</a:t>
            </a:r>
            <a:r>
              <a:rPr lang="ru-RU" sz="2800" b="1" dirty="0">
                <a:solidFill>
                  <a:srgbClr val="00B0F0"/>
                </a:solidFill>
              </a:rPr>
              <a:t> в </a:t>
            </a:r>
            <a:r>
              <a:rPr lang="ru-RU" sz="2800" b="1" dirty="0" err="1">
                <a:solidFill>
                  <a:srgbClr val="00B0F0"/>
                </a:solidFill>
              </a:rPr>
              <a:t>Тоскані,де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розпочався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напрям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відродження</a:t>
            </a:r>
            <a:r>
              <a:rPr lang="ru-RU" sz="2800" b="1" dirty="0">
                <a:solidFill>
                  <a:srgbClr val="00B0F0"/>
                </a:solidFill>
              </a:rPr>
              <a:t> </a:t>
            </a:r>
            <a:r>
              <a:rPr lang="ru-RU" sz="2800" b="1" dirty="0" err="1">
                <a:solidFill>
                  <a:srgbClr val="00B0F0"/>
                </a:solidFill>
              </a:rPr>
              <a:t>античності</a:t>
            </a:r>
            <a:r>
              <a:rPr lang="ru-RU" sz="2800" b="1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81642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00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61"/>
    </mc:Choice>
    <mc:Fallback>
      <p:transition spd="slow" advTm="1016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Особливе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значення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цьому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напрямку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надається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формам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античної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архітектури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47664" y="1844824"/>
            <a:ext cx="2939521" cy="43204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Симетрія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1844824"/>
            <a:ext cx="2944368" cy="504056"/>
          </a:xfrm>
        </p:spPr>
        <p:txBody>
          <a:bodyPr>
            <a:normAutofit lnSpcReduction="10000"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Пропорція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3384376" cy="3863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62637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11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869">
        <p14:reveal/>
      </p:transition>
    </mc:Choice>
    <mc:Fallback>
      <p:transition spd="slow" advTm="58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FF3399"/>
                </a:solidFill>
              </a:rPr>
              <a:t>Специфіка культури доби Відродження</a:t>
            </a:r>
            <a:endParaRPr lang="ru-RU" sz="2800" b="1" i="1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Відродження інтересу до Античності;</a:t>
            </a:r>
          </a:p>
          <a:p>
            <a:r>
              <a:rPr lang="uk-UA" dirty="0">
                <a:solidFill>
                  <a:srgbClr val="0070C0"/>
                </a:solidFill>
                <a:latin typeface="Comic Sans MS" panose="030F0702030302020204" pitchFamily="66" charset="0"/>
              </a:rPr>
              <a:t>Обґрунтування </a:t>
            </a:r>
            <a:r>
              <a:rPr lang="uk-UA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права науки і розуму на незалежність від церкви;</a:t>
            </a:r>
          </a:p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Світський характер культури та літератури;</a:t>
            </a:r>
          </a:p>
          <a:p>
            <a:r>
              <a:rPr lang="uk-UA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Спроби компромісного поєднання надбання античності давньоримського варіанта з християнською ідеологією католицизму.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1"/>
            <a:ext cx="276225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283375"/>
      </p:ext>
    </p:extLst>
  </p:cSld>
  <p:clrMapOvr>
    <a:masterClrMapping/>
  </p:clrMapOvr>
  <p:transition spd="slow" advTm="19152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965245" cy="32594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Ренесансу властивий гуманістичний світогляд,звернення до культурної спадщини античності ,тобто її «відродження»(звідси і назва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терміну)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29033"/>
      </p:ext>
    </p:extLst>
  </p:cSld>
  <p:clrMapOvr>
    <a:masterClrMapping/>
  </p:clrMapOvr>
  <p:transition spd="slow" advTm="8624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155516" cy="3052226"/>
          </a:xfrm>
        </p:spPr>
        <p:txBody>
          <a:bodyPr>
            <a:normAutofit fontScale="90000"/>
          </a:bodyPr>
          <a:lstStyle/>
          <a:p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Можна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виділити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три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основні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періоди</a:t>
            </a:r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:</a:t>
            </a:r>
            <a:r>
              <a:rPr lang="ru-RU" sz="1400" b="1" dirty="0">
                <a:latin typeface="Comic Sans MS" panose="030F0702030302020204" pitchFamily="66" charset="0"/>
              </a:rPr>
              <a:t/>
            </a:r>
            <a:br>
              <a:rPr lang="ru-RU" sz="1400" b="1" dirty="0">
                <a:latin typeface="Comic Sans MS" panose="030F0702030302020204" pitchFamily="66" charset="0"/>
              </a:rPr>
            </a:br>
            <a:r>
              <a:rPr lang="ru-RU" sz="1400" b="1" dirty="0" smtClean="0">
                <a:latin typeface="Comic Sans MS" panose="030F0702030302020204" pitchFamily="66" charset="0"/>
              </a:rPr>
              <a:t>    </a:t>
            </a:r>
            <a:r>
              <a:rPr lang="ru-RU" sz="1400" b="1" i="1" dirty="0" smtClean="0">
                <a:latin typeface="Comic Sans MS" panose="030F0702030302020204" pitchFamily="66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1.</a:t>
            </a:r>
            <a:r>
              <a:rPr lang="ru-RU" sz="2700" b="1" dirty="0" smtClean="0">
                <a:latin typeface="Comic Sans MS" panose="030F0702030302020204" pitchFamily="66" charset="0"/>
              </a:rPr>
              <a:t>Раннє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або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smtClean="0">
                <a:latin typeface="Comic Sans MS" panose="030F0702030302020204" pitchFamily="66" charset="0"/>
              </a:rPr>
              <a:t>Кватроченто</a:t>
            </a:r>
            <a:r>
              <a:rPr lang="ru-RU" sz="2700" b="1" dirty="0">
                <a:latin typeface="Comic Sans MS" panose="030F0702030302020204" pitchFamily="66" charset="0"/>
              </a:rPr>
              <a:t>, </a:t>
            </a:r>
            <a:r>
              <a:rPr lang="ru-RU" sz="2700" b="1" dirty="0" err="1">
                <a:latin typeface="Comic Sans MS" panose="030F0702030302020204" pitchFamily="66" charset="0"/>
              </a:rPr>
              <a:t>приблизно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збігається</a:t>
            </a:r>
            <a:r>
              <a:rPr lang="ru-RU" sz="2700" b="1" dirty="0">
                <a:latin typeface="Comic Sans MS" panose="030F0702030302020204" pitchFamily="66" charset="0"/>
              </a:rPr>
              <a:t> з</a:t>
            </a:r>
            <a:r>
              <a:rPr lang="ru-RU" sz="2700" dirty="0"/>
              <a:t> </a:t>
            </a:r>
            <a:r>
              <a:rPr lang="en-US" sz="2700" dirty="0">
                <a:latin typeface="Forte" panose="03060902040502070203" pitchFamily="66" charset="0"/>
              </a:rPr>
              <a:t>XV </a:t>
            </a:r>
            <a:r>
              <a:rPr lang="ru-RU" sz="2700" b="1" dirty="0" err="1">
                <a:latin typeface="Comic Sans MS" panose="030F0702030302020204" pitchFamily="66" charset="0"/>
              </a:rPr>
              <a:t>століттям</a:t>
            </a:r>
            <a:r>
              <a:rPr lang="ru-RU" sz="2700" b="1" dirty="0">
                <a:latin typeface="Comic Sans MS" panose="030F0702030302020204" pitchFamily="66" charset="0"/>
              </a:rPr>
              <a:t>.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2.</a:t>
            </a:r>
            <a:r>
              <a:rPr lang="ru-RU" sz="2700" b="1" dirty="0" smtClean="0">
                <a:latin typeface="Comic Sans MS" panose="030F0702030302020204" pitchFamily="66" charset="0"/>
              </a:rPr>
              <a:t>Високе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, перша </a:t>
            </a:r>
            <a:r>
              <a:rPr lang="ru-RU" sz="2700" b="1" dirty="0" err="1">
                <a:latin typeface="Comic Sans MS" panose="030F0702030302020204" pitchFamily="66" charset="0"/>
              </a:rPr>
              <a:t>чверть</a:t>
            </a:r>
            <a:r>
              <a:rPr lang="ru-RU" sz="2700" dirty="0"/>
              <a:t> </a:t>
            </a:r>
            <a:r>
              <a:rPr lang="en-US" sz="2700" dirty="0">
                <a:latin typeface="Forte" panose="03060902040502070203" pitchFamily="66" charset="0"/>
              </a:rPr>
              <a:t>XVI </a:t>
            </a:r>
            <a:r>
              <a:rPr lang="ru-RU" sz="2700" b="1" dirty="0" err="1">
                <a:latin typeface="Comic Sans MS" panose="030F0702030302020204" pitchFamily="66" charset="0"/>
              </a:rPr>
              <a:t>століття</a:t>
            </a:r>
            <a:r>
              <a:rPr lang="ru-RU" sz="2700" b="1" dirty="0">
                <a:latin typeface="Comic Sans MS" panose="030F0702030302020204" pitchFamily="66" charset="0"/>
              </a:rPr>
              <a:t>.</a:t>
            </a:r>
            <a:br>
              <a:rPr lang="ru-RU" sz="2700" b="1" dirty="0">
                <a:latin typeface="Comic Sans MS" panose="030F0702030302020204" pitchFamily="66" charset="0"/>
              </a:rPr>
            </a:br>
            <a:r>
              <a:rPr lang="ru-RU" sz="2700" b="1" dirty="0" smtClean="0">
                <a:latin typeface="Comic Sans MS" panose="030F0702030302020204" pitchFamily="66" charset="0"/>
              </a:rPr>
              <a:t>  </a:t>
            </a:r>
            <a:r>
              <a:rPr lang="ru-RU" sz="27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</a:t>
            </a:r>
            <a:r>
              <a:rPr lang="ru-RU" sz="27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ru-RU" sz="2700" b="1" dirty="0" smtClean="0">
                <a:latin typeface="Comic Sans MS" panose="030F0702030302020204" pitchFamily="66" charset="0"/>
              </a:rPr>
              <a:t>Маньєризм </a:t>
            </a:r>
            <a:r>
              <a:rPr lang="ru-RU" sz="2700" b="1" dirty="0" err="1">
                <a:latin typeface="Comic Sans MS" panose="030F0702030302020204" pitchFamily="66" charset="0"/>
              </a:rPr>
              <a:t>або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Пізніше</a:t>
            </a:r>
            <a:r>
              <a:rPr lang="ru-RU" sz="2700" b="1" dirty="0">
                <a:latin typeface="Comic Sans MS" panose="030F0702030302020204" pitchFamily="66" charset="0"/>
              </a:rPr>
              <a:t> </a:t>
            </a:r>
            <a:r>
              <a:rPr lang="ru-RU" sz="2700" b="1" dirty="0" err="1">
                <a:latin typeface="Comic Sans MS" panose="030F0702030302020204" pitchFamily="66" charset="0"/>
              </a:rPr>
              <a:t>Відродження</a:t>
            </a:r>
            <a:r>
              <a:rPr lang="ru-RU" sz="2700" b="1" dirty="0">
                <a:latin typeface="Comic Sans MS" panose="030F0702030302020204" pitchFamily="66" charset="0"/>
              </a:rPr>
              <a:t> (</a:t>
            </a:r>
            <a:r>
              <a:rPr lang="ru-RU" sz="2700" b="1" dirty="0" err="1">
                <a:latin typeface="Comic Sans MS" panose="030F0702030302020204" pitchFamily="66" charset="0"/>
              </a:rPr>
              <a:t>бл</a:t>
            </a:r>
            <a:r>
              <a:rPr lang="ru-RU" sz="2700" b="1" dirty="0">
                <a:latin typeface="Comic Sans MS" panose="030F0702030302020204" pitchFamily="66" charset="0"/>
              </a:rPr>
              <a:t>. 1520 - 1600).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27201" y="5661248"/>
            <a:ext cx="190869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48900"/>
            <a:ext cx="2027410" cy="122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0999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6489">
        <p:circle/>
      </p:transition>
    </mc:Choice>
    <mc:Fallback>
      <p:transition spd="slow" advTm="1648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16660" cy="2467402"/>
          </a:xfrm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Чільне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місце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посідало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оборонне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будівництво</a:t>
            </a:r>
            <a:r>
              <a:rPr lang="ru-RU" sz="2400" b="1" dirty="0">
                <a:solidFill>
                  <a:srgbClr val="0070C0"/>
                </a:solidFill>
              </a:rPr>
              <a:t>. В </a:t>
            </a:r>
            <a:r>
              <a:rPr lang="ru-RU" sz="2400" b="1" dirty="0" err="1">
                <a:solidFill>
                  <a:srgbClr val="0070C0"/>
                </a:solidFill>
              </a:rPr>
              <a:t>Україні</a:t>
            </a:r>
            <a:r>
              <a:rPr lang="ru-RU" sz="2400" b="1" dirty="0">
                <a:solidFill>
                  <a:srgbClr val="0070C0"/>
                </a:solidFill>
              </a:rPr>
              <a:t> часто </a:t>
            </a:r>
            <a:r>
              <a:rPr lang="ru-RU" sz="2400" b="1" dirty="0" err="1">
                <a:solidFill>
                  <a:srgbClr val="0070C0"/>
                </a:solidFill>
              </a:rPr>
              <a:t>використовувалася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традиційна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фортифікаційна</a:t>
            </a:r>
            <a:r>
              <a:rPr lang="ru-RU" sz="2400" b="1" dirty="0">
                <a:solidFill>
                  <a:srgbClr val="0070C0"/>
                </a:solidFill>
              </a:rPr>
              <a:t> система з </a:t>
            </a:r>
            <a:r>
              <a:rPr lang="ru-RU" sz="2400" b="1" dirty="0" err="1">
                <a:solidFill>
                  <a:srgbClr val="0070C0"/>
                </a:solidFill>
              </a:rPr>
              <a:t>глибокими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ровами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земляними</a:t>
            </a:r>
            <a:r>
              <a:rPr lang="ru-RU" sz="2400" b="1" dirty="0">
                <a:solidFill>
                  <a:srgbClr val="0070C0"/>
                </a:solidFill>
              </a:rPr>
              <a:t> валами та </a:t>
            </a:r>
            <a:r>
              <a:rPr lang="ru-RU" sz="2400" b="1" dirty="0" err="1">
                <a:solidFill>
                  <a:srgbClr val="0070C0"/>
                </a:solidFill>
              </a:rPr>
              <a:t>дерев'яними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стінами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Такі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стіни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було</a:t>
            </a:r>
            <a:r>
              <a:rPr lang="ru-RU" sz="2400" b="1" dirty="0">
                <a:solidFill>
                  <a:srgbClr val="0070C0"/>
                </a:solidFill>
              </a:rPr>
              <a:t> легко </a:t>
            </a:r>
            <a:r>
              <a:rPr lang="ru-RU" sz="2400" b="1" dirty="0" err="1">
                <a:solidFill>
                  <a:srgbClr val="0070C0"/>
                </a:solidFill>
              </a:rPr>
              <a:t>спалити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проте</a:t>
            </a:r>
            <a:r>
              <a:rPr lang="ru-RU" sz="2400" b="1" dirty="0">
                <a:solidFill>
                  <a:srgbClr val="0070C0"/>
                </a:solidFill>
              </a:rPr>
              <a:t> вони </a:t>
            </a:r>
            <a:r>
              <a:rPr lang="ru-RU" sz="2400" b="1" dirty="0" err="1">
                <a:solidFill>
                  <a:srgbClr val="0070C0"/>
                </a:solidFill>
              </a:rPr>
              <a:t>краще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ніж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кам'яні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витримували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гарматний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обстріл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76875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5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6971">
        <p:dissolve/>
      </p:transition>
    </mc:Choice>
    <mc:Fallback>
      <p:transition spd="slow" advTm="1697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i="1" dirty="0" smtClean="0">
                <a:solidFill>
                  <a:srgbClr val="00B050"/>
                </a:solidFill>
              </a:rPr>
              <a:t>Неприступні фортеці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628800"/>
            <a:ext cx="2939521" cy="820208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м.Київ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628800"/>
            <a:ext cx="2944368" cy="822960"/>
          </a:xfrm>
        </p:spPr>
        <p:txBody>
          <a:bodyPr>
            <a:normAutofit/>
          </a:bodyPr>
          <a:lstStyle/>
          <a:p>
            <a:r>
              <a:rPr lang="uk-UA" sz="3600" dirty="0" err="1" smtClean="0"/>
              <a:t>м.Ніжин</a:t>
            </a:r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331236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3456384" cy="374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5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864">
        <p14:glitter pattern="hexagon"/>
      </p:transition>
    </mc:Choice>
    <mc:Fallback>
      <p:transition spd="slow" advTm="38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193</TotalTime>
  <Words>275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Архітектура доби Відродження. Ренесанс</vt:lpstr>
      <vt:lpstr>Архітектура Відродження - період розвитку архітектури в європейських країнах з початку XV до початку XVII століття, в загальному перебігу Відродження та розвитку основ духовної і матеріальної культури Стародавній Греції і Рима. Цей період є переломним моментом в історії західноєвропейської архітектури, особливо по відношенню до попереднього архітектурному стилю, до готики.</vt:lpstr>
      <vt:lpstr>Першим представником цього напряму можна назвати Філіппо Брунеллескі, котрий працював у Флоренції, місті в Тоскані,де розпочався напрям відродження античності. </vt:lpstr>
      <vt:lpstr>Особливе значення в цьому напрямку надається формам античної архітектури:</vt:lpstr>
      <vt:lpstr>Специфіка культури доби Відродження</vt:lpstr>
      <vt:lpstr>Ренесансу властивий гуманістичний світогляд,звернення до культурної спадщини античності ,тобто її «відродження»(звідси і назва терміну) </vt:lpstr>
      <vt:lpstr>Можна виділити три основні періоди:      1.Раннє Відродження або Кватроченто, приблизно збігається з XV століттям.  2.Високе Відродження, перша чверть XVI століття.   3.Маньєризм або Пізніше Відродження (бл. 1520 - 1600).</vt:lpstr>
      <vt:lpstr>Чільне місце посідало оборонне будівництво. В Україні часто використовувалася традиційна фортифікаційна система з глибокими ровами, земляними валами та дерев'яними стінами. Такі стіни було легко спалити, проте вони краще, ніж кам'яні, витримували гарматний обстріл. </vt:lpstr>
      <vt:lpstr>Неприступні фортеці</vt:lpstr>
      <vt:lpstr>Авторитетом у створенні таких замків була Італія.</vt:lpstr>
      <vt:lpstr>Микільський Військовий собор у Києві</vt:lpstr>
      <vt:lpstr>Успенський собор у Львові</vt:lpstr>
      <vt:lpstr>Собор Святого Лаврентія (Львівська область)</vt:lpstr>
      <vt:lpstr>Каплиця Трьох Святителів (м. Львів)</vt:lpstr>
      <vt:lpstr>Більшість пам'ятників Ренесансу в Центральній і Східній Європі - аж ніяк не витончені вілли, а неприступні замки. І навіть храми цієї епохи більше нагадують фортечні споруди.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доби Відродження. Ренесанс</dc:title>
  <cp:lastModifiedBy>Юля и Катя</cp:lastModifiedBy>
  <cp:revision>15</cp:revision>
  <dcterms:modified xsi:type="dcterms:W3CDTF">2014-01-19T10:32:51Z</dcterms:modified>
</cp:coreProperties>
</file>