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78" r:id="rId4"/>
    <p:sldId id="279" r:id="rId5"/>
    <p:sldId id="280" r:id="rId6"/>
    <p:sldId id="281" r:id="rId7"/>
    <p:sldId id="282" r:id="rId8"/>
    <p:sldId id="287" r:id="rId9"/>
    <p:sldId id="283" r:id="rId10"/>
    <p:sldId id="275" r:id="rId11"/>
    <p:sldId id="276" r:id="rId12"/>
    <p:sldId id="288" r:id="rId13"/>
    <p:sldId id="284" r:id="rId14"/>
    <p:sldId id="256" r:id="rId15"/>
    <p:sldId id="265" r:id="rId16"/>
    <p:sldId id="266" r:id="rId17"/>
    <p:sldId id="267" r:id="rId18"/>
    <p:sldId id="273" r:id="rId19"/>
    <p:sldId id="289" r:id="rId20"/>
    <p:sldId id="277" r:id="rId21"/>
    <p:sldId id="290" r:id="rId22"/>
    <p:sldId id="270" r:id="rId23"/>
    <p:sldId id="27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2" autoAdjust="0"/>
    <p:restoredTop sz="94660"/>
  </p:normalViewPr>
  <p:slideViewPr>
    <p:cSldViewPr>
      <p:cViewPr>
        <p:scale>
          <a:sx n="71" d="100"/>
          <a:sy n="71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51B7-8DC1-4A3F-9682-37B2A9F9FD5F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4DAB-FA70-4384-B0A3-78AE7BEC14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110;&#1076;&#1082;&#1088;&#1080;&#1090;&#1080;&#1081;%20&#1091;&#1088;&#1086;&#1082;\&#1091;&#1088;&#1086;&#1082;\01%20&#1084;&#1077;&#1076;&#1083;&#1103;&#1082;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110;&#1076;&#1082;&#1088;&#1080;&#1090;&#1080;&#1081;%20&#1091;&#1088;&#1086;&#1082;\&#1091;&#1088;&#1086;&#1082;\02%20&#1082;&#1086;&#1079;&#1072;&#1094;&#1100;&#1082;&#1072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110;&#1076;&#1082;&#1088;&#1080;&#1090;&#1080;&#1081;%20&#1091;&#1088;&#1086;&#1082;\&#1091;&#1088;&#1086;&#1082;\03%20&#1056;&#1054;&#1050;&#1057;&#1054;&#1051;&#1040;&#1053;&#1040;.mp3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110;&#1076;&#1082;&#1088;&#1080;&#1090;&#1080;&#1081;%20&#1091;&#1088;&#1086;&#1082;\&#1091;&#1088;&#1086;&#1082;\05%20&#1059;&#1050;&#1056;&#1040;&#1031;&#1053;&#1040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666374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8175" y="1773238"/>
            <a:ext cx="5327650" cy="20891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tx2"/>
              </a:gs>
            </a:gsLst>
            <a:lin ang="18900000" scaled="1"/>
          </a:gra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Властивості</a:t>
            </a:r>
            <a:r>
              <a:rPr kumimoji="0" lang="uk-UA" sz="4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квадратного кореня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6172200" cy="1894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143116"/>
            <a:ext cx="6429420" cy="407196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4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√169=13;        √10=100; √0,04=0,2;      √1,44=0,12; √0=0;              √0,9=0,3;  √640=80;        √1∕4=1∕2;    √25=-5;          √81/4=9/4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4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4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785918" y="214290"/>
            <a:ext cx="678661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Чи правильна рівність</a:t>
            </a: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3214678" y="2357430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6072198" y="2357430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3000364" y="2928934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5857884" y="292893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5929322" y="4786322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3286116" y="4143380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3286116" y="357187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6072198" y="357187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>
            <a:off x="3214678" y="478632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6143636" y="4143380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43109" y="1857375"/>
            <a:ext cx="6572296" cy="4586288"/>
          </a:xfrm>
        </p:spPr>
        <p:txBody>
          <a:bodyPr/>
          <a:lstStyle/>
          <a:p>
            <a:pPr eaLnBrk="1" hangingPunct="1"/>
            <a:r>
              <a:rPr lang="uk-UA" sz="4400" dirty="0" smtClean="0"/>
              <a:t>√100;    </a:t>
            </a:r>
          </a:p>
          <a:p>
            <a:pPr eaLnBrk="1" hangingPunct="1"/>
            <a:r>
              <a:rPr lang="uk-UA" sz="4400" dirty="0" smtClean="0"/>
              <a:t> √ 36;    </a:t>
            </a:r>
          </a:p>
          <a:p>
            <a:pPr eaLnBrk="1" hangingPunct="1"/>
            <a:r>
              <a:rPr lang="uk-UA" sz="4400" dirty="0" smtClean="0"/>
              <a:t> √4900 ;</a:t>
            </a:r>
          </a:p>
          <a:p>
            <a:pPr eaLnBrk="1" hangingPunct="1"/>
            <a:r>
              <a:rPr lang="uk-UA" sz="4400" dirty="0" smtClean="0"/>
              <a:t> √(3-а)(3+а);     </a:t>
            </a:r>
          </a:p>
          <a:p>
            <a:pPr eaLnBrk="1" hangingPunct="1"/>
            <a:r>
              <a:rPr lang="uk-UA" sz="4400" dirty="0" smtClean="0"/>
              <a:t>  √25-√16;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214546" y="285728"/>
            <a:ext cx="42594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Обчислити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5715008" y="5214950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5000628" y="2000240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4357686" y="4429132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/>
          <p:nvPr/>
        </p:nvCxnSpPr>
        <p:spPr>
          <a:xfrm>
            <a:off x="5000628" y="285749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/>
          <p:cNvCxnSpPr/>
          <p:nvPr/>
        </p:nvCxnSpPr>
        <p:spPr>
          <a:xfrm>
            <a:off x="4714876" y="364331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/>
          <p:cNvCxnSpPr/>
          <p:nvPr/>
        </p:nvCxnSpPr>
        <p:spPr>
          <a:xfrm>
            <a:off x="4643438" y="52863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1 медля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357422" y="571480"/>
            <a:ext cx="62151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√25 - √16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√121 - √100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(√8) </a:t>
            </a:r>
            <a:r>
              <a:rPr kumimoji="0" lang="uk-UA" sz="6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6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√49</a:t>
            </a:r>
            <a:r>
              <a:rPr kumimoji="0" lang="uk-UA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5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uk-UA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786710" y="357166"/>
            <a:ext cx="857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786710" y="1500174"/>
            <a:ext cx="857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858148" y="2714620"/>
            <a:ext cx="857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858148" y="3857628"/>
            <a:ext cx="857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2857488" y="714356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857752" y="714356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5286380" y="1714488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2857488" y="171448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3143240" y="271462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2857488" y="3714752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2" y="642918"/>
            <a:ext cx="912177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2000232" y="0"/>
            <a:ext cx="5521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Софіївський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собор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428860" y="6357958"/>
            <a:ext cx="407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Побудовано у 1017-1037 рр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142845" y="214290"/>
          <a:ext cx="4429159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37"/>
                <a:gridCol w="632737"/>
                <a:gridCol w="632737"/>
                <a:gridCol w="632737"/>
                <a:gridCol w="632737"/>
                <a:gridCol w="632737"/>
                <a:gridCol w="632737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Я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33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0,84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50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22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5143504" y="214290"/>
          <a:ext cx="3796422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37"/>
                <a:gridCol w="632737"/>
                <a:gridCol w="632737"/>
                <a:gridCol w="632737"/>
                <a:gridCol w="632737"/>
                <a:gridCol w="632737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У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Й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М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Д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357158" y="2887682"/>
            <a:ext cx="3714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√50 * √8 ;               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√3 * √12 ;</a:t>
            </a:r>
            <a:endParaRPr lang="en-US" sz="3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√2 * √242;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√11 * √99 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√1,2 * √120;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√40 * √62,5; 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√1,44 * √0, 49;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143504" y="3143248"/>
            <a:ext cx="3714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√64 * 100 ;               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√49 * 144 ;</a:t>
            </a:r>
            <a:endParaRPr lang="en-US" sz="3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√25 * 121;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√36 * 900 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√121 * 64;</a:t>
            </a:r>
          </a:p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√900 * 81;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214282" y="221455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варіант № 724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500694" y="2357430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 варіант № 715</a:t>
            </a: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642910" y="3000372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5429256" y="3857628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5429256" y="3286124"/>
            <a:ext cx="15716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5500694" y="4429132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5500694" y="4929198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5500694" y="5500702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5500694" y="6000768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>
            <a:off x="642910" y="357187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/>
          <p:nvPr/>
        </p:nvCxnSpPr>
        <p:spPr>
          <a:xfrm>
            <a:off x="1714480" y="3071810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>
            <a:off x="1500166" y="3571876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/>
          <p:nvPr/>
        </p:nvCxnSpPr>
        <p:spPr>
          <a:xfrm>
            <a:off x="714348" y="4143380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>
            <a:off x="1643042" y="4143380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>
            <a:off x="714348" y="4643446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>
            <a:off x="1857356" y="4643446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/>
          <p:nvPr/>
        </p:nvCxnSpPr>
        <p:spPr>
          <a:xfrm>
            <a:off x="785786" y="5214950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>
            <a:off x="2000232" y="5214950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/>
          <p:cNvCxnSpPr/>
          <p:nvPr/>
        </p:nvCxnSpPr>
        <p:spPr>
          <a:xfrm>
            <a:off x="785786" y="5786454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>
            <a:off x="1857356" y="5786454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>
            <a:off x="642910" y="6286520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>
            <a:off x="2071670" y="6286520"/>
            <a:ext cx="92869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0" y="0"/>
          <a:ext cx="8501087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1"/>
                <a:gridCol w="1214441"/>
                <a:gridCol w="1214441"/>
                <a:gridCol w="1214441"/>
                <a:gridCol w="1214441"/>
                <a:gridCol w="1214441"/>
                <a:gridCol w="1214441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Я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2071638" y="1142984"/>
          <a:ext cx="70723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27"/>
                <a:gridCol w="1178727"/>
                <a:gridCol w="1178727"/>
                <a:gridCol w="1178727"/>
                <a:gridCol w="1178727"/>
                <a:gridCol w="1178727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М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У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Д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FF00"/>
                          </a:solidFill>
                        </a:rPr>
                        <a:t>Й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00216"/>
            <a:ext cx="4286247" cy="450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4143372" y="2428868"/>
            <a:ext cx="5000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Державний </a:t>
            </a:r>
            <a:r>
              <a:rPr lang="ru-RU" sz="2000" dirty="0" err="1" smtClean="0">
                <a:latin typeface="Bookman Old Style" pitchFamily="18" charset="0"/>
              </a:rPr>
              <a:t>діяч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Київської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Русі</a:t>
            </a:r>
            <a:r>
              <a:rPr lang="ru-RU" sz="2000" dirty="0" smtClean="0">
                <a:latin typeface="Bookman Old Style" pitchFamily="18" charset="0"/>
              </a:rPr>
              <a:t>, великий князь </a:t>
            </a:r>
            <a:r>
              <a:rPr lang="ru-RU" sz="2000" dirty="0" err="1" smtClean="0">
                <a:latin typeface="Bookman Old Style" pitchFamily="18" charset="0"/>
              </a:rPr>
              <a:t>Київський</a:t>
            </a:r>
            <a:r>
              <a:rPr lang="ru-RU" sz="2000" dirty="0" smtClean="0">
                <a:latin typeface="Bookman Old Style" pitchFamily="18" charset="0"/>
              </a:rPr>
              <a:t> (</a:t>
            </a:r>
            <a:r>
              <a:rPr lang="ru-RU" sz="2000" dirty="0" err="1" smtClean="0">
                <a:latin typeface="Bookman Old Style" pitchFamily="18" charset="0"/>
              </a:rPr>
              <a:t>з</a:t>
            </a:r>
            <a:r>
              <a:rPr lang="ru-RU" sz="2000" dirty="0" smtClean="0">
                <a:latin typeface="Bookman Old Style" pitchFamily="18" charset="0"/>
              </a:rPr>
              <a:t> 1019р.)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Заклав Ярослав </a:t>
            </a:r>
            <a:r>
              <a:rPr lang="ru-RU" sz="2000" dirty="0" err="1" smtClean="0">
                <a:latin typeface="Bookman Old Style" pitchFamily="18" charset="0"/>
              </a:rPr>
              <a:t>місто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велике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біля</a:t>
            </a:r>
            <a:r>
              <a:rPr lang="ru-RU" sz="2000" dirty="0" smtClean="0">
                <a:latin typeface="Bookman Old Style" pitchFamily="18" charset="0"/>
              </a:rPr>
              <a:t> того </a:t>
            </a:r>
            <a:r>
              <a:rPr lang="ru-RU" sz="2000" dirty="0" err="1" smtClean="0">
                <a:latin typeface="Bookman Old Style" pitchFamily="18" charset="0"/>
              </a:rPr>
              <a:t>міста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Золоті</a:t>
            </a:r>
            <a:r>
              <a:rPr lang="ru-RU" sz="2000" dirty="0" smtClean="0">
                <a:latin typeface="Bookman Old Style" pitchFamily="18" charset="0"/>
              </a:rPr>
              <a:t> Ворота. Заклав </a:t>
            </a:r>
            <a:r>
              <a:rPr lang="ru-RU" sz="2000" dirty="0" err="1" smtClean="0">
                <a:latin typeface="Bookman Old Style" pitchFamily="18" charset="0"/>
              </a:rPr>
              <a:t>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церкву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Святої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Софії</a:t>
            </a:r>
            <a:endParaRPr lang="ru-RU" sz="2000" dirty="0" smtClean="0">
              <a:latin typeface="Bookman Old Style" pitchFamily="18" charset="0"/>
            </a:endParaRPr>
          </a:p>
          <a:p>
            <a:endParaRPr lang="uk-UA" sz="2000" dirty="0" smtClean="0">
              <a:latin typeface="Bookman Old Style" pitchFamily="18" charset="0"/>
            </a:endParaRPr>
          </a:p>
          <a:p>
            <a:r>
              <a:rPr lang="uk-UA" sz="2000" dirty="0" smtClean="0">
                <a:latin typeface="Bookman Old Style" pitchFamily="18" charset="0"/>
              </a:rPr>
              <a:t>Перша відома в Київській Русі бібліотека була заснована в Києві при </a:t>
            </a:r>
            <a:r>
              <a:rPr lang="uk-UA" sz="2000" dirty="0" err="1" smtClean="0">
                <a:latin typeface="Bookman Old Style" pitchFamily="18" charset="0"/>
              </a:rPr>
              <a:t>Софієвському</a:t>
            </a:r>
            <a:r>
              <a:rPr lang="uk-UA" sz="2000" dirty="0" smtClean="0">
                <a:latin typeface="Bookman Old Style" pitchFamily="18" charset="0"/>
              </a:rPr>
              <a:t> соборі Я.М. В той час бібліотека налічувала 950 томів.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91" t="15244" r="4255" b="115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Olg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29191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286380" y="357166"/>
            <a:ext cx="35719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Bookman Old Style" pitchFamily="18" charset="0"/>
              </a:rPr>
              <a:t>орден </a:t>
            </a:r>
          </a:p>
          <a:p>
            <a:pPr algn="ctr"/>
            <a:r>
              <a:rPr lang="uk-UA" sz="3200" dirty="0" smtClean="0">
                <a:latin typeface="Bookman Old Style" pitchFamily="18" charset="0"/>
              </a:rPr>
              <a:t>Княгині Ольги </a:t>
            </a:r>
          </a:p>
          <a:p>
            <a:r>
              <a:rPr lang="uk-UA" sz="2800" dirty="0" smtClean="0">
                <a:latin typeface="Bookman Old Style" pitchFamily="18" charset="0"/>
              </a:rPr>
              <a:t>для нагородження жінок</a:t>
            </a:r>
          </a:p>
          <a:p>
            <a:r>
              <a:rPr lang="uk-UA" sz="2800" dirty="0" smtClean="0">
                <a:latin typeface="Bookman Old Style" pitchFamily="18" charset="0"/>
              </a:rPr>
              <a:t>за видатні заслуги в різних сферах діяльності.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929190" y="3714752"/>
            <a:ext cx="4214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16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2000 року </a:t>
            </a:r>
            <a:r>
              <a:rPr lang="ru-RU" sz="2400" dirty="0" err="1" smtClean="0"/>
              <a:t>Верховна</a:t>
            </a:r>
            <a:r>
              <a:rPr lang="ru-RU" sz="2400" dirty="0" smtClean="0"/>
              <a:t> Рада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прийняла</a:t>
            </a:r>
            <a:r>
              <a:rPr lang="ru-RU" sz="2400" dirty="0" smtClean="0"/>
              <a:t> Закон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«Про </a:t>
            </a:r>
            <a:r>
              <a:rPr lang="ru-RU" sz="2400" dirty="0" err="1" smtClean="0"/>
              <a:t>державні</a:t>
            </a:r>
            <a:r>
              <a:rPr lang="ru-RU" sz="2400" dirty="0" smtClean="0"/>
              <a:t> нагороди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», у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нагорода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— орден </a:t>
            </a:r>
            <a:r>
              <a:rPr lang="ru-RU" sz="2400" dirty="0" err="1" smtClean="0"/>
              <a:t>княгині</a:t>
            </a:r>
            <a:r>
              <a:rPr lang="ru-RU" sz="2400" dirty="0" smtClean="0"/>
              <a:t> Ольги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2 козаць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32" y="0"/>
            <a:ext cx="9031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27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203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2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00034" y="500042"/>
            <a:ext cx="10715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dirty="0" smtClean="0"/>
              <a:t>У</a:t>
            </a:r>
          </a:p>
          <a:p>
            <a:r>
              <a:rPr lang="uk-UA" sz="8800" dirty="0" smtClean="0"/>
              <a:t>Р</a:t>
            </a:r>
          </a:p>
          <a:p>
            <a:r>
              <a:rPr lang="uk-UA" sz="8800" dirty="0" smtClean="0"/>
              <a:t>О</a:t>
            </a:r>
          </a:p>
          <a:p>
            <a:r>
              <a:rPr lang="uk-UA" sz="8800" dirty="0"/>
              <a:t>К</a:t>
            </a:r>
            <a:endParaRPr lang="ru-RU" sz="8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2500298" y="1000108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Уміння, уважність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143240" y="2214554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Розум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Радість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785918" y="342900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Оригінальність.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857356" y="5000636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Кмітливість. Корисність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214422"/>
            <a:ext cx="6929486" cy="49292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√12 + √75 - √48;               √64а + √36а - √81а;</a:t>
            </a:r>
            <a:endParaRPr lang="en-US" sz="48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√49х + √25х - √100х;</a:t>
            </a:r>
          </a:p>
          <a:p>
            <a:pPr>
              <a:defRPr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√8х – 0,1√200х +3√50х  </a:t>
            </a:r>
          </a:p>
          <a:p>
            <a:pPr>
              <a:defRPr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(4 - √17 )(√17 + 4 );          (√7 - √5 )(√7 + √5 );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728" y="0"/>
            <a:ext cx="69294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Спростити вираз</a:t>
            </a:r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3143240" y="2143116"/>
            <a:ext cx="9286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6572264" y="2143116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857752" y="2143116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5572132" y="5500702"/>
            <a:ext cx="5000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>
            <a:off x="3071802" y="3071810"/>
            <a:ext cx="100013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>
            <a:off x="2786050" y="3929066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>
            <a:off x="6786578" y="5500702"/>
            <a:ext cx="571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/>
          <p:nvPr/>
        </p:nvCxnSpPr>
        <p:spPr>
          <a:xfrm>
            <a:off x="5000628" y="3857628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>
            <a:off x="4429124" y="5500702"/>
            <a:ext cx="571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/>
          <p:cNvCxnSpPr/>
          <p:nvPr/>
        </p:nvCxnSpPr>
        <p:spPr>
          <a:xfrm>
            <a:off x="5572132" y="4786322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/>
          <p:cNvCxnSpPr/>
          <p:nvPr/>
        </p:nvCxnSpPr>
        <p:spPr>
          <a:xfrm>
            <a:off x="4214810" y="4786322"/>
            <a:ext cx="4286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/>
          <p:cNvCxnSpPr/>
          <p:nvPr/>
        </p:nvCxnSpPr>
        <p:spPr>
          <a:xfrm>
            <a:off x="6572264" y="3071810"/>
            <a:ext cx="9286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/>
          <p:cNvCxnSpPr/>
          <p:nvPr/>
        </p:nvCxnSpPr>
        <p:spPr>
          <a:xfrm>
            <a:off x="3500430" y="5500702"/>
            <a:ext cx="4286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/>
          <p:cNvCxnSpPr/>
          <p:nvPr/>
        </p:nvCxnSpPr>
        <p:spPr>
          <a:xfrm>
            <a:off x="4857752" y="3000372"/>
            <a:ext cx="12144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/>
          <p:cNvCxnSpPr/>
          <p:nvPr/>
        </p:nvCxnSpPr>
        <p:spPr>
          <a:xfrm>
            <a:off x="7358082" y="3929066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/>
          <p:cNvCxnSpPr/>
          <p:nvPr/>
        </p:nvCxnSpPr>
        <p:spPr>
          <a:xfrm>
            <a:off x="3643306" y="1428736"/>
            <a:ext cx="714375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>
            <a:off x="5072066" y="1428736"/>
            <a:ext cx="6429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/>
          <p:cNvCxnSpPr/>
          <p:nvPr/>
        </p:nvCxnSpPr>
        <p:spPr>
          <a:xfrm>
            <a:off x="6500826" y="1428736"/>
            <a:ext cx="6429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3 РОКСОЛА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7215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7643834" y="117693"/>
            <a:ext cx="12144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Л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А</a:t>
            </a:r>
          </a:p>
          <a:p>
            <a:pPr algn="ctr"/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</a:t>
            </a:r>
          </a:p>
          <a:p>
            <a:pPr algn="ctr"/>
            <a:r>
              <a:rPr lang="uk-UA" sz="4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3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5 УКРАЇ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>
                <a:solidFill>
                  <a:schemeClr val="accent1"/>
                </a:solidFill>
              </a:rPr>
              <a:t>ПРОТЯГОМ УРОКУ:</a:t>
            </a:r>
            <a:endParaRPr lang="en-US" sz="2000">
              <a:solidFill>
                <a:schemeClr val="accent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18716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27860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555875" y="1773238"/>
            <a:ext cx="63373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/>
              <a:t>удосконалити навички застосовувати властивості   арифметичного квадратного кореня</a:t>
            </a:r>
            <a:r>
              <a:rPr lang="uk-UA" dirty="0"/>
              <a:t> </a:t>
            </a:r>
            <a:endParaRPr lang="en-US" sz="24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9700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627313" y="2708275"/>
            <a:ext cx="51450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b="1"/>
              <a:t>обчислювальні навички при розв’язувані завдань на добування коренів</a:t>
            </a:r>
            <a:r>
              <a:rPr lang="ru-RU"/>
              <a:t> </a:t>
            </a:r>
            <a:endParaRPr lang="en-US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6782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28800" y="45926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555875" y="4652963"/>
            <a:ext cx="56086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 dirty="0"/>
              <a:t> виховувати наполегливість у досягненні мети </a:t>
            </a:r>
            <a:endParaRPr lang="en-US" sz="24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509838" y="3644900"/>
            <a:ext cx="6634162" cy="128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/>
              <a:t>увагу, колективізм, індивідуальність,спостережливість при виконанні завдань, </a:t>
            </a:r>
            <a:r>
              <a:rPr lang="uk-UA" b="1" dirty="0" err="1" smtClean="0"/>
              <a:t>самооцінювання</a:t>
            </a:r>
            <a:r>
              <a:rPr lang="uk-UA" b="1" dirty="0" smtClean="0"/>
              <a:t>, логічне мислення</a:t>
            </a:r>
            <a:endParaRPr lang="uk-UA" b="1" dirty="0"/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5" grpId="0"/>
      <p:bldP spid="40986" grpId="0"/>
      <p:bldP spid="409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7467600" cy="487375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7200" b="1" dirty="0"/>
              <a:t>1% везіння</a:t>
            </a:r>
          </a:p>
          <a:p>
            <a:pPr algn="ctr">
              <a:buFont typeface="Wingdings" pitchFamily="2" charset="2"/>
              <a:buNone/>
            </a:pPr>
            <a:r>
              <a:rPr lang="uk-UA" sz="7200" b="1" dirty="0"/>
              <a:t>+ </a:t>
            </a:r>
            <a:r>
              <a:rPr lang="uk-UA" sz="7200" b="1" u="sng" dirty="0"/>
              <a:t>99</a:t>
            </a:r>
            <a:r>
              <a:rPr lang="uk-UA" sz="7200" b="1" u="sng" dirty="0" smtClean="0"/>
              <a:t>%</a:t>
            </a:r>
            <a:r>
              <a:rPr lang="en-US" sz="7200" b="1" u="sng" dirty="0" smtClean="0"/>
              <a:t> </a:t>
            </a:r>
            <a:r>
              <a:rPr lang="uk-UA" sz="7200" b="1" u="sng" dirty="0" smtClean="0"/>
              <a:t>праці</a:t>
            </a:r>
            <a:endParaRPr lang="uk-UA" sz="7200" b="1" dirty="0"/>
          </a:p>
          <a:p>
            <a:pPr algn="ctr">
              <a:buFont typeface="Wingdings" pitchFamily="2" charset="2"/>
              <a:buNone/>
            </a:pPr>
            <a:r>
              <a:rPr lang="uk-UA" sz="7200" b="1" dirty="0"/>
              <a:t>У С П І Х</a:t>
            </a:r>
          </a:p>
          <a:p>
            <a:pPr algn="r">
              <a:buFont typeface="Wingdings" pitchFamily="2" charset="2"/>
              <a:buNone/>
            </a:pPr>
            <a:r>
              <a:rPr lang="uk-UA" b="1" dirty="0"/>
              <a:t>(Едісон)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5400" b="1" i="1"/>
              <a:t>Успіх – це сума всіх досягнень, що повторюються кожного дня</a:t>
            </a:r>
            <a:endParaRPr lang="en-US" sz="5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1441450" y="21478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1547813" y="27082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6516688" y="2133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 rot="212552">
            <a:off x="263525" y="981075"/>
            <a:ext cx="819150" cy="5033963"/>
            <a:chOff x="166" y="618"/>
            <a:chExt cx="516" cy="3171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 rot="-5521745">
              <a:off x="243" y="3300"/>
              <a:ext cx="333" cy="49"/>
              <a:chOff x="2003" y="3439"/>
              <a:chExt cx="468" cy="244"/>
            </a:xfrm>
          </p:grpSpPr>
          <p:sp>
            <p:nvSpPr>
              <p:cNvPr id="55339" name="Oval 43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40" name="Rectangle 44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41" name="Oval 45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42" name="Oval 46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-5521745">
              <a:off x="243" y="2756"/>
              <a:ext cx="333" cy="49"/>
              <a:chOff x="2003" y="3439"/>
              <a:chExt cx="468" cy="244"/>
            </a:xfrm>
          </p:grpSpPr>
          <p:sp>
            <p:nvSpPr>
              <p:cNvPr id="55334" name="Oval 3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35" name="Rectangle 3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36" name="Oval 4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37" name="Oval 4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-2102409">
              <a:off x="295" y="2341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 rot="-5521745">
              <a:off x="198" y="2211"/>
              <a:ext cx="333" cy="49"/>
              <a:chOff x="2003" y="3439"/>
              <a:chExt cx="468" cy="244"/>
            </a:xfrm>
          </p:grpSpPr>
          <p:sp>
            <p:nvSpPr>
              <p:cNvPr id="5530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-2102409">
              <a:off x="249" y="175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-5521745">
              <a:off x="153" y="1622"/>
              <a:ext cx="333" cy="49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-2102409">
              <a:off x="204" y="116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-5521745">
              <a:off x="53" y="968"/>
              <a:ext cx="435" cy="49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-2102409">
              <a:off x="166" y="618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31" name="Rectangle 35"/>
            <p:cNvSpPr>
              <a:spLocks noChangeArrowheads="1"/>
            </p:cNvSpPr>
            <p:nvPr/>
          </p:nvSpPr>
          <p:spPr bwMode="gray">
            <a:xfrm rot="-2102409">
              <a:off x="295" y="2886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32" name="Rectangle 36"/>
            <p:cNvSpPr>
              <a:spLocks noChangeArrowheads="1"/>
            </p:cNvSpPr>
            <p:nvPr/>
          </p:nvSpPr>
          <p:spPr bwMode="gray">
            <a:xfrm rot="-2102409">
              <a:off x="340" y="3430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5347" name="AutoShape 51"/>
          <p:cNvSpPr>
            <a:spLocks noChangeArrowheads="1"/>
          </p:cNvSpPr>
          <p:nvPr/>
        </p:nvSpPr>
        <p:spPr bwMode="auto">
          <a:xfrm>
            <a:off x="1285852" y="5429264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1357290" y="857232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1. Що називають квадратним коренем числа а?</a:t>
            </a:r>
          </a:p>
        </p:txBody>
      </p:sp>
      <p:sp>
        <p:nvSpPr>
          <p:cNvPr id="55350" name="Rectangle 54"/>
          <p:cNvSpPr>
            <a:spLocks noChangeArrowheads="1"/>
          </p:cNvSpPr>
          <p:nvPr/>
        </p:nvSpPr>
        <p:spPr bwMode="auto">
          <a:xfrm>
            <a:off x="1357290" y="2571744"/>
            <a:ext cx="2773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 dirty="0"/>
              <a:t>3. Як називають операцію </a:t>
            </a:r>
          </a:p>
          <a:p>
            <a:r>
              <a:rPr lang="uk-UA" sz="1400" dirty="0"/>
              <a:t>обчислення арифметичного</a:t>
            </a:r>
          </a:p>
          <a:p>
            <a:r>
              <a:rPr lang="uk-UA" sz="1400" dirty="0"/>
              <a:t> значення квадратного кореня?</a:t>
            </a:r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1403350" y="444023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/>
              <a:t>5. Скільки коренів має рівняння х</a:t>
            </a:r>
            <a:r>
              <a:rPr lang="uk-UA" baseline="30000" dirty="0"/>
              <a:t>2</a:t>
            </a:r>
            <a:r>
              <a:rPr lang="uk-UA" dirty="0"/>
              <a:t> = а?</a:t>
            </a:r>
          </a:p>
        </p:txBody>
      </p:sp>
      <p:sp>
        <p:nvSpPr>
          <p:cNvPr id="55353" name="Rectangle 57"/>
          <p:cNvSpPr>
            <a:spLocks noChangeArrowheads="1"/>
          </p:cNvSpPr>
          <p:nvPr/>
        </p:nvSpPr>
        <p:spPr bwMode="auto">
          <a:xfrm>
            <a:off x="1500166" y="5572140"/>
            <a:ext cx="2879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6. </a:t>
            </a:r>
            <a:r>
              <a:rPr lang="uk-UA" sz="1600" dirty="0" smtClean="0"/>
              <a:t>Сформулюйте теорему про корінь з добутку</a:t>
            </a:r>
            <a:endParaRPr lang="uk-UA" sz="1600" dirty="0"/>
          </a:p>
        </p:txBody>
      </p:sp>
      <p:sp>
        <p:nvSpPr>
          <p:cNvPr id="55419" name="AutoShape 123"/>
          <p:cNvSpPr>
            <a:spLocks noChangeArrowheads="1"/>
          </p:cNvSpPr>
          <p:nvPr/>
        </p:nvSpPr>
        <p:spPr bwMode="auto">
          <a:xfrm>
            <a:off x="5003800" y="908050"/>
            <a:ext cx="3013075" cy="7921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2" name="AutoShape 126"/>
          <p:cNvSpPr>
            <a:spLocks noChangeArrowheads="1"/>
          </p:cNvSpPr>
          <p:nvPr/>
        </p:nvSpPr>
        <p:spPr bwMode="auto">
          <a:xfrm>
            <a:off x="5003800" y="35734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3" name="AutoShape 127"/>
          <p:cNvSpPr>
            <a:spLocks noChangeArrowheads="1"/>
          </p:cNvSpPr>
          <p:nvPr/>
        </p:nvSpPr>
        <p:spPr bwMode="auto">
          <a:xfrm>
            <a:off x="5003800" y="44370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4" name="AutoShape 128"/>
          <p:cNvSpPr>
            <a:spLocks noChangeArrowheads="1"/>
          </p:cNvSpPr>
          <p:nvPr/>
        </p:nvSpPr>
        <p:spPr bwMode="auto">
          <a:xfrm>
            <a:off x="5003800" y="53006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5072066" y="857232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600" dirty="0">
                <a:cs typeface="Times New Roman" pitchFamily="18" charset="0"/>
              </a:rPr>
              <a:t>а) </a:t>
            </a:r>
            <a:r>
              <a:rPr lang="uk-UA" sz="1600" dirty="0" smtClean="0">
                <a:cs typeface="Times New Roman" pitchFamily="18" charset="0"/>
              </a:rPr>
              <a:t>Корінь з добутку двох невід'ємних  чисел дорівнює добутку коренів із цих чисел </a:t>
            </a:r>
            <a:endParaRPr lang="uk-UA" sz="1600" dirty="0"/>
          </a:p>
        </p:txBody>
      </p:sp>
      <p:sp>
        <p:nvSpPr>
          <p:cNvPr id="55428" name="Rectangle 132"/>
          <p:cNvSpPr>
            <a:spLocks noChangeArrowheads="1"/>
          </p:cNvSpPr>
          <p:nvPr/>
        </p:nvSpPr>
        <p:spPr bwMode="auto">
          <a:xfrm>
            <a:off x="4181475" y="3429000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 - </a:t>
            </a:r>
            <a:endParaRPr lang="uk-UA"/>
          </a:p>
        </p:txBody>
      </p:sp>
      <p:sp>
        <p:nvSpPr>
          <p:cNvPr id="55429" name="Rectangle 133"/>
          <p:cNvSpPr>
            <a:spLocks noChangeArrowheads="1"/>
          </p:cNvSpPr>
          <p:nvPr/>
        </p:nvSpPr>
        <p:spPr bwMode="auto">
          <a:xfrm>
            <a:off x="5214942" y="2000240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/>
              <a:t>б) два </a:t>
            </a:r>
            <a:r>
              <a:rPr lang="uk-UA" dirty="0" smtClean="0"/>
              <a:t>     </a:t>
            </a:r>
            <a:r>
              <a:rPr lang="uk-UA" i="1" dirty="0"/>
              <a:t>а, -а</a:t>
            </a:r>
            <a:r>
              <a:rPr lang="uk-UA" dirty="0"/>
              <a:t>  </a:t>
            </a:r>
          </a:p>
        </p:txBody>
      </p:sp>
      <p:sp>
        <p:nvSpPr>
          <p:cNvPr id="55430" name="Rectangle 134"/>
          <p:cNvSpPr>
            <a:spLocks noChangeArrowheads="1"/>
          </p:cNvSpPr>
          <p:nvPr/>
        </p:nvSpPr>
        <p:spPr bwMode="auto">
          <a:xfrm>
            <a:off x="5214942" y="4500570"/>
            <a:ext cx="264320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600" dirty="0"/>
              <a:t>д</a:t>
            </a:r>
            <a:r>
              <a:rPr lang="uk-UA" sz="1600" dirty="0" smtClean="0"/>
              <a:t>)  </a:t>
            </a:r>
            <a:r>
              <a:rPr lang="uk-UA" sz="1600" dirty="0"/>
              <a:t>невід’ємне число, </a:t>
            </a:r>
          </a:p>
          <a:p>
            <a:r>
              <a:rPr lang="uk-UA" sz="1600" dirty="0"/>
              <a:t>квадрат якого дорівнює а</a:t>
            </a:r>
          </a:p>
        </p:txBody>
      </p:sp>
      <p:sp>
        <p:nvSpPr>
          <p:cNvPr id="55431" name="Rectangle 135"/>
          <p:cNvSpPr>
            <a:spLocks noChangeArrowheads="1"/>
          </p:cNvSpPr>
          <p:nvPr/>
        </p:nvSpPr>
        <p:spPr bwMode="auto">
          <a:xfrm>
            <a:off x="5214942" y="3643314"/>
            <a:ext cx="287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г)  добування квадратного кореня із числа</a:t>
            </a:r>
          </a:p>
        </p:txBody>
      </p:sp>
      <p:sp>
        <p:nvSpPr>
          <p:cNvPr id="55432" name="Rectangle 136"/>
          <p:cNvSpPr>
            <a:spLocks noChangeArrowheads="1"/>
          </p:cNvSpPr>
          <p:nvPr/>
        </p:nvSpPr>
        <p:spPr bwMode="auto">
          <a:xfrm>
            <a:off x="5286380" y="2857496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/>
              <a:t>в</a:t>
            </a:r>
            <a:r>
              <a:rPr lang="uk-UA" dirty="0" smtClean="0"/>
              <a:t>)  </a:t>
            </a:r>
            <a:r>
              <a:rPr lang="uk-UA" dirty="0"/>
              <a:t>ні</a:t>
            </a:r>
          </a:p>
        </p:txBody>
      </p:sp>
      <p:sp>
        <p:nvSpPr>
          <p:cNvPr id="55433" name="Rectangle 137"/>
          <p:cNvSpPr>
            <a:spLocks noChangeArrowheads="1"/>
          </p:cNvSpPr>
          <p:nvPr/>
        </p:nvSpPr>
        <p:spPr bwMode="auto">
          <a:xfrm>
            <a:off x="5072066" y="5357826"/>
            <a:ext cx="300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dirty="0"/>
              <a:t>е) називають число,</a:t>
            </a:r>
          </a:p>
          <a:p>
            <a:r>
              <a:rPr lang="uk-UA" dirty="0"/>
              <a:t> квадрат якого дорівнює  а</a:t>
            </a:r>
          </a:p>
        </p:txBody>
      </p:sp>
      <p:sp>
        <p:nvSpPr>
          <p:cNvPr id="96" name="AutoShape 5"/>
          <p:cNvSpPr>
            <a:spLocks noChangeArrowheads="1"/>
          </p:cNvSpPr>
          <p:nvPr/>
        </p:nvSpPr>
        <p:spPr bwMode="auto">
          <a:xfrm>
            <a:off x="1285852" y="785794"/>
            <a:ext cx="3024188" cy="71913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7" name="AutoShape 6"/>
          <p:cNvSpPr>
            <a:spLocks noChangeArrowheads="1"/>
          </p:cNvSpPr>
          <p:nvPr/>
        </p:nvSpPr>
        <p:spPr bwMode="auto">
          <a:xfrm>
            <a:off x="1285852" y="1643050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Rectangle 27"/>
          <p:cNvSpPr>
            <a:spLocks noChangeArrowheads="1"/>
          </p:cNvSpPr>
          <p:nvPr/>
        </p:nvSpPr>
        <p:spPr bwMode="gray">
          <a:xfrm>
            <a:off x="1332665" y="22844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00" name="Rectangle 29"/>
          <p:cNvSpPr>
            <a:spLocks noChangeArrowheads="1"/>
          </p:cNvSpPr>
          <p:nvPr/>
        </p:nvSpPr>
        <p:spPr bwMode="gray">
          <a:xfrm>
            <a:off x="1439028" y="28448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01" name="Rectangle 30"/>
          <p:cNvSpPr>
            <a:spLocks noChangeArrowheads="1"/>
          </p:cNvSpPr>
          <p:nvPr/>
        </p:nvSpPr>
        <p:spPr bwMode="gray">
          <a:xfrm>
            <a:off x="6407903" y="22701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34" name="AutoShape 48"/>
          <p:cNvSpPr>
            <a:spLocks noChangeArrowheads="1"/>
          </p:cNvSpPr>
          <p:nvPr/>
        </p:nvSpPr>
        <p:spPr bwMode="auto">
          <a:xfrm>
            <a:off x="1357290" y="2500306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" name="AutoShape 49"/>
          <p:cNvSpPr>
            <a:spLocks noChangeArrowheads="1"/>
          </p:cNvSpPr>
          <p:nvPr/>
        </p:nvSpPr>
        <p:spPr bwMode="auto">
          <a:xfrm>
            <a:off x="1285852" y="3500438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" name="AutoShape 50"/>
          <p:cNvSpPr>
            <a:spLocks noChangeArrowheads="1"/>
          </p:cNvSpPr>
          <p:nvPr/>
        </p:nvSpPr>
        <p:spPr bwMode="auto">
          <a:xfrm>
            <a:off x="1294565" y="4502150"/>
            <a:ext cx="3013075" cy="7921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" name="Rectangle 53"/>
          <p:cNvSpPr>
            <a:spLocks noChangeArrowheads="1"/>
          </p:cNvSpPr>
          <p:nvPr/>
        </p:nvSpPr>
        <p:spPr bwMode="auto">
          <a:xfrm>
            <a:off x="1357290" y="1714488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/>
              <a:t>2. Чи існує квадратний корінь з від’ємного числа?</a:t>
            </a:r>
          </a:p>
        </p:txBody>
      </p:sp>
      <p:sp>
        <p:nvSpPr>
          <p:cNvPr id="141" name="Rectangle 55"/>
          <p:cNvSpPr>
            <a:spLocks noChangeArrowheads="1"/>
          </p:cNvSpPr>
          <p:nvPr/>
        </p:nvSpPr>
        <p:spPr bwMode="auto">
          <a:xfrm>
            <a:off x="1285852" y="3429000"/>
            <a:ext cx="2952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4. Що називають арифметичним квадратним коренем із числа а?</a:t>
            </a:r>
          </a:p>
        </p:txBody>
      </p:sp>
      <p:grpSp>
        <p:nvGrpSpPr>
          <p:cNvPr id="144" name="Group 59"/>
          <p:cNvGrpSpPr>
            <a:grpSpLocks/>
          </p:cNvGrpSpPr>
          <p:nvPr/>
        </p:nvGrpSpPr>
        <p:grpSpPr bwMode="auto">
          <a:xfrm rot="10800000">
            <a:off x="8001024" y="1000108"/>
            <a:ext cx="819150" cy="5033962"/>
            <a:chOff x="166" y="618"/>
            <a:chExt cx="516" cy="3171"/>
          </a:xfrm>
        </p:grpSpPr>
        <p:grpSp>
          <p:nvGrpSpPr>
            <p:cNvPr id="145" name="Group 60"/>
            <p:cNvGrpSpPr>
              <a:grpSpLocks/>
            </p:cNvGrpSpPr>
            <p:nvPr/>
          </p:nvGrpSpPr>
          <p:grpSpPr bwMode="auto">
            <a:xfrm rot="-5521745">
              <a:off x="243" y="3305"/>
              <a:ext cx="332" cy="49"/>
              <a:chOff x="2003" y="3439"/>
              <a:chExt cx="468" cy="244"/>
            </a:xfrm>
          </p:grpSpPr>
          <p:sp>
            <p:nvSpPr>
              <p:cNvPr id="172" name="Oval 61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Rectangle 62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Oval 63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Oval 64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6" name="Group 65"/>
            <p:cNvGrpSpPr>
              <a:grpSpLocks/>
            </p:cNvGrpSpPr>
            <p:nvPr/>
          </p:nvGrpSpPr>
          <p:grpSpPr bwMode="auto">
            <a:xfrm rot="-5521745">
              <a:off x="243" y="2761"/>
              <a:ext cx="332" cy="49"/>
              <a:chOff x="2003" y="3439"/>
              <a:chExt cx="468" cy="244"/>
            </a:xfrm>
          </p:grpSpPr>
          <p:sp>
            <p:nvSpPr>
              <p:cNvPr id="168" name="Oval 6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Rectangle 6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Oval 6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Oval 6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7" name="Rectangle 70"/>
            <p:cNvSpPr>
              <a:spLocks noChangeArrowheads="1"/>
            </p:cNvSpPr>
            <p:nvPr/>
          </p:nvSpPr>
          <p:spPr bwMode="gray">
            <a:xfrm rot="-2102409">
              <a:off x="295" y="2341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48" name="Group 71"/>
            <p:cNvGrpSpPr>
              <a:grpSpLocks/>
            </p:cNvGrpSpPr>
            <p:nvPr/>
          </p:nvGrpSpPr>
          <p:grpSpPr bwMode="auto">
            <a:xfrm rot="-5521745">
              <a:off x="198" y="2216"/>
              <a:ext cx="332" cy="49"/>
              <a:chOff x="2003" y="3439"/>
              <a:chExt cx="468" cy="244"/>
            </a:xfrm>
          </p:grpSpPr>
          <p:sp>
            <p:nvSpPr>
              <p:cNvPr id="164" name="Oval 7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" name="Rectangle 7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Oval 7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Oval 7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9" name="Rectangle 76"/>
            <p:cNvSpPr>
              <a:spLocks noChangeArrowheads="1"/>
            </p:cNvSpPr>
            <p:nvPr/>
          </p:nvSpPr>
          <p:spPr bwMode="gray">
            <a:xfrm rot="-2102409">
              <a:off x="249" y="175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50" name="Group 77"/>
            <p:cNvGrpSpPr>
              <a:grpSpLocks/>
            </p:cNvGrpSpPr>
            <p:nvPr/>
          </p:nvGrpSpPr>
          <p:grpSpPr bwMode="auto">
            <a:xfrm rot="-5521745">
              <a:off x="153" y="1627"/>
              <a:ext cx="332" cy="49"/>
              <a:chOff x="2003" y="3439"/>
              <a:chExt cx="468" cy="244"/>
            </a:xfrm>
          </p:grpSpPr>
          <p:sp>
            <p:nvSpPr>
              <p:cNvPr id="160" name="Oval 7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Rectangle 7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" name="Oval 8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Oval 8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1" name="Rectangle 82"/>
            <p:cNvSpPr>
              <a:spLocks noChangeArrowheads="1"/>
            </p:cNvSpPr>
            <p:nvPr/>
          </p:nvSpPr>
          <p:spPr bwMode="gray">
            <a:xfrm rot="-2102409">
              <a:off x="204" y="116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52" name="Group 83"/>
            <p:cNvGrpSpPr>
              <a:grpSpLocks/>
            </p:cNvGrpSpPr>
            <p:nvPr/>
          </p:nvGrpSpPr>
          <p:grpSpPr bwMode="auto">
            <a:xfrm rot="-5521745">
              <a:off x="54" y="982"/>
              <a:ext cx="432" cy="49"/>
              <a:chOff x="2003" y="3439"/>
              <a:chExt cx="468" cy="244"/>
            </a:xfrm>
          </p:grpSpPr>
          <p:sp>
            <p:nvSpPr>
              <p:cNvPr id="156" name="Oval 8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Rectangle 8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8" name="Oval 8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Oval 8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" name="Rectangle 88"/>
            <p:cNvSpPr>
              <a:spLocks noChangeArrowheads="1"/>
            </p:cNvSpPr>
            <p:nvPr/>
          </p:nvSpPr>
          <p:spPr bwMode="gray">
            <a:xfrm rot="-2102409">
              <a:off x="166" y="618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4" name="Rectangle 89"/>
            <p:cNvSpPr>
              <a:spLocks noChangeArrowheads="1"/>
            </p:cNvSpPr>
            <p:nvPr/>
          </p:nvSpPr>
          <p:spPr bwMode="gray">
            <a:xfrm rot="-2102409">
              <a:off x="295" y="2886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5" name="Rectangle 90"/>
            <p:cNvSpPr>
              <a:spLocks noChangeArrowheads="1"/>
            </p:cNvSpPr>
            <p:nvPr/>
          </p:nvSpPr>
          <p:spPr bwMode="gray">
            <a:xfrm rot="-2102409">
              <a:off x="340" y="3430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177" name="AutoShape 124"/>
          <p:cNvSpPr>
            <a:spLocks noChangeArrowheads="1"/>
          </p:cNvSpPr>
          <p:nvPr/>
        </p:nvSpPr>
        <p:spPr bwMode="auto">
          <a:xfrm>
            <a:off x="4895015" y="19097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" name="AutoShape 125"/>
          <p:cNvSpPr>
            <a:spLocks noChangeArrowheads="1"/>
          </p:cNvSpPr>
          <p:nvPr/>
        </p:nvSpPr>
        <p:spPr bwMode="auto">
          <a:xfrm>
            <a:off x="4891843" y="2779707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3" name="Rectangle 132"/>
          <p:cNvSpPr>
            <a:spLocks noChangeArrowheads="1"/>
          </p:cNvSpPr>
          <p:nvPr/>
        </p:nvSpPr>
        <p:spPr bwMode="auto">
          <a:xfrm>
            <a:off x="4072690" y="35655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 - 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/>
              <a:t>В З А Є М О П Е Р Е В І Р К А</a:t>
            </a:r>
            <a:endParaRPr lang="en-US" sz="20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628775"/>
            <a:ext cx="1296988" cy="2943225"/>
            <a:chOff x="720" y="1296"/>
            <a:chExt cx="1367" cy="2542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657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57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6576" name="Text Box 16"/>
            <p:cNvSpPr txBox="1">
              <a:spLocks noChangeArrowheads="1"/>
            </p:cNvSpPr>
            <p:nvPr/>
          </p:nvSpPr>
          <p:spPr bwMode="gray">
            <a:xfrm>
              <a:off x="1202" y="1354"/>
              <a:ext cx="373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gray">
            <a:xfrm>
              <a:off x="769" y="1776"/>
              <a:ext cx="129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63713" y="1628775"/>
            <a:ext cx="1223962" cy="2879725"/>
            <a:chOff x="2208" y="1296"/>
            <a:chExt cx="1365" cy="2542"/>
          </a:xfrm>
        </p:grpSpPr>
        <p:sp>
          <p:nvSpPr>
            <p:cNvPr id="6657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gray">
            <a:xfrm>
              <a:off x="2681" y="1353"/>
              <a:ext cx="39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gray">
            <a:xfrm>
              <a:off x="2257" y="1777"/>
              <a:ext cx="1293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9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132138" y="1628775"/>
            <a:ext cx="1295400" cy="2990850"/>
            <a:chOff x="3692" y="1296"/>
            <a:chExt cx="1367" cy="2542"/>
          </a:xfrm>
        </p:grpSpPr>
        <p:sp>
          <p:nvSpPr>
            <p:cNvPr id="66593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4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5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6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659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59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0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0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0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6603" name="Text Box 43"/>
            <p:cNvSpPr txBox="1">
              <a:spLocks noChangeArrowheads="1"/>
            </p:cNvSpPr>
            <p:nvPr/>
          </p:nvSpPr>
          <p:spPr bwMode="gray">
            <a:xfrm>
              <a:off x="4178" y="1354"/>
              <a:ext cx="373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6604" name="Text Box 44"/>
            <p:cNvSpPr txBox="1">
              <a:spLocks noChangeArrowheads="1"/>
            </p:cNvSpPr>
            <p:nvPr/>
          </p:nvSpPr>
          <p:spPr bwMode="gray">
            <a:xfrm>
              <a:off x="3746" y="1776"/>
              <a:ext cx="1291" cy="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6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4572000" y="1628775"/>
            <a:ext cx="1296988" cy="2943225"/>
            <a:chOff x="720" y="1296"/>
            <a:chExt cx="1367" cy="2542"/>
          </a:xfrm>
        </p:grpSpPr>
        <p:sp>
          <p:nvSpPr>
            <p:cNvPr id="66638" name="AutoShape 7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9" name="AutoShape 7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0" name="AutoShape 8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1" name="AutoShape 8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2" name="AutoShape 8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3" name="AutoShape 8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6645" name="Oval 8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646" name="Oval 8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47" name="Oval 8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48" name="Oval 8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49" name="Oval 8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6650" name="Text Box 90"/>
            <p:cNvSpPr txBox="1">
              <a:spLocks noChangeArrowheads="1"/>
            </p:cNvSpPr>
            <p:nvPr/>
          </p:nvSpPr>
          <p:spPr bwMode="gray">
            <a:xfrm>
              <a:off x="1202" y="1354"/>
              <a:ext cx="373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2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66651" name="Text Box 91"/>
            <p:cNvSpPr txBox="1">
              <a:spLocks noChangeArrowheads="1"/>
            </p:cNvSpPr>
            <p:nvPr/>
          </p:nvSpPr>
          <p:spPr bwMode="gray">
            <a:xfrm>
              <a:off x="769" y="1776"/>
              <a:ext cx="129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6084888" y="1628775"/>
            <a:ext cx="1223962" cy="2879725"/>
            <a:chOff x="2208" y="1296"/>
            <a:chExt cx="1365" cy="2542"/>
          </a:xfrm>
        </p:grpSpPr>
        <p:sp>
          <p:nvSpPr>
            <p:cNvPr id="66653" name="AutoShape 93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54" name="AutoShape 94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55" name="AutoShape 95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56" name="AutoShape 96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57" name="Oval 97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658" name="Oval 98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659" name="Oval 99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660" name="Oval 100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661" name="Oval 101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662" name="Text Box 102"/>
            <p:cNvSpPr txBox="1">
              <a:spLocks noChangeArrowheads="1"/>
            </p:cNvSpPr>
            <p:nvPr/>
          </p:nvSpPr>
          <p:spPr bwMode="gray">
            <a:xfrm>
              <a:off x="2681" y="1353"/>
              <a:ext cx="39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2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66663" name="Text Box 103"/>
            <p:cNvSpPr txBox="1">
              <a:spLocks noChangeArrowheads="1"/>
            </p:cNvSpPr>
            <p:nvPr/>
          </p:nvSpPr>
          <p:spPr bwMode="gray">
            <a:xfrm>
              <a:off x="2258" y="1777"/>
              <a:ext cx="129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664" name="AutoShape 104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65" name="AutoShape 105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7451725" y="1628775"/>
            <a:ext cx="1223963" cy="2990850"/>
            <a:chOff x="3692" y="1296"/>
            <a:chExt cx="1367" cy="2542"/>
          </a:xfrm>
        </p:grpSpPr>
        <p:sp>
          <p:nvSpPr>
            <p:cNvPr id="66667" name="AutoShape 107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68" name="AutoShape 108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69" name="AutoShape 109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70" name="AutoShape 110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11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6672" name="Oval 1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673" name="Oval 1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74" name="Oval 1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75" name="Oval 1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76" name="Oval 1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6677" name="Text Box 117"/>
            <p:cNvSpPr txBox="1">
              <a:spLocks noChangeArrowheads="1"/>
            </p:cNvSpPr>
            <p:nvPr/>
          </p:nvSpPr>
          <p:spPr bwMode="gray">
            <a:xfrm>
              <a:off x="4167" y="1354"/>
              <a:ext cx="396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24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66678" name="Text Box 118"/>
            <p:cNvSpPr txBox="1">
              <a:spLocks noChangeArrowheads="1"/>
            </p:cNvSpPr>
            <p:nvPr/>
          </p:nvSpPr>
          <p:spPr bwMode="gray">
            <a:xfrm>
              <a:off x="3745" y="1776"/>
              <a:ext cx="1293" cy="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679" name="AutoShape 119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0" name="AutoShape 120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681" name="Rectangle 121"/>
          <p:cNvSpPr>
            <a:spLocks noChangeArrowheads="1"/>
          </p:cNvSpPr>
          <p:nvPr/>
        </p:nvSpPr>
        <p:spPr bwMode="auto">
          <a:xfrm>
            <a:off x="611188" y="243205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5400" b="1" dirty="0"/>
              <a:t>е</a:t>
            </a:r>
            <a:r>
              <a:rPr lang="ru-RU" sz="4000" dirty="0"/>
              <a:t> </a:t>
            </a:r>
          </a:p>
        </p:txBody>
      </p:sp>
      <p:sp>
        <p:nvSpPr>
          <p:cNvPr id="66682" name="Rectangle 122"/>
          <p:cNvSpPr>
            <a:spLocks noChangeArrowheads="1"/>
          </p:cNvSpPr>
          <p:nvPr/>
        </p:nvSpPr>
        <p:spPr bwMode="auto">
          <a:xfrm>
            <a:off x="2051050" y="2565400"/>
            <a:ext cx="49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4000" b="1" dirty="0" smtClean="0"/>
              <a:t>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683" name="Rectangle 123"/>
          <p:cNvSpPr>
            <a:spLocks noChangeArrowheads="1"/>
          </p:cNvSpPr>
          <p:nvPr/>
        </p:nvSpPr>
        <p:spPr bwMode="auto">
          <a:xfrm>
            <a:off x="3563938" y="2565400"/>
            <a:ext cx="53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4000" b="1"/>
              <a:t>г</a:t>
            </a:r>
            <a:r>
              <a:rPr lang="ru-RU" sz="4000"/>
              <a:t> </a:t>
            </a:r>
          </a:p>
        </p:txBody>
      </p:sp>
      <p:sp>
        <p:nvSpPr>
          <p:cNvPr id="66684" name="Rectangle 124"/>
          <p:cNvSpPr>
            <a:spLocks noChangeArrowheads="1"/>
          </p:cNvSpPr>
          <p:nvPr/>
        </p:nvSpPr>
        <p:spPr bwMode="auto">
          <a:xfrm>
            <a:off x="4932363" y="2636838"/>
            <a:ext cx="5982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4000" b="1" smtClean="0"/>
              <a:t>д</a:t>
            </a:r>
            <a:r>
              <a:rPr lang="ru-RU" sz="4000" smtClean="0"/>
              <a:t> </a:t>
            </a:r>
            <a:endParaRPr lang="ru-RU" sz="4000"/>
          </a:p>
        </p:txBody>
      </p:sp>
      <p:sp>
        <p:nvSpPr>
          <p:cNvPr id="66685" name="Rectangle 125"/>
          <p:cNvSpPr>
            <a:spLocks noChangeArrowheads="1"/>
          </p:cNvSpPr>
          <p:nvPr/>
        </p:nvSpPr>
        <p:spPr bwMode="auto">
          <a:xfrm>
            <a:off x="6372225" y="2636838"/>
            <a:ext cx="63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4000" b="1"/>
              <a:t>б</a:t>
            </a:r>
            <a:r>
              <a:rPr lang="ru-RU" sz="4000"/>
              <a:t> </a:t>
            </a:r>
          </a:p>
        </p:txBody>
      </p:sp>
      <p:sp>
        <p:nvSpPr>
          <p:cNvPr id="66686" name="Rectangle 126"/>
          <p:cNvSpPr>
            <a:spLocks noChangeArrowheads="1"/>
          </p:cNvSpPr>
          <p:nvPr/>
        </p:nvSpPr>
        <p:spPr bwMode="auto">
          <a:xfrm>
            <a:off x="7812088" y="2565400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4000" b="1"/>
              <a:t>а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81" grpId="0"/>
      <p:bldP spid="66682" grpId="0"/>
      <p:bldP spid="66683" grpId="0"/>
      <p:bldP spid="66684" grpId="0"/>
      <p:bldP spid="66685" grpId="0"/>
      <p:bldP spid="666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1441450" y="21478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1547813" y="27082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6516688" y="2133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 rot="212552">
            <a:off x="263525" y="981075"/>
            <a:ext cx="819150" cy="5033963"/>
            <a:chOff x="166" y="618"/>
            <a:chExt cx="516" cy="3171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 rot="-5521745">
              <a:off x="243" y="3300"/>
              <a:ext cx="333" cy="49"/>
              <a:chOff x="2003" y="3439"/>
              <a:chExt cx="468" cy="244"/>
            </a:xfrm>
          </p:grpSpPr>
          <p:sp>
            <p:nvSpPr>
              <p:cNvPr id="55339" name="Oval 43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40" name="Rectangle 44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41" name="Oval 45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42" name="Oval 46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-5521745">
              <a:off x="243" y="2756"/>
              <a:ext cx="333" cy="49"/>
              <a:chOff x="2003" y="3439"/>
              <a:chExt cx="468" cy="244"/>
            </a:xfrm>
          </p:grpSpPr>
          <p:sp>
            <p:nvSpPr>
              <p:cNvPr id="55334" name="Oval 3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35" name="Rectangle 3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36" name="Oval 4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37" name="Oval 4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-2102409">
              <a:off x="295" y="2341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 rot="-5521745">
              <a:off x="198" y="2211"/>
              <a:ext cx="333" cy="49"/>
              <a:chOff x="2003" y="3439"/>
              <a:chExt cx="468" cy="244"/>
            </a:xfrm>
          </p:grpSpPr>
          <p:sp>
            <p:nvSpPr>
              <p:cNvPr id="5530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-2102409">
              <a:off x="249" y="175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-5521745">
              <a:off x="153" y="1622"/>
              <a:ext cx="333" cy="49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-2102409">
              <a:off x="204" y="116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-5521745">
              <a:off x="53" y="968"/>
              <a:ext cx="435" cy="49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-2102409">
              <a:off x="166" y="618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31" name="Rectangle 35"/>
            <p:cNvSpPr>
              <a:spLocks noChangeArrowheads="1"/>
            </p:cNvSpPr>
            <p:nvPr/>
          </p:nvSpPr>
          <p:spPr bwMode="gray">
            <a:xfrm rot="-2102409">
              <a:off x="295" y="2886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32" name="Rectangle 36"/>
            <p:cNvSpPr>
              <a:spLocks noChangeArrowheads="1"/>
            </p:cNvSpPr>
            <p:nvPr/>
          </p:nvSpPr>
          <p:spPr bwMode="gray">
            <a:xfrm rot="-2102409">
              <a:off x="340" y="3430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5347" name="AutoShape 51"/>
          <p:cNvSpPr>
            <a:spLocks noChangeArrowheads="1"/>
          </p:cNvSpPr>
          <p:nvPr/>
        </p:nvSpPr>
        <p:spPr bwMode="auto">
          <a:xfrm>
            <a:off x="1285852" y="5429264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1357290" y="857232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1. Що називають квадратним коренем числа а?</a:t>
            </a:r>
          </a:p>
        </p:txBody>
      </p:sp>
      <p:sp>
        <p:nvSpPr>
          <p:cNvPr id="55350" name="Rectangle 54"/>
          <p:cNvSpPr>
            <a:spLocks noChangeArrowheads="1"/>
          </p:cNvSpPr>
          <p:nvPr/>
        </p:nvSpPr>
        <p:spPr bwMode="auto">
          <a:xfrm>
            <a:off x="1357290" y="2571744"/>
            <a:ext cx="2773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 dirty="0"/>
              <a:t>3. Як називають операцію </a:t>
            </a:r>
          </a:p>
          <a:p>
            <a:r>
              <a:rPr lang="uk-UA" sz="1400" dirty="0"/>
              <a:t>обчислення арифметичного</a:t>
            </a:r>
          </a:p>
          <a:p>
            <a:r>
              <a:rPr lang="uk-UA" sz="1400" dirty="0"/>
              <a:t> значення квадратного кореня?</a:t>
            </a:r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1403350" y="444023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/>
              <a:t>5. Скільки коренів має рівняння х</a:t>
            </a:r>
            <a:r>
              <a:rPr lang="uk-UA" baseline="30000" dirty="0"/>
              <a:t>2</a:t>
            </a:r>
            <a:r>
              <a:rPr lang="uk-UA" dirty="0"/>
              <a:t> = а?</a:t>
            </a:r>
          </a:p>
        </p:txBody>
      </p:sp>
      <p:sp>
        <p:nvSpPr>
          <p:cNvPr id="55353" name="Rectangle 57"/>
          <p:cNvSpPr>
            <a:spLocks noChangeArrowheads="1"/>
          </p:cNvSpPr>
          <p:nvPr/>
        </p:nvSpPr>
        <p:spPr bwMode="auto">
          <a:xfrm>
            <a:off x="1500166" y="5572140"/>
            <a:ext cx="2879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6. </a:t>
            </a:r>
            <a:r>
              <a:rPr lang="uk-UA" sz="1600" dirty="0" smtClean="0"/>
              <a:t>Сформулюйте теорему про корінь з добутку</a:t>
            </a:r>
            <a:endParaRPr lang="uk-UA" sz="1600" dirty="0"/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 rot="11052762">
            <a:off x="7956550" y="1052513"/>
            <a:ext cx="819150" cy="5033962"/>
            <a:chOff x="166" y="618"/>
            <a:chExt cx="516" cy="3171"/>
          </a:xfrm>
        </p:grpSpPr>
        <p:grpSp>
          <p:nvGrpSpPr>
            <p:cNvPr id="9" name="Group 60"/>
            <p:cNvGrpSpPr>
              <a:grpSpLocks/>
            </p:cNvGrpSpPr>
            <p:nvPr/>
          </p:nvGrpSpPr>
          <p:grpSpPr bwMode="auto">
            <a:xfrm rot="-5521745">
              <a:off x="243" y="3300"/>
              <a:ext cx="333" cy="49"/>
              <a:chOff x="2003" y="3439"/>
              <a:chExt cx="468" cy="244"/>
            </a:xfrm>
          </p:grpSpPr>
          <p:sp>
            <p:nvSpPr>
              <p:cNvPr id="55357" name="Oval 61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58" name="Rectangle 62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59" name="Oval 63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60" name="Oval 64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 rot="-5521745">
              <a:off x="243" y="2756"/>
              <a:ext cx="333" cy="49"/>
              <a:chOff x="2003" y="3439"/>
              <a:chExt cx="468" cy="244"/>
            </a:xfrm>
          </p:grpSpPr>
          <p:sp>
            <p:nvSpPr>
              <p:cNvPr id="55362" name="Oval 6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63" name="Rectangle 6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64" name="Oval 6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65" name="Oval 6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66" name="Rectangle 70"/>
            <p:cNvSpPr>
              <a:spLocks noChangeArrowheads="1"/>
            </p:cNvSpPr>
            <p:nvPr/>
          </p:nvSpPr>
          <p:spPr bwMode="gray">
            <a:xfrm rot="-2102409">
              <a:off x="295" y="2341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 rot="-5521745">
              <a:off x="198" y="2211"/>
              <a:ext cx="333" cy="49"/>
              <a:chOff x="2003" y="3439"/>
              <a:chExt cx="468" cy="244"/>
            </a:xfrm>
          </p:grpSpPr>
          <p:sp>
            <p:nvSpPr>
              <p:cNvPr id="55368" name="Oval 7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69" name="Rectangle 7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0" name="Oval 7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1" name="Oval 7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72" name="Rectangle 76"/>
            <p:cNvSpPr>
              <a:spLocks noChangeArrowheads="1"/>
            </p:cNvSpPr>
            <p:nvPr/>
          </p:nvSpPr>
          <p:spPr bwMode="gray">
            <a:xfrm rot="-2102409">
              <a:off x="249" y="175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 rot="-5521745">
              <a:off x="153" y="1622"/>
              <a:ext cx="333" cy="49"/>
              <a:chOff x="2003" y="3439"/>
              <a:chExt cx="468" cy="244"/>
            </a:xfrm>
          </p:grpSpPr>
          <p:sp>
            <p:nvSpPr>
              <p:cNvPr id="55374" name="Oval 7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5" name="Rectangle 7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6" name="Oval 8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7" name="Oval 8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78" name="Rectangle 82"/>
            <p:cNvSpPr>
              <a:spLocks noChangeArrowheads="1"/>
            </p:cNvSpPr>
            <p:nvPr/>
          </p:nvSpPr>
          <p:spPr bwMode="gray">
            <a:xfrm rot="-2102409">
              <a:off x="204" y="116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3" name="Group 83"/>
            <p:cNvGrpSpPr>
              <a:grpSpLocks/>
            </p:cNvGrpSpPr>
            <p:nvPr/>
          </p:nvGrpSpPr>
          <p:grpSpPr bwMode="auto">
            <a:xfrm rot="-5521745">
              <a:off x="53" y="968"/>
              <a:ext cx="435" cy="49"/>
              <a:chOff x="2003" y="3439"/>
              <a:chExt cx="468" cy="244"/>
            </a:xfrm>
          </p:grpSpPr>
          <p:sp>
            <p:nvSpPr>
              <p:cNvPr id="55380" name="Oval 8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81" name="Rectangle 8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82" name="Oval 8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83" name="Oval 8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84" name="Rectangle 88"/>
            <p:cNvSpPr>
              <a:spLocks noChangeArrowheads="1"/>
            </p:cNvSpPr>
            <p:nvPr/>
          </p:nvSpPr>
          <p:spPr bwMode="gray">
            <a:xfrm rot="-2102409">
              <a:off x="166" y="618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85" name="Rectangle 89"/>
            <p:cNvSpPr>
              <a:spLocks noChangeArrowheads="1"/>
            </p:cNvSpPr>
            <p:nvPr/>
          </p:nvSpPr>
          <p:spPr bwMode="gray">
            <a:xfrm rot="-2102409">
              <a:off x="295" y="2886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86" name="Rectangle 90"/>
            <p:cNvSpPr>
              <a:spLocks noChangeArrowheads="1"/>
            </p:cNvSpPr>
            <p:nvPr/>
          </p:nvSpPr>
          <p:spPr bwMode="gray">
            <a:xfrm rot="-2102409">
              <a:off x="340" y="3430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5419" name="AutoShape 123"/>
          <p:cNvSpPr>
            <a:spLocks noChangeArrowheads="1"/>
          </p:cNvSpPr>
          <p:nvPr/>
        </p:nvSpPr>
        <p:spPr bwMode="auto">
          <a:xfrm>
            <a:off x="5003800" y="908050"/>
            <a:ext cx="3013075" cy="7921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2" name="AutoShape 126"/>
          <p:cNvSpPr>
            <a:spLocks noChangeArrowheads="1"/>
          </p:cNvSpPr>
          <p:nvPr/>
        </p:nvSpPr>
        <p:spPr bwMode="auto">
          <a:xfrm>
            <a:off x="5003800" y="35734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3" name="AutoShape 127"/>
          <p:cNvSpPr>
            <a:spLocks noChangeArrowheads="1"/>
          </p:cNvSpPr>
          <p:nvPr/>
        </p:nvSpPr>
        <p:spPr bwMode="auto">
          <a:xfrm>
            <a:off x="5003800" y="44370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4" name="AutoShape 128"/>
          <p:cNvSpPr>
            <a:spLocks noChangeArrowheads="1"/>
          </p:cNvSpPr>
          <p:nvPr/>
        </p:nvSpPr>
        <p:spPr bwMode="auto">
          <a:xfrm>
            <a:off x="5003800" y="53006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5072066" y="857232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600" dirty="0">
                <a:cs typeface="Times New Roman" pitchFamily="18" charset="0"/>
              </a:rPr>
              <a:t>а) </a:t>
            </a:r>
            <a:r>
              <a:rPr lang="uk-UA" sz="1600" dirty="0" smtClean="0">
                <a:cs typeface="Times New Roman" pitchFamily="18" charset="0"/>
              </a:rPr>
              <a:t>Корінь з добутку двох невід'ємних  чисел дорівнює добутку коренів із цих чисел </a:t>
            </a:r>
            <a:endParaRPr lang="uk-UA" sz="1600" dirty="0"/>
          </a:p>
        </p:txBody>
      </p:sp>
      <p:sp>
        <p:nvSpPr>
          <p:cNvPr id="55428" name="Rectangle 132"/>
          <p:cNvSpPr>
            <a:spLocks noChangeArrowheads="1"/>
          </p:cNvSpPr>
          <p:nvPr/>
        </p:nvSpPr>
        <p:spPr bwMode="auto">
          <a:xfrm>
            <a:off x="4181475" y="3429000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 - </a:t>
            </a:r>
            <a:endParaRPr lang="uk-UA"/>
          </a:p>
        </p:txBody>
      </p:sp>
      <p:sp>
        <p:nvSpPr>
          <p:cNvPr id="55429" name="Rectangle 133"/>
          <p:cNvSpPr>
            <a:spLocks noChangeArrowheads="1"/>
          </p:cNvSpPr>
          <p:nvPr/>
        </p:nvSpPr>
        <p:spPr bwMode="auto">
          <a:xfrm>
            <a:off x="5214942" y="2000240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/>
              <a:t>б) два </a:t>
            </a:r>
            <a:r>
              <a:rPr lang="uk-UA" dirty="0" smtClean="0"/>
              <a:t>     </a:t>
            </a:r>
            <a:r>
              <a:rPr lang="uk-UA" i="1" dirty="0"/>
              <a:t>а, -а</a:t>
            </a:r>
            <a:r>
              <a:rPr lang="uk-UA" dirty="0"/>
              <a:t>  </a:t>
            </a:r>
          </a:p>
        </p:txBody>
      </p:sp>
      <p:sp>
        <p:nvSpPr>
          <p:cNvPr id="55430" name="Rectangle 134"/>
          <p:cNvSpPr>
            <a:spLocks noChangeArrowheads="1"/>
          </p:cNvSpPr>
          <p:nvPr/>
        </p:nvSpPr>
        <p:spPr bwMode="auto">
          <a:xfrm>
            <a:off x="5214942" y="4500570"/>
            <a:ext cx="264320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600" dirty="0"/>
              <a:t>д</a:t>
            </a:r>
            <a:r>
              <a:rPr lang="uk-UA" sz="1600" dirty="0" smtClean="0"/>
              <a:t>)  </a:t>
            </a:r>
            <a:r>
              <a:rPr lang="uk-UA" sz="1600" dirty="0"/>
              <a:t>невід’ємне число, </a:t>
            </a:r>
          </a:p>
          <a:p>
            <a:r>
              <a:rPr lang="uk-UA" sz="1600" dirty="0"/>
              <a:t>квадрат якого дорівнює а</a:t>
            </a:r>
          </a:p>
        </p:txBody>
      </p:sp>
      <p:sp>
        <p:nvSpPr>
          <p:cNvPr id="55431" name="Rectangle 135"/>
          <p:cNvSpPr>
            <a:spLocks noChangeArrowheads="1"/>
          </p:cNvSpPr>
          <p:nvPr/>
        </p:nvSpPr>
        <p:spPr bwMode="auto">
          <a:xfrm>
            <a:off x="5214942" y="3643314"/>
            <a:ext cx="287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г)  добування квадратного кореня із числа</a:t>
            </a:r>
          </a:p>
        </p:txBody>
      </p:sp>
      <p:sp>
        <p:nvSpPr>
          <p:cNvPr id="55432" name="Rectangle 136"/>
          <p:cNvSpPr>
            <a:spLocks noChangeArrowheads="1"/>
          </p:cNvSpPr>
          <p:nvPr/>
        </p:nvSpPr>
        <p:spPr bwMode="auto">
          <a:xfrm>
            <a:off x="5286380" y="2857496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/>
              <a:t>в</a:t>
            </a:r>
            <a:r>
              <a:rPr lang="uk-UA" dirty="0" smtClean="0"/>
              <a:t>)  </a:t>
            </a:r>
            <a:r>
              <a:rPr lang="uk-UA" dirty="0"/>
              <a:t>ні</a:t>
            </a:r>
          </a:p>
        </p:txBody>
      </p:sp>
      <p:sp>
        <p:nvSpPr>
          <p:cNvPr id="55433" name="Rectangle 137"/>
          <p:cNvSpPr>
            <a:spLocks noChangeArrowheads="1"/>
          </p:cNvSpPr>
          <p:nvPr/>
        </p:nvSpPr>
        <p:spPr bwMode="auto">
          <a:xfrm>
            <a:off x="5072066" y="5357826"/>
            <a:ext cx="300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dirty="0"/>
              <a:t>е) називають число,</a:t>
            </a:r>
          </a:p>
          <a:p>
            <a:r>
              <a:rPr lang="uk-UA" dirty="0"/>
              <a:t> квадрат якого дорівнює  а</a:t>
            </a:r>
          </a:p>
        </p:txBody>
      </p:sp>
      <p:sp>
        <p:nvSpPr>
          <p:cNvPr id="96" name="AutoShape 5"/>
          <p:cNvSpPr>
            <a:spLocks noChangeArrowheads="1"/>
          </p:cNvSpPr>
          <p:nvPr/>
        </p:nvSpPr>
        <p:spPr bwMode="auto">
          <a:xfrm>
            <a:off x="1285852" y="785794"/>
            <a:ext cx="3024188" cy="71913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7" name="AutoShape 6"/>
          <p:cNvSpPr>
            <a:spLocks noChangeArrowheads="1"/>
          </p:cNvSpPr>
          <p:nvPr/>
        </p:nvSpPr>
        <p:spPr bwMode="auto">
          <a:xfrm>
            <a:off x="1285852" y="1643050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Rectangle 27"/>
          <p:cNvSpPr>
            <a:spLocks noChangeArrowheads="1"/>
          </p:cNvSpPr>
          <p:nvPr/>
        </p:nvSpPr>
        <p:spPr bwMode="gray">
          <a:xfrm>
            <a:off x="1332665" y="22844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00" name="Rectangle 29"/>
          <p:cNvSpPr>
            <a:spLocks noChangeArrowheads="1"/>
          </p:cNvSpPr>
          <p:nvPr/>
        </p:nvSpPr>
        <p:spPr bwMode="gray">
          <a:xfrm>
            <a:off x="1439028" y="28448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01" name="Rectangle 30"/>
          <p:cNvSpPr>
            <a:spLocks noChangeArrowheads="1"/>
          </p:cNvSpPr>
          <p:nvPr/>
        </p:nvSpPr>
        <p:spPr bwMode="gray">
          <a:xfrm>
            <a:off x="6407903" y="22701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TEXT</a:t>
            </a:r>
          </a:p>
        </p:txBody>
      </p:sp>
      <p:grpSp>
        <p:nvGrpSpPr>
          <p:cNvPr id="14" name="Group 47"/>
          <p:cNvGrpSpPr>
            <a:grpSpLocks/>
          </p:cNvGrpSpPr>
          <p:nvPr/>
        </p:nvGrpSpPr>
        <p:grpSpPr bwMode="auto">
          <a:xfrm rot="212552">
            <a:off x="154740" y="1117600"/>
            <a:ext cx="819150" cy="5033963"/>
            <a:chOff x="166" y="618"/>
            <a:chExt cx="516" cy="3171"/>
          </a:xfrm>
        </p:grpSpPr>
        <p:grpSp>
          <p:nvGrpSpPr>
            <p:cNvPr id="15" name="Group 42"/>
            <p:cNvGrpSpPr>
              <a:grpSpLocks/>
            </p:cNvGrpSpPr>
            <p:nvPr/>
          </p:nvGrpSpPr>
          <p:grpSpPr bwMode="auto">
            <a:xfrm rot="-5521745">
              <a:off x="243" y="3305"/>
              <a:ext cx="332" cy="49"/>
              <a:chOff x="2003" y="3439"/>
              <a:chExt cx="468" cy="244"/>
            </a:xfrm>
          </p:grpSpPr>
          <p:sp>
            <p:nvSpPr>
              <p:cNvPr id="130" name="Oval 43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Rectangle 44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Oval 45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" name="Oval 46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 rot="-5521745">
              <a:off x="243" y="2761"/>
              <a:ext cx="332" cy="49"/>
              <a:chOff x="2003" y="3439"/>
              <a:chExt cx="468" cy="244"/>
            </a:xfrm>
          </p:grpSpPr>
          <p:sp>
            <p:nvSpPr>
              <p:cNvPr id="126" name="Oval 3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Rectangle 3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Oval 4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5" name="Rectangle 8"/>
            <p:cNvSpPr>
              <a:spLocks noChangeArrowheads="1"/>
            </p:cNvSpPr>
            <p:nvPr/>
          </p:nvSpPr>
          <p:spPr bwMode="gray">
            <a:xfrm rot="-2102409">
              <a:off x="295" y="2341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 rot="-5521745">
              <a:off x="198" y="2216"/>
              <a:ext cx="332" cy="49"/>
              <a:chOff x="2003" y="3439"/>
              <a:chExt cx="468" cy="244"/>
            </a:xfrm>
          </p:grpSpPr>
          <p:sp>
            <p:nvSpPr>
              <p:cNvPr id="12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" name="Rectangle 14"/>
            <p:cNvSpPr>
              <a:spLocks noChangeArrowheads="1"/>
            </p:cNvSpPr>
            <p:nvPr/>
          </p:nvSpPr>
          <p:spPr bwMode="gray">
            <a:xfrm rot="-2102409">
              <a:off x="249" y="175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 rot="-5521745">
              <a:off x="153" y="1627"/>
              <a:ext cx="332" cy="49"/>
              <a:chOff x="2003" y="3439"/>
              <a:chExt cx="468" cy="244"/>
            </a:xfrm>
          </p:grpSpPr>
          <p:sp>
            <p:nvSpPr>
              <p:cNvPr id="11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9" name="Rectangle 20"/>
            <p:cNvSpPr>
              <a:spLocks noChangeArrowheads="1"/>
            </p:cNvSpPr>
            <p:nvPr/>
          </p:nvSpPr>
          <p:spPr bwMode="gray">
            <a:xfrm rot="-2102409">
              <a:off x="204" y="116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 rot="-5521745">
              <a:off x="54" y="982"/>
              <a:ext cx="432" cy="49"/>
              <a:chOff x="2003" y="3439"/>
              <a:chExt cx="468" cy="244"/>
            </a:xfrm>
          </p:grpSpPr>
          <p:sp>
            <p:nvSpPr>
              <p:cNvPr id="114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1" name="Rectangle 26"/>
            <p:cNvSpPr>
              <a:spLocks noChangeArrowheads="1"/>
            </p:cNvSpPr>
            <p:nvPr/>
          </p:nvSpPr>
          <p:spPr bwMode="gray">
            <a:xfrm rot="-2102409">
              <a:off x="166" y="618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2" name="Rectangle 35"/>
            <p:cNvSpPr>
              <a:spLocks noChangeArrowheads="1"/>
            </p:cNvSpPr>
            <p:nvPr/>
          </p:nvSpPr>
          <p:spPr bwMode="gray">
            <a:xfrm rot="-2102409">
              <a:off x="295" y="2886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3" name="Rectangle 36"/>
            <p:cNvSpPr>
              <a:spLocks noChangeArrowheads="1"/>
            </p:cNvSpPr>
            <p:nvPr/>
          </p:nvSpPr>
          <p:spPr bwMode="gray">
            <a:xfrm rot="-2102409">
              <a:off x="340" y="3430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134" name="AutoShape 48"/>
          <p:cNvSpPr>
            <a:spLocks noChangeArrowheads="1"/>
          </p:cNvSpPr>
          <p:nvPr/>
        </p:nvSpPr>
        <p:spPr bwMode="auto">
          <a:xfrm>
            <a:off x="1357290" y="2500306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" name="AutoShape 49"/>
          <p:cNvSpPr>
            <a:spLocks noChangeArrowheads="1"/>
          </p:cNvSpPr>
          <p:nvPr/>
        </p:nvSpPr>
        <p:spPr bwMode="auto">
          <a:xfrm>
            <a:off x="1285852" y="3500438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" name="AutoShape 50"/>
          <p:cNvSpPr>
            <a:spLocks noChangeArrowheads="1"/>
          </p:cNvSpPr>
          <p:nvPr/>
        </p:nvSpPr>
        <p:spPr bwMode="auto">
          <a:xfrm>
            <a:off x="1294565" y="4502150"/>
            <a:ext cx="3013075" cy="7921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" name="Rectangle 53"/>
          <p:cNvSpPr>
            <a:spLocks noChangeArrowheads="1"/>
          </p:cNvSpPr>
          <p:nvPr/>
        </p:nvSpPr>
        <p:spPr bwMode="auto">
          <a:xfrm>
            <a:off x="1357290" y="1714488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/>
              <a:t>2. Чи існує квадратний корінь з від’ємного числа?</a:t>
            </a:r>
          </a:p>
        </p:txBody>
      </p:sp>
      <p:sp>
        <p:nvSpPr>
          <p:cNvPr id="141" name="Rectangle 55"/>
          <p:cNvSpPr>
            <a:spLocks noChangeArrowheads="1"/>
          </p:cNvSpPr>
          <p:nvPr/>
        </p:nvSpPr>
        <p:spPr bwMode="auto">
          <a:xfrm>
            <a:off x="1285852" y="3429000"/>
            <a:ext cx="2952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dirty="0"/>
              <a:t>4. Що називають арифметичним квадратним коренем із числа а?</a:t>
            </a:r>
          </a:p>
        </p:txBody>
      </p:sp>
      <p:grpSp>
        <p:nvGrpSpPr>
          <p:cNvPr id="20" name="Group 59"/>
          <p:cNvGrpSpPr>
            <a:grpSpLocks/>
          </p:cNvGrpSpPr>
          <p:nvPr/>
        </p:nvGrpSpPr>
        <p:grpSpPr bwMode="auto">
          <a:xfrm rot="11052762">
            <a:off x="7847765" y="1189038"/>
            <a:ext cx="819150" cy="5033962"/>
            <a:chOff x="166" y="618"/>
            <a:chExt cx="516" cy="3171"/>
          </a:xfrm>
        </p:grpSpPr>
        <p:grpSp>
          <p:nvGrpSpPr>
            <p:cNvPr id="21" name="Group 60"/>
            <p:cNvGrpSpPr>
              <a:grpSpLocks/>
            </p:cNvGrpSpPr>
            <p:nvPr/>
          </p:nvGrpSpPr>
          <p:grpSpPr bwMode="auto">
            <a:xfrm rot="-5521745">
              <a:off x="243" y="3305"/>
              <a:ext cx="332" cy="49"/>
              <a:chOff x="2003" y="3439"/>
              <a:chExt cx="468" cy="244"/>
            </a:xfrm>
          </p:grpSpPr>
          <p:sp>
            <p:nvSpPr>
              <p:cNvPr id="172" name="Oval 61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Rectangle 62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Oval 63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Oval 64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 rot="-5521745">
              <a:off x="243" y="2761"/>
              <a:ext cx="332" cy="49"/>
              <a:chOff x="2003" y="3439"/>
              <a:chExt cx="468" cy="244"/>
            </a:xfrm>
          </p:grpSpPr>
          <p:sp>
            <p:nvSpPr>
              <p:cNvPr id="168" name="Oval 6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Rectangle 6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Oval 6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Oval 6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7" name="Rectangle 70"/>
            <p:cNvSpPr>
              <a:spLocks noChangeArrowheads="1"/>
            </p:cNvSpPr>
            <p:nvPr/>
          </p:nvSpPr>
          <p:spPr bwMode="gray">
            <a:xfrm rot="-2102409">
              <a:off x="295" y="2341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23" name="Group 71"/>
            <p:cNvGrpSpPr>
              <a:grpSpLocks/>
            </p:cNvGrpSpPr>
            <p:nvPr/>
          </p:nvGrpSpPr>
          <p:grpSpPr bwMode="auto">
            <a:xfrm rot="-5521745">
              <a:off x="198" y="2216"/>
              <a:ext cx="332" cy="49"/>
              <a:chOff x="2003" y="3439"/>
              <a:chExt cx="468" cy="244"/>
            </a:xfrm>
          </p:grpSpPr>
          <p:sp>
            <p:nvSpPr>
              <p:cNvPr id="164" name="Oval 7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" name="Rectangle 7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Oval 7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Oval 7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9" name="Rectangle 76"/>
            <p:cNvSpPr>
              <a:spLocks noChangeArrowheads="1"/>
            </p:cNvSpPr>
            <p:nvPr/>
          </p:nvSpPr>
          <p:spPr bwMode="gray">
            <a:xfrm rot="-2102409">
              <a:off x="249" y="175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24" name="Group 77"/>
            <p:cNvGrpSpPr>
              <a:grpSpLocks/>
            </p:cNvGrpSpPr>
            <p:nvPr/>
          </p:nvGrpSpPr>
          <p:grpSpPr bwMode="auto">
            <a:xfrm rot="-5521745">
              <a:off x="153" y="1627"/>
              <a:ext cx="332" cy="49"/>
              <a:chOff x="2003" y="3439"/>
              <a:chExt cx="468" cy="244"/>
            </a:xfrm>
          </p:grpSpPr>
          <p:sp>
            <p:nvSpPr>
              <p:cNvPr id="160" name="Oval 7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Rectangle 7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" name="Oval 8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Oval 8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1" name="Rectangle 82"/>
            <p:cNvSpPr>
              <a:spLocks noChangeArrowheads="1"/>
            </p:cNvSpPr>
            <p:nvPr/>
          </p:nvSpPr>
          <p:spPr bwMode="gray">
            <a:xfrm rot="-2102409">
              <a:off x="204" y="1162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 rot="-5521745">
              <a:off x="54" y="982"/>
              <a:ext cx="432" cy="49"/>
              <a:chOff x="2003" y="3439"/>
              <a:chExt cx="468" cy="244"/>
            </a:xfrm>
          </p:grpSpPr>
          <p:sp>
            <p:nvSpPr>
              <p:cNvPr id="156" name="Oval 8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Rectangle 8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8" name="Oval 8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Oval 8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" name="Rectangle 88"/>
            <p:cNvSpPr>
              <a:spLocks noChangeArrowheads="1"/>
            </p:cNvSpPr>
            <p:nvPr/>
          </p:nvSpPr>
          <p:spPr bwMode="gray">
            <a:xfrm rot="-2102409">
              <a:off x="166" y="618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4" name="Rectangle 89"/>
            <p:cNvSpPr>
              <a:spLocks noChangeArrowheads="1"/>
            </p:cNvSpPr>
            <p:nvPr/>
          </p:nvSpPr>
          <p:spPr bwMode="gray">
            <a:xfrm rot="-2102409">
              <a:off x="295" y="2886"/>
              <a:ext cx="342" cy="35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5" name="Rectangle 90"/>
            <p:cNvSpPr>
              <a:spLocks noChangeArrowheads="1"/>
            </p:cNvSpPr>
            <p:nvPr/>
          </p:nvSpPr>
          <p:spPr bwMode="gray">
            <a:xfrm rot="-2102409">
              <a:off x="340" y="3430"/>
              <a:ext cx="342" cy="3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177" name="AutoShape 124"/>
          <p:cNvSpPr>
            <a:spLocks noChangeArrowheads="1"/>
          </p:cNvSpPr>
          <p:nvPr/>
        </p:nvSpPr>
        <p:spPr bwMode="auto">
          <a:xfrm>
            <a:off x="4895015" y="1909763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" name="AutoShape 125"/>
          <p:cNvSpPr>
            <a:spLocks noChangeArrowheads="1"/>
          </p:cNvSpPr>
          <p:nvPr/>
        </p:nvSpPr>
        <p:spPr bwMode="auto">
          <a:xfrm>
            <a:off x="4891843" y="2779707"/>
            <a:ext cx="3013075" cy="792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3" name="Rectangle 132"/>
          <p:cNvSpPr>
            <a:spLocks noChangeArrowheads="1"/>
          </p:cNvSpPr>
          <p:nvPr/>
        </p:nvSpPr>
        <p:spPr bwMode="auto">
          <a:xfrm>
            <a:off x="4072690" y="35655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 - </a:t>
            </a:r>
            <a:endParaRPr lang="uk-UA"/>
          </a:p>
        </p:txBody>
      </p:sp>
      <p:cxnSp>
        <p:nvCxnSpPr>
          <p:cNvPr id="179" name="Пряма зі стрілкою 178"/>
          <p:cNvCxnSpPr>
            <a:endCxn id="55424" idx="1"/>
          </p:cNvCxnSpPr>
          <p:nvPr/>
        </p:nvCxnSpPr>
        <p:spPr>
          <a:xfrm rot="16200000" flipH="1">
            <a:off x="2511020" y="3203964"/>
            <a:ext cx="4339446" cy="64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 зі стрілкою 180"/>
          <p:cNvCxnSpPr/>
          <p:nvPr/>
        </p:nvCxnSpPr>
        <p:spPr>
          <a:xfrm rot="16200000" flipH="1">
            <a:off x="4250529" y="2250273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 зі стрілкою 183"/>
          <p:cNvCxnSpPr>
            <a:stCxn id="134" idx="3"/>
          </p:cNvCxnSpPr>
          <p:nvPr/>
        </p:nvCxnSpPr>
        <p:spPr>
          <a:xfrm>
            <a:off x="4370365" y="2896387"/>
            <a:ext cx="987453" cy="110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 зі стрілкою 185"/>
          <p:cNvCxnSpPr/>
          <p:nvPr/>
        </p:nvCxnSpPr>
        <p:spPr>
          <a:xfrm>
            <a:off x="4143372" y="4000504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 зі стрілкою 187"/>
          <p:cNvCxnSpPr/>
          <p:nvPr/>
        </p:nvCxnSpPr>
        <p:spPr>
          <a:xfrm rot="5400000" flipH="1" flipV="1">
            <a:off x="3321835" y="3178967"/>
            <a:ext cx="271464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/>
              <a:t>О Ц І Н Ю В А Н Н Я</a:t>
            </a:r>
            <a:endParaRPr lang="en-US" sz="200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21986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22098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2923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21923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21955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2860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17588" y="2311400"/>
            <a:ext cx="1636712" cy="163671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21986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22018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2923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54438" y="2311400"/>
            <a:ext cx="1636712" cy="163671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500813" y="2311400"/>
            <a:ext cx="1636712" cy="163671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87" name="AutoShape 35"/>
          <p:cNvSpPr>
            <a:spLocks noChangeArrowheads="1"/>
          </p:cNvSpPr>
          <p:nvPr/>
        </p:nvSpPr>
        <p:spPr bwMode="gray">
          <a:xfrm>
            <a:off x="804863" y="45894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 бали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gray">
          <a:xfrm>
            <a:off x="3538538" y="45894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 бали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gray">
          <a:xfrm>
            <a:off x="6291263" y="45894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бал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1042988" y="2565400"/>
            <a:ext cx="1685925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800"/>
              <a:t>6 </a:t>
            </a:r>
          </a:p>
          <a:p>
            <a:pPr algn="ctr" eaLnBrk="0" hangingPunct="0"/>
            <a:r>
              <a:rPr lang="uk-UA" sz="2000"/>
              <a:t>правильних </a:t>
            </a:r>
          </a:p>
          <a:p>
            <a:pPr algn="ctr" eaLnBrk="0" hangingPunct="0"/>
            <a:r>
              <a:rPr lang="uk-UA" sz="2000"/>
              <a:t>відповідей</a:t>
            </a:r>
            <a:r>
              <a:rPr lang="uk-UA"/>
              <a:t> </a:t>
            </a:r>
            <a:endParaRPr lang="en-US"/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gray">
          <a:xfrm>
            <a:off x="3708400" y="2492375"/>
            <a:ext cx="1685925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800"/>
              <a:t>5-4 </a:t>
            </a:r>
          </a:p>
          <a:p>
            <a:pPr algn="ctr" eaLnBrk="0" hangingPunct="0"/>
            <a:r>
              <a:rPr lang="uk-UA" sz="2000"/>
              <a:t>правильних </a:t>
            </a:r>
          </a:p>
          <a:p>
            <a:pPr algn="ctr" eaLnBrk="0" hangingPunct="0"/>
            <a:r>
              <a:rPr lang="uk-UA" sz="2000"/>
              <a:t>відповідей</a:t>
            </a:r>
            <a:r>
              <a:rPr lang="uk-UA"/>
              <a:t> </a:t>
            </a:r>
            <a:endParaRPr lang="en-US"/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gray">
          <a:xfrm>
            <a:off x="6443663" y="2492375"/>
            <a:ext cx="1685925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800"/>
              <a:t>3-1 </a:t>
            </a:r>
          </a:p>
          <a:p>
            <a:pPr algn="ctr" eaLnBrk="0" hangingPunct="0"/>
            <a:r>
              <a:rPr lang="uk-UA" sz="2000"/>
              <a:t>правильних </a:t>
            </a:r>
          </a:p>
          <a:p>
            <a:pPr algn="ctr" eaLnBrk="0" hangingPunct="0"/>
            <a:r>
              <a:rPr lang="uk-UA" sz="2000"/>
              <a:t>відповідей</a:t>
            </a:r>
            <a:r>
              <a:rPr lang="uk-UA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779</Words>
  <Application>Microsoft Office PowerPoint</Application>
  <PresentationFormat>Екран (4:3)</PresentationFormat>
  <Paragraphs>195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ПРОТЯГОМ УРОКУ:</vt:lpstr>
      <vt:lpstr>Слайд 4</vt:lpstr>
      <vt:lpstr>Слайд 5</vt:lpstr>
      <vt:lpstr>Слайд 6</vt:lpstr>
      <vt:lpstr>В З А Є М О П Е Р Е В І Р К А</vt:lpstr>
      <vt:lpstr>Слайд 8</vt:lpstr>
      <vt:lpstr>О Ц І Н Ю В А Н Н Я</vt:lpstr>
      <vt:lpstr>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2013-02-04T19:57:55Z</dcterms:created>
  <dcterms:modified xsi:type="dcterms:W3CDTF">2013-02-20T14:15:07Z</dcterms:modified>
</cp:coreProperties>
</file>