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41" r:id="rId2"/>
    <p:sldId id="342" r:id="rId3"/>
    <p:sldId id="343" r:id="rId4"/>
    <p:sldId id="344" r:id="rId5"/>
    <p:sldId id="348" r:id="rId6"/>
    <p:sldId id="378" r:id="rId7"/>
    <p:sldId id="379" r:id="rId8"/>
    <p:sldId id="380" r:id="rId9"/>
    <p:sldId id="381" r:id="rId10"/>
    <p:sldId id="382" r:id="rId11"/>
    <p:sldId id="383" r:id="rId12"/>
    <p:sldId id="384" r:id="rId13"/>
    <p:sldId id="349" r:id="rId14"/>
    <p:sldId id="353" r:id="rId15"/>
    <p:sldId id="355" r:id="rId16"/>
    <p:sldId id="358" r:id="rId17"/>
    <p:sldId id="364" r:id="rId18"/>
    <p:sldId id="365" r:id="rId19"/>
    <p:sldId id="369" r:id="rId20"/>
    <p:sldId id="372" r:id="rId21"/>
    <p:sldId id="375" r:id="rId22"/>
    <p:sldId id="377" r:id="rId23"/>
    <p:sldId id="38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2D986-70C0-410F-9703-270D3AADC0B4}" type="datetimeFigureOut">
              <a:rPr lang="ru-RU" smtClean="0"/>
              <a:pPr/>
              <a:t>26.07.2011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FD0B9-9480-48B5-A909-364B95F4A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0EF7-3336-4F7D-AF18-E0CD65C9060C}" type="datetimeFigureOut">
              <a:rPr lang="ru-RU" smtClean="0"/>
              <a:pPr/>
              <a:t>26.07.2011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8293-8A36-468D-A908-655BE5B39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0EF7-3336-4F7D-AF18-E0CD65C9060C}" type="datetimeFigureOut">
              <a:rPr lang="ru-RU" smtClean="0"/>
              <a:pPr/>
              <a:t>26.07.2011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8293-8A36-468D-A908-655BE5B39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0EF7-3336-4F7D-AF18-E0CD65C9060C}" type="datetimeFigureOut">
              <a:rPr lang="ru-RU" smtClean="0"/>
              <a:pPr/>
              <a:t>26.07.2011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8293-8A36-468D-A908-655BE5B39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0EF7-3336-4F7D-AF18-E0CD65C9060C}" type="datetimeFigureOut">
              <a:rPr lang="ru-RU" smtClean="0"/>
              <a:pPr/>
              <a:t>26.07.2011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8293-8A36-468D-A908-655BE5B39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0EF7-3336-4F7D-AF18-E0CD65C9060C}" type="datetimeFigureOut">
              <a:rPr lang="ru-RU" smtClean="0"/>
              <a:pPr/>
              <a:t>26.07.2011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8293-8A36-468D-A908-655BE5B39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0EF7-3336-4F7D-AF18-E0CD65C9060C}" type="datetimeFigureOut">
              <a:rPr lang="ru-RU" smtClean="0"/>
              <a:pPr/>
              <a:t>26.07.2011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8293-8A36-468D-A908-655BE5B39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0EF7-3336-4F7D-AF18-E0CD65C9060C}" type="datetimeFigureOut">
              <a:rPr lang="ru-RU" smtClean="0"/>
              <a:pPr/>
              <a:t>26.07.2011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8293-8A36-468D-A908-655BE5B39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0EF7-3336-4F7D-AF18-E0CD65C9060C}" type="datetimeFigureOut">
              <a:rPr lang="ru-RU" smtClean="0"/>
              <a:pPr/>
              <a:t>26.07.2011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8293-8A36-468D-A908-655BE5B39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0EF7-3336-4F7D-AF18-E0CD65C9060C}" type="datetimeFigureOut">
              <a:rPr lang="ru-RU" smtClean="0"/>
              <a:pPr/>
              <a:t>26.07.2011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8293-8A36-468D-A908-655BE5B39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0EF7-3336-4F7D-AF18-E0CD65C9060C}" type="datetimeFigureOut">
              <a:rPr lang="ru-RU" smtClean="0"/>
              <a:pPr/>
              <a:t>26.07.2011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8293-8A36-468D-A908-655BE5B39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0EF7-3336-4F7D-AF18-E0CD65C9060C}" type="datetimeFigureOut">
              <a:rPr lang="ru-RU" smtClean="0"/>
              <a:pPr/>
              <a:t>26.07.2011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8293-8A36-468D-A908-655BE5B39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B0EF7-3336-4F7D-AF18-E0CD65C9060C}" type="datetimeFigureOut">
              <a:rPr lang="ru-RU" smtClean="0"/>
              <a:pPr/>
              <a:t>26.07.2011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88293-8A36-468D-A908-655BE5B39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7.xml"/><Relationship Id="rId5" Type="http://schemas.openxmlformats.org/officeDocument/2006/relationships/slide" Target="slide10.xml"/><Relationship Id="rId10" Type="http://schemas.openxmlformats.org/officeDocument/2006/relationships/image" Target="../media/image3.png"/><Relationship Id="rId4" Type="http://schemas.openxmlformats.org/officeDocument/2006/relationships/slide" Target="slide11.xml"/><Relationship Id="rId9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1"/>
          <p:cNvGrpSpPr/>
          <p:nvPr/>
        </p:nvGrpSpPr>
        <p:grpSpPr>
          <a:xfrm>
            <a:off x="426908" y="208455"/>
            <a:ext cx="3930778" cy="6506693"/>
            <a:chOff x="1149677" y="-220173"/>
            <a:chExt cx="3889109" cy="6506693"/>
          </a:xfrm>
        </p:grpSpPr>
        <p:sp>
          <p:nvSpPr>
            <p:cNvPr id="14" name="Прямоугольник 13"/>
            <p:cNvSpPr/>
            <p:nvPr/>
          </p:nvSpPr>
          <p:spPr>
            <a:xfrm rot="20773993">
              <a:off x="1243613" y="134706"/>
              <a:ext cx="3786214" cy="592935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scene3d>
              <a:camera prst="perspectiveRelaxedModerately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 rot="20773993">
              <a:off x="1182685" y="-155774"/>
              <a:ext cx="3786214" cy="5929354"/>
            </a:xfrm>
            <a:prstGeom prst="rect">
              <a:avLst/>
            </a:prstGeom>
            <a:solidFill>
              <a:schemeClr val="bg1"/>
            </a:solidFill>
            <a:ln cap="sq">
              <a:solidFill>
                <a:schemeClr val="bg1"/>
              </a:solidFill>
            </a:ln>
            <a:scene3d>
              <a:camera prst="perspectiveRelaxedModerately"/>
              <a:lightRig rig="threePt" dir="t"/>
            </a:scene3d>
            <a:sp3d extrusionH="76200" contourW="12700" prstMaterial="powder">
              <a:bevelT h="45720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 rot="16200000" flipH="1">
              <a:off x="1485880" y="6057920"/>
              <a:ext cx="357190" cy="10001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Прямоугольник 11"/>
            <p:cNvSpPr/>
            <p:nvPr/>
          </p:nvSpPr>
          <p:spPr>
            <a:xfrm rot="20773993">
              <a:off x="1149677" y="-220173"/>
              <a:ext cx="3889109" cy="592935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scene3d>
              <a:camera prst="perspectiveRelaxedModerately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 rot="20706627">
              <a:off x="1166482" y="896865"/>
              <a:ext cx="3215834" cy="1035432"/>
            </a:xfrm>
            <a:prstGeom prst="rect">
              <a:avLst/>
            </a:prstGeom>
            <a:noFill/>
          </p:spPr>
          <p:txBody>
            <a:bodyPr wrap="square" rtlCol="0">
              <a:prstTxWarp prst="textFadeUp">
                <a:avLst>
                  <a:gd name="adj" fmla="val 5781"/>
                </a:avLst>
              </a:prstTxWarp>
              <a:spAutoFit/>
            </a:bodyPr>
            <a:lstStyle/>
            <a:p>
              <a:r>
                <a:rPr lang="uk-UA" sz="6600" b="1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effectLst>
                    <a:innerShdw blurRad="38100" dist="25400" dir="16200000">
                      <a:prstClr val="black"/>
                    </a:innerShdw>
                  </a:effectLst>
                </a:rPr>
                <a:t>Алгебра</a:t>
              </a:r>
              <a:endParaRPr lang="ru-RU" sz="6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innerShdw blurRad="38100" dist="25400" dir="16200000">
                    <a:prstClr val="black"/>
                  </a:innerShdw>
                </a:effectLst>
              </a:endParaRPr>
            </a:p>
          </p:txBody>
        </p:sp>
      </p:grp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857620" y="642918"/>
            <a:ext cx="5286380" cy="1643074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Матеріали до уроків</a:t>
            </a:r>
            <a:endParaRPr lang="ru-RU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286380" y="2857496"/>
            <a:ext cx="3857620" cy="264320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підручником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«Алгебра.  9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клас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 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Ю.І.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Мальованого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Г.М. Литвиненко, 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Г.М. Возняк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3" name="Группа 9"/>
          <p:cNvGrpSpPr/>
          <p:nvPr/>
        </p:nvGrpSpPr>
        <p:grpSpPr>
          <a:xfrm>
            <a:off x="6286512" y="5786454"/>
            <a:ext cx="2438348" cy="311944"/>
            <a:chOff x="4753027" y="2914650"/>
            <a:chExt cx="2438348" cy="311944"/>
          </a:xfrm>
          <a:effectLst>
            <a:outerShdw blurRad="114300" dist="38100" dir="18900000" sy="23000" kx="-1200000" algn="bl" rotWithShape="0">
              <a:prstClr val="black">
                <a:alpha val="69000"/>
              </a:prstClr>
            </a:outerShdw>
          </a:effectLst>
        </p:grpSpPr>
        <p:sp>
          <p:nvSpPr>
            <p:cNvPr id="11" name="Полилиния 10"/>
            <p:cNvSpPr/>
            <p:nvPr/>
          </p:nvSpPr>
          <p:spPr>
            <a:xfrm>
              <a:off x="4753027" y="3000372"/>
              <a:ext cx="222988" cy="142877"/>
            </a:xfrm>
            <a:custGeom>
              <a:avLst/>
              <a:gdLst>
                <a:gd name="connsiteX0" fmla="*/ 142875 w 168275"/>
                <a:gd name="connsiteY0" fmla="*/ 15875 h 153987"/>
                <a:gd name="connsiteX1" fmla="*/ 0 w 168275"/>
                <a:gd name="connsiteY1" fmla="*/ 58737 h 153987"/>
                <a:gd name="connsiteX2" fmla="*/ 0 w 168275"/>
                <a:gd name="connsiteY2" fmla="*/ 108744 h 153987"/>
                <a:gd name="connsiteX3" fmla="*/ 152400 w 168275"/>
                <a:gd name="connsiteY3" fmla="*/ 153987 h 153987"/>
                <a:gd name="connsiteX4" fmla="*/ 142875 w 168275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88" h="153987">
                  <a:moveTo>
                    <a:pt x="197588" y="15875"/>
                  </a:moveTo>
                  <a:cubicBezTo>
                    <a:pt x="172188" y="0"/>
                    <a:pt x="102338" y="44450"/>
                    <a:pt x="54713" y="58737"/>
                  </a:cubicBezTo>
                  <a:cubicBezTo>
                    <a:pt x="0" y="86054"/>
                    <a:pt x="20708" y="97507"/>
                    <a:pt x="54713" y="108744"/>
                  </a:cubicBezTo>
                  <a:lnTo>
                    <a:pt x="207113" y="153987"/>
                  </a:lnTo>
                  <a:cubicBezTo>
                    <a:pt x="199926" y="24607"/>
                    <a:pt x="222988" y="31750"/>
                    <a:pt x="197588" y="158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4907756" y="2914650"/>
              <a:ext cx="361918" cy="311944"/>
            </a:xfrm>
            <a:custGeom>
              <a:avLst/>
              <a:gdLst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69133 w 357187"/>
                <a:gd name="connsiteY4" fmla="*/ 311944 h 319088"/>
                <a:gd name="connsiteX5" fmla="*/ 290512 w 357187"/>
                <a:gd name="connsiteY5" fmla="*/ 319088 h 319088"/>
                <a:gd name="connsiteX6" fmla="*/ 357187 w 357187"/>
                <a:gd name="connsiteY6" fmla="*/ 138113 h 319088"/>
                <a:gd name="connsiteX7" fmla="*/ 285750 w 357187"/>
                <a:gd name="connsiteY7" fmla="*/ 0 h 319088"/>
                <a:gd name="connsiteX0" fmla="*/ 285750 w 361918"/>
                <a:gd name="connsiteY0" fmla="*/ 0 h 319064"/>
                <a:gd name="connsiteX1" fmla="*/ 0 w 361918"/>
                <a:gd name="connsiteY1" fmla="*/ 102394 h 319064"/>
                <a:gd name="connsiteX2" fmla="*/ 4762 w 361918"/>
                <a:gd name="connsiteY2" fmla="*/ 147638 h 319064"/>
                <a:gd name="connsiteX3" fmla="*/ 7144 w 361918"/>
                <a:gd name="connsiteY3" fmla="*/ 216694 h 319064"/>
                <a:gd name="connsiteX4" fmla="*/ 269133 w 361918"/>
                <a:gd name="connsiteY4" fmla="*/ 311944 h 319064"/>
                <a:gd name="connsiteX5" fmla="*/ 361918 w 361918"/>
                <a:gd name="connsiteY5" fmla="*/ 319064 h 319064"/>
                <a:gd name="connsiteX6" fmla="*/ 357187 w 361918"/>
                <a:gd name="connsiteY6" fmla="*/ 138113 h 319064"/>
                <a:gd name="connsiteX7" fmla="*/ 285750 w 361918"/>
                <a:gd name="connsiteY7" fmla="*/ 0 h 319064"/>
                <a:gd name="connsiteX0" fmla="*/ 285750 w 361918"/>
                <a:gd name="connsiteY0" fmla="*/ 0 h 311944"/>
                <a:gd name="connsiteX1" fmla="*/ 0 w 361918"/>
                <a:gd name="connsiteY1" fmla="*/ 102394 h 311944"/>
                <a:gd name="connsiteX2" fmla="*/ 4762 w 361918"/>
                <a:gd name="connsiteY2" fmla="*/ 147638 h 311944"/>
                <a:gd name="connsiteX3" fmla="*/ 7144 w 361918"/>
                <a:gd name="connsiteY3" fmla="*/ 216694 h 311944"/>
                <a:gd name="connsiteX4" fmla="*/ 269133 w 361918"/>
                <a:gd name="connsiteY4" fmla="*/ 311944 h 311944"/>
                <a:gd name="connsiteX5" fmla="*/ 361918 w 361918"/>
                <a:gd name="connsiteY5" fmla="*/ 247602 h 311944"/>
                <a:gd name="connsiteX6" fmla="*/ 357187 w 361918"/>
                <a:gd name="connsiteY6" fmla="*/ 138113 h 311944"/>
                <a:gd name="connsiteX7" fmla="*/ 285750 w 361918"/>
                <a:gd name="connsiteY7" fmla="*/ 0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18" h="311944">
                  <a:moveTo>
                    <a:pt x="285750" y="0"/>
                  </a:moveTo>
                  <a:lnTo>
                    <a:pt x="0" y="102394"/>
                  </a:lnTo>
                  <a:cubicBezTo>
                    <a:pt x="1587" y="117475"/>
                    <a:pt x="62704" y="111128"/>
                    <a:pt x="4762" y="147638"/>
                  </a:cubicBezTo>
                  <a:cubicBezTo>
                    <a:pt x="26985" y="189710"/>
                    <a:pt x="6350" y="193675"/>
                    <a:pt x="7144" y="216694"/>
                  </a:cubicBezTo>
                  <a:lnTo>
                    <a:pt x="269133" y="311944"/>
                  </a:lnTo>
                  <a:lnTo>
                    <a:pt x="361918" y="247602"/>
                  </a:lnTo>
                  <a:lnTo>
                    <a:pt x="357187" y="138113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7038975" y="2921794"/>
              <a:ext cx="152400" cy="302419"/>
            </a:xfrm>
            <a:custGeom>
              <a:avLst/>
              <a:gdLst>
                <a:gd name="connsiteX0" fmla="*/ 88106 w 152400"/>
                <a:gd name="connsiteY0" fmla="*/ 0 h 302419"/>
                <a:gd name="connsiteX1" fmla="*/ 152400 w 152400"/>
                <a:gd name="connsiteY1" fmla="*/ 78581 h 302419"/>
                <a:gd name="connsiteX2" fmla="*/ 150019 w 152400"/>
                <a:gd name="connsiteY2" fmla="*/ 226219 h 302419"/>
                <a:gd name="connsiteX3" fmla="*/ 71438 w 152400"/>
                <a:gd name="connsiteY3" fmla="*/ 302419 h 302419"/>
                <a:gd name="connsiteX4" fmla="*/ 0 w 152400"/>
                <a:gd name="connsiteY4" fmla="*/ 230981 h 302419"/>
                <a:gd name="connsiteX5" fmla="*/ 0 w 152400"/>
                <a:gd name="connsiteY5" fmla="*/ 59531 h 302419"/>
                <a:gd name="connsiteX6" fmla="*/ 88106 w 152400"/>
                <a:gd name="connsiteY6" fmla="*/ 0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302419">
                  <a:moveTo>
                    <a:pt x="88106" y="0"/>
                  </a:moveTo>
                  <a:lnTo>
                    <a:pt x="152400" y="78581"/>
                  </a:lnTo>
                  <a:cubicBezTo>
                    <a:pt x="151606" y="127794"/>
                    <a:pt x="150813" y="177006"/>
                    <a:pt x="150019" y="226219"/>
                  </a:cubicBezTo>
                  <a:lnTo>
                    <a:pt x="71438" y="302419"/>
                  </a:lnTo>
                  <a:lnTo>
                    <a:pt x="0" y="230981"/>
                  </a:lnTo>
                  <a:lnTo>
                    <a:pt x="0" y="59531"/>
                  </a:lnTo>
                  <a:lnTo>
                    <a:pt x="88106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5169694" y="2919413"/>
              <a:ext cx="1957387" cy="304800"/>
            </a:xfrm>
            <a:custGeom>
              <a:avLst/>
              <a:gdLst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7387" h="304800">
                  <a:moveTo>
                    <a:pt x="2381" y="0"/>
                  </a:moveTo>
                  <a:cubicBezTo>
                    <a:pt x="3175" y="34131"/>
                    <a:pt x="56352" y="49215"/>
                    <a:pt x="4762" y="102393"/>
                  </a:cubicBezTo>
                  <a:cubicBezTo>
                    <a:pt x="3175" y="141287"/>
                    <a:pt x="63496" y="203996"/>
                    <a:pt x="0" y="219075"/>
                  </a:cubicBezTo>
                  <a:cubicBezTo>
                    <a:pt x="53177" y="279402"/>
                    <a:pt x="6350" y="273050"/>
                    <a:pt x="9525" y="300037"/>
                  </a:cubicBezTo>
                  <a:lnTo>
                    <a:pt x="1938337" y="304800"/>
                  </a:lnTo>
                  <a:lnTo>
                    <a:pt x="1897856" y="250031"/>
                  </a:lnTo>
                  <a:lnTo>
                    <a:pt x="1893094" y="85725"/>
                  </a:lnTo>
                  <a:lnTo>
                    <a:pt x="1957387" y="7143"/>
                  </a:lnTo>
                  <a:lnTo>
                    <a:pt x="238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3000">
                  <a:schemeClr val="accent1">
                    <a:lumMod val="60000"/>
                    <a:lumOff val="40000"/>
                  </a:schemeClr>
                </a:gs>
                <a:gs pos="21001">
                  <a:schemeClr val="accent1">
                    <a:lumMod val="75000"/>
                  </a:schemeClr>
                </a:gs>
                <a:gs pos="63000">
                  <a:srgbClr val="FFFFFF"/>
                </a:gs>
                <a:gs pos="67000">
                  <a:schemeClr val="accent1">
                    <a:lumMod val="50000"/>
                  </a:schemeClr>
                </a:gs>
                <a:gs pos="69000">
                  <a:schemeClr val="accent1">
                    <a:lumMod val="75000"/>
                  </a:schemeClr>
                </a:gs>
                <a:gs pos="82001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7103291" y="3045619"/>
              <a:ext cx="45719" cy="714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TextBox 20"/>
          <p:cNvSpPr txBox="1"/>
          <p:nvPr/>
        </p:nvSpPr>
        <p:spPr>
          <a:xfrm rot="20751448">
            <a:off x="1544835" y="2532387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9 клас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3050"/>
            <a:ext cx="3251231" cy="7984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4000" dirty="0" smtClean="0"/>
              <a:t>Властивість </a:t>
            </a:r>
            <a:r>
              <a:rPr lang="en-US" sz="4000" dirty="0" smtClean="0"/>
              <a:t>4</a:t>
            </a:r>
            <a:endParaRPr lang="ru-RU" sz="4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361950">
              <a:buNone/>
            </a:pPr>
            <a:r>
              <a:rPr lang="ru-RU" i="1" dirty="0" err="1" smtClean="0"/>
              <a:t>Доведення</a:t>
            </a:r>
            <a:r>
              <a:rPr lang="ru-RU" i="1" dirty="0" smtClean="0"/>
              <a:t>. </a:t>
            </a:r>
          </a:p>
          <a:p>
            <a:pPr marL="0" indent="361950">
              <a:buNone/>
            </a:pPr>
            <a:r>
              <a:rPr lang="ru-RU" i="1" dirty="0" smtClean="0"/>
              <a:t>Для </a:t>
            </a:r>
            <a:r>
              <a:rPr lang="ru-RU" i="1" dirty="0" err="1" smtClean="0"/>
              <a:t>доведення</a:t>
            </a:r>
            <a:r>
              <a:rPr lang="ru-RU" i="1" dirty="0" smtClean="0"/>
              <a:t> </a:t>
            </a:r>
            <a:r>
              <a:rPr lang="ru-RU" i="1" dirty="0" err="1" smtClean="0"/>
              <a:t>досить</a:t>
            </a:r>
            <a:r>
              <a:rPr lang="ru-RU" i="1" dirty="0" smtClean="0"/>
              <a:t> </a:t>
            </a:r>
            <a:r>
              <a:rPr lang="ru-RU" i="1" dirty="0" err="1" smtClean="0"/>
              <a:t>показати</a:t>
            </a:r>
            <a:r>
              <a:rPr lang="ru-RU" i="1" dirty="0" smtClean="0"/>
              <a:t>, </a:t>
            </a:r>
            <a:r>
              <a:rPr lang="ru-RU" i="1" dirty="0" err="1" smtClean="0"/>
              <a:t>що</a:t>
            </a:r>
            <a:r>
              <a:rPr lang="ru-RU" i="1" dirty="0" smtClean="0"/>
              <a:t> ас - </a:t>
            </a:r>
            <a:r>
              <a:rPr lang="en-US" i="1" dirty="0" smtClean="0"/>
              <a:t>b</a:t>
            </a:r>
            <a:r>
              <a:rPr lang="uk-UA" i="1" dirty="0" smtClean="0"/>
              <a:t>с</a:t>
            </a:r>
            <a:r>
              <a:rPr lang="en-US" i="1" dirty="0" smtClean="0"/>
              <a:t> </a:t>
            </a:r>
            <a:r>
              <a:rPr lang="ru-RU" i="1" dirty="0" smtClean="0"/>
              <a:t>&gt; 0.</a:t>
            </a:r>
            <a:endParaRPr lang="uk-UA" i="1" dirty="0" smtClean="0"/>
          </a:p>
          <a:p>
            <a:pPr marL="0" indent="0">
              <a:buNone/>
            </a:pPr>
            <a:r>
              <a:rPr lang="en-US" i="1" dirty="0" smtClean="0"/>
              <a:t>ac-</a:t>
            </a:r>
            <a:r>
              <a:rPr lang="en-US" i="1" dirty="0" err="1" smtClean="0"/>
              <a:t>bc</a:t>
            </a:r>
            <a:r>
              <a:rPr lang="en-US" i="1" dirty="0" smtClean="0"/>
              <a:t> = </a:t>
            </a:r>
            <a:r>
              <a:rPr lang="uk-UA" i="1" dirty="0" smtClean="0"/>
              <a:t>с(а </a:t>
            </a:r>
            <a:r>
              <a:rPr lang="en-US" i="1" dirty="0" smtClean="0"/>
              <a:t>-b); </a:t>
            </a:r>
            <a:endParaRPr lang="uk-UA" i="1" dirty="0" smtClean="0"/>
          </a:p>
          <a:p>
            <a:pPr marL="0" indent="0">
              <a:buNone/>
            </a:pPr>
            <a:r>
              <a:rPr lang="ru-RU" i="1" dirty="0" smtClean="0"/>
              <a:t>с &gt; 0, </a:t>
            </a:r>
            <a:r>
              <a:rPr lang="uk-UA" i="1" dirty="0" smtClean="0"/>
              <a:t>за умовою, </a:t>
            </a:r>
          </a:p>
          <a:p>
            <a:pPr marL="0" indent="0">
              <a:buNone/>
            </a:pPr>
            <a:r>
              <a:rPr lang="en-US" i="1" dirty="0" smtClean="0"/>
              <a:t>a — b </a:t>
            </a:r>
            <a:r>
              <a:rPr lang="ru-RU" i="1" dirty="0" smtClean="0"/>
              <a:t>&gt; 0, </a:t>
            </a:r>
            <a:r>
              <a:rPr lang="uk-UA" i="1" dirty="0" smtClean="0"/>
              <a:t>бо а </a:t>
            </a:r>
            <a:r>
              <a:rPr lang="ru-RU" i="1" dirty="0" smtClean="0"/>
              <a:t>&gt; </a:t>
            </a:r>
            <a:r>
              <a:rPr lang="en-US" i="1" dirty="0" smtClean="0"/>
              <a:t>b. </a:t>
            </a:r>
            <a:endParaRPr lang="uk-UA" i="1" dirty="0" smtClean="0"/>
          </a:p>
          <a:p>
            <a:pPr marL="0" indent="0">
              <a:buNone/>
            </a:pPr>
            <a:r>
              <a:rPr lang="uk-UA" i="1" dirty="0" smtClean="0"/>
              <a:t>Добуток двох додатних множників </a:t>
            </a:r>
            <a:r>
              <a:rPr lang="ru-RU" i="1" dirty="0" smtClean="0"/>
              <a:t>(с </a:t>
            </a:r>
            <a:r>
              <a:rPr lang="uk-UA" i="1" dirty="0" smtClean="0"/>
              <a:t>та а </a:t>
            </a:r>
            <a:r>
              <a:rPr lang="ru-RU" i="1" dirty="0" smtClean="0"/>
              <a:t>— </a:t>
            </a:r>
            <a:r>
              <a:rPr lang="en-US" i="1" dirty="0" smtClean="0"/>
              <a:t>b</a:t>
            </a:r>
            <a:r>
              <a:rPr lang="ru-RU" i="1" dirty="0" smtClean="0"/>
              <a:t>) </a:t>
            </a:r>
            <a:r>
              <a:rPr lang="ru-RU" i="1" dirty="0" err="1" smtClean="0"/>
              <a:t>є</a:t>
            </a:r>
            <a:r>
              <a:rPr lang="ru-RU" i="1" dirty="0" smtClean="0"/>
              <a:t> </a:t>
            </a:r>
            <a:r>
              <a:rPr lang="ru-RU" i="1" dirty="0" err="1" smtClean="0"/>
              <a:t>додатним</a:t>
            </a:r>
            <a:r>
              <a:rPr lang="ru-RU" i="1" dirty="0" smtClean="0"/>
              <a:t> числом: </a:t>
            </a:r>
          </a:p>
          <a:p>
            <a:pPr marL="0" indent="0">
              <a:buNone/>
            </a:pPr>
            <a:r>
              <a:rPr lang="ru-RU" i="1" dirty="0" smtClean="0"/>
              <a:t>с(а - </a:t>
            </a:r>
            <a:r>
              <a:rPr lang="en-US" i="1" dirty="0" smtClean="0"/>
              <a:t>b</a:t>
            </a:r>
            <a:r>
              <a:rPr lang="uk-UA" i="1" dirty="0" smtClean="0"/>
              <a:t>) </a:t>
            </a:r>
            <a:r>
              <a:rPr lang="ru-RU" i="1" dirty="0" smtClean="0"/>
              <a:t>= </a:t>
            </a:r>
            <a:r>
              <a:rPr lang="uk-UA" i="1" dirty="0" smtClean="0"/>
              <a:t>ас — </a:t>
            </a:r>
            <a:r>
              <a:rPr lang="en-US" i="1" dirty="0" smtClean="0"/>
              <a:t>b</a:t>
            </a:r>
            <a:r>
              <a:rPr lang="uk-UA" i="1" dirty="0" smtClean="0"/>
              <a:t>с</a:t>
            </a:r>
            <a:r>
              <a:rPr lang="en-US" i="1" dirty="0" smtClean="0"/>
              <a:t> </a:t>
            </a:r>
            <a:r>
              <a:rPr lang="ru-RU" i="1" dirty="0" smtClean="0"/>
              <a:t>&gt; 0. </a:t>
            </a:r>
          </a:p>
          <a:p>
            <a:pPr marL="0" indent="0">
              <a:buNone/>
            </a:pPr>
            <a:r>
              <a:rPr lang="uk-UA" i="1" dirty="0" smtClean="0"/>
              <a:t>Отже, ас </a:t>
            </a:r>
            <a:r>
              <a:rPr lang="ru-RU" i="1" dirty="0" smtClean="0"/>
              <a:t>&gt; </a:t>
            </a:r>
            <a:r>
              <a:rPr lang="en-US" i="1" dirty="0" smtClean="0"/>
              <a:t>b</a:t>
            </a:r>
            <a:r>
              <a:rPr lang="uk-UA" i="1" dirty="0" smtClean="0"/>
              <a:t>с</a:t>
            </a:r>
            <a:r>
              <a:rPr lang="en-US" i="1" dirty="0" smtClean="0"/>
              <a:t>. </a:t>
            </a:r>
            <a:endParaRPr lang="uk-UA" i="1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42844" y="1435101"/>
            <a:ext cx="3429024" cy="406560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200" b="1" i="1" dirty="0" smtClean="0"/>
              <a:t>Якщо а&gt;</a:t>
            </a:r>
            <a:r>
              <a:rPr lang="en-US" sz="2800" b="1" i="1" dirty="0" smtClean="0"/>
              <a:t>b</a:t>
            </a:r>
            <a:r>
              <a:rPr lang="uk-UA" sz="3200" b="1" i="1" dirty="0" smtClean="0"/>
              <a:t> та </a:t>
            </a:r>
          </a:p>
          <a:p>
            <a:r>
              <a:rPr lang="ru-RU" sz="3200" b="1" i="1" dirty="0" smtClean="0"/>
              <a:t>с &gt; 0, </a:t>
            </a:r>
            <a:r>
              <a:rPr lang="uk-UA" sz="3200" b="1" i="1" dirty="0" smtClean="0"/>
              <a:t>то ас </a:t>
            </a:r>
            <a:r>
              <a:rPr lang="ru-RU" sz="3200" b="1" i="1" dirty="0" smtClean="0"/>
              <a:t>&gt; </a:t>
            </a:r>
            <a:r>
              <a:rPr lang="en-US" sz="3200" b="1" i="1" dirty="0" smtClean="0"/>
              <a:t>b</a:t>
            </a:r>
            <a:r>
              <a:rPr lang="uk-UA" sz="3200" b="1" i="1" dirty="0" smtClean="0"/>
              <a:t>с</a:t>
            </a:r>
            <a:r>
              <a:rPr lang="en-US" sz="3200" b="1" i="1" dirty="0" smtClean="0"/>
              <a:t>.</a:t>
            </a:r>
            <a:endParaRPr lang="uk-UA" sz="3200" b="1" i="1" dirty="0" smtClean="0"/>
          </a:p>
          <a:p>
            <a:pPr indent="361950"/>
            <a:endParaRPr lang="ru-RU" sz="2200" b="1" i="1" dirty="0" smtClean="0">
              <a:solidFill>
                <a:srgbClr val="00B050"/>
              </a:solidFill>
            </a:endParaRPr>
          </a:p>
          <a:p>
            <a:pPr indent="361950"/>
            <a:r>
              <a:rPr lang="ru-RU" sz="2200" b="1" i="1" dirty="0" err="1" smtClean="0">
                <a:solidFill>
                  <a:srgbClr val="00B050"/>
                </a:solidFill>
              </a:rPr>
              <a:t>Якщо</a:t>
            </a:r>
            <a:r>
              <a:rPr lang="ru-RU" sz="2200" b="1" i="1" dirty="0" smtClean="0">
                <a:solidFill>
                  <a:srgbClr val="00B050"/>
                </a:solidFill>
              </a:rPr>
              <a:t> </a:t>
            </a:r>
            <a:r>
              <a:rPr lang="ru-RU" sz="2200" b="1" i="1" dirty="0" err="1" smtClean="0">
                <a:solidFill>
                  <a:srgbClr val="00B050"/>
                </a:solidFill>
              </a:rPr>
              <a:t>обидві</a:t>
            </a:r>
            <a:r>
              <a:rPr lang="ru-RU" sz="2200" b="1" i="1" dirty="0" smtClean="0">
                <a:solidFill>
                  <a:srgbClr val="00B050"/>
                </a:solidFill>
              </a:rPr>
              <a:t> </a:t>
            </a:r>
            <a:r>
              <a:rPr lang="ru-RU" sz="2200" b="1" i="1" dirty="0" err="1" smtClean="0">
                <a:solidFill>
                  <a:srgbClr val="00B050"/>
                </a:solidFill>
              </a:rPr>
              <a:t>частини</a:t>
            </a:r>
            <a:r>
              <a:rPr lang="ru-RU" sz="2200" b="1" i="1" dirty="0" smtClean="0">
                <a:solidFill>
                  <a:srgbClr val="00B050"/>
                </a:solidFill>
              </a:rPr>
              <a:t> </a:t>
            </a:r>
            <a:r>
              <a:rPr lang="ru-RU" sz="2200" b="1" i="1" dirty="0" err="1" smtClean="0">
                <a:solidFill>
                  <a:srgbClr val="00B050"/>
                </a:solidFill>
              </a:rPr>
              <a:t>правильної</a:t>
            </a:r>
            <a:r>
              <a:rPr lang="ru-RU" sz="2200" b="1" i="1" dirty="0" smtClean="0">
                <a:solidFill>
                  <a:srgbClr val="00B050"/>
                </a:solidFill>
              </a:rPr>
              <a:t> </a:t>
            </a:r>
            <a:r>
              <a:rPr lang="ru-RU" sz="2200" b="1" i="1" dirty="0" err="1" smtClean="0">
                <a:solidFill>
                  <a:srgbClr val="00B050"/>
                </a:solidFill>
              </a:rPr>
              <a:t>нерівності</a:t>
            </a:r>
            <a:r>
              <a:rPr lang="ru-RU" sz="2200" b="1" i="1" dirty="0" smtClean="0">
                <a:solidFill>
                  <a:srgbClr val="00B050"/>
                </a:solidFill>
              </a:rPr>
              <a:t> </a:t>
            </a:r>
            <a:r>
              <a:rPr lang="ru-RU" sz="2200" b="1" i="1" dirty="0" err="1" smtClean="0">
                <a:solidFill>
                  <a:srgbClr val="00B050"/>
                </a:solidFill>
              </a:rPr>
              <a:t>помножити</a:t>
            </a:r>
            <a:r>
              <a:rPr lang="ru-RU" sz="2200" b="1" i="1" dirty="0" smtClean="0">
                <a:solidFill>
                  <a:srgbClr val="00B050"/>
                </a:solidFill>
              </a:rPr>
              <a:t> на </a:t>
            </a:r>
            <a:r>
              <a:rPr lang="ru-RU" sz="2200" b="1" i="1" dirty="0" err="1" smtClean="0">
                <a:solidFill>
                  <a:srgbClr val="00B050"/>
                </a:solidFill>
              </a:rPr>
              <a:t>одне</a:t>
            </a:r>
            <a:r>
              <a:rPr lang="ru-RU" sz="2200" b="1" i="1" dirty="0" smtClean="0">
                <a:solidFill>
                  <a:srgbClr val="00B050"/>
                </a:solidFill>
              </a:rPr>
              <a:t> </a:t>
            </a:r>
            <a:r>
              <a:rPr lang="ru-RU" sz="2200" b="1" i="1" dirty="0" err="1" smtClean="0">
                <a:solidFill>
                  <a:srgbClr val="00B050"/>
                </a:solidFill>
              </a:rPr>
              <a:t>і</a:t>
            </a:r>
            <a:r>
              <a:rPr lang="ru-RU" sz="2200" b="1" i="1" dirty="0" smtClean="0">
                <a:solidFill>
                  <a:srgbClr val="00B050"/>
                </a:solidFill>
              </a:rPr>
              <a:t> те </a:t>
            </a:r>
            <a:r>
              <a:rPr lang="ru-RU" sz="2200" b="1" i="1" dirty="0" err="1" smtClean="0">
                <a:solidFill>
                  <a:srgbClr val="00B050"/>
                </a:solidFill>
              </a:rPr>
              <a:t>саме</a:t>
            </a:r>
            <a:r>
              <a:rPr lang="ru-RU" sz="2200" b="1" i="1" dirty="0" smtClean="0">
                <a:solidFill>
                  <a:srgbClr val="00B050"/>
                </a:solidFill>
              </a:rPr>
              <a:t> </a:t>
            </a:r>
            <a:r>
              <a:rPr lang="ru-RU" sz="2200" b="1" i="1" u="sng" dirty="0" err="1" smtClean="0">
                <a:solidFill>
                  <a:srgbClr val="00B050"/>
                </a:solidFill>
              </a:rPr>
              <a:t>додатне</a:t>
            </a:r>
            <a:r>
              <a:rPr lang="ru-RU" sz="2200" b="1" i="1" u="sng" dirty="0" smtClean="0">
                <a:solidFill>
                  <a:srgbClr val="00B050"/>
                </a:solidFill>
              </a:rPr>
              <a:t> число</a:t>
            </a:r>
            <a:r>
              <a:rPr lang="ru-RU" sz="2200" b="1" i="1" dirty="0" smtClean="0">
                <a:solidFill>
                  <a:srgbClr val="00B050"/>
                </a:solidFill>
              </a:rPr>
              <a:t>, то </a:t>
            </a:r>
            <a:r>
              <a:rPr lang="ru-RU" sz="2200" b="1" i="1" dirty="0" err="1" smtClean="0">
                <a:solidFill>
                  <a:srgbClr val="00B050"/>
                </a:solidFill>
              </a:rPr>
              <a:t>отримаємо</a:t>
            </a:r>
            <a:r>
              <a:rPr lang="ru-RU" sz="2200" b="1" i="1" dirty="0" smtClean="0">
                <a:solidFill>
                  <a:srgbClr val="00B050"/>
                </a:solidFill>
              </a:rPr>
              <a:t> </a:t>
            </a:r>
            <a:r>
              <a:rPr lang="ru-RU" sz="2200" b="1" i="1" dirty="0" err="1" smtClean="0">
                <a:solidFill>
                  <a:srgbClr val="00B050"/>
                </a:solidFill>
              </a:rPr>
              <a:t>правильну</a:t>
            </a:r>
            <a:r>
              <a:rPr lang="ru-RU" sz="2200" b="1" i="1" dirty="0" smtClean="0">
                <a:solidFill>
                  <a:srgbClr val="00B050"/>
                </a:solidFill>
              </a:rPr>
              <a:t> </a:t>
            </a:r>
            <a:r>
              <a:rPr lang="ru-RU" sz="2200" b="1" i="1" dirty="0" err="1" smtClean="0">
                <a:solidFill>
                  <a:srgbClr val="00B050"/>
                </a:solidFill>
              </a:rPr>
              <a:t>нерівність</a:t>
            </a:r>
            <a:r>
              <a:rPr lang="ru-RU" sz="2200" b="1" i="1" dirty="0" smtClean="0">
                <a:solidFill>
                  <a:srgbClr val="00B050"/>
                </a:solidFill>
              </a:rPr>
              <a:t> того самого </a:t>
            </a:r>
            <a:r>
              <a:rPr lang="ru-RU" sz="2200" b="1" i="1" dirty="0" err="1" smtClean="0">
                <a:solidFill>
                  <a:srgbClr val="00B050"/>
                </a:solidFill>
              </a:rPr>
              <a:t>смислу</a:t>
            </a:r>
            <a:r>
              <a:rPr lang="ru-RU" sz="2200" b="1" i="1" dirty="0" smtClean="0">
                <a:solidFill>
                  <a:srgbClr val="00B050"/>
                </a:solidFill>
              </a:rPr>
              <a:t>.</a:t>
            </a: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3050"/>
            <a:ext cx="3251231" cy="7984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4000" dirty="0" smtClean="0"/>
              <a:t>Властивість </a:t>
            </a:r>
            <a:r>
              <a:rPr lang="en-US" sz="4000" dirty="0" smtClean="0"/>
              <a:t>5</a:t>
            </a:r>
            <a:endParaRPr lang="ru-RU" sz="4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5050" y="273050"/>
            <a:ext cx="5426106" cy="5853113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r>
              <a:rPr lang="uk-UA" i="1" dirty="0" smtClean="0"/>
              <a:t>Доведення. </a:t>
            </a:r>
          </a:p>
          <a:p>
            <a:pPr marL="0" indent="361950">
              <a:buNone/>
            </a:pPr>
            <a:r>
              <a:rPr lang="uk-UA" i="1" dirty="0" smtClean="0"/>
              <a:t>Покажемо, що ас </a:t>
            </a:r>
            <a:r>
              <a:rPr lang="ru-RU" i="1" dirty="0" smtClean="0"/>
              <a:t>— </a:t>
            </a:r>
            <a:r>
              <a:rPr lang="en-US" i="1" dirty="0" smtClean="0"/>
              <a:t>b</a:t>
            </a:r>
            <a:r>
              <a:rPr lang="uk-UA" i="1" dirty="0" smtClean="0"/>
              <a:t>с</a:t>
            </a:r>
            <a:r>
              <a:rPr lang="en-US" i="1" dirty="0" smtClean="0"/>
              <a:t> </a:t>
            </a:r>
            <a:r>
              <a:rPr lang="ru-RU" i="1" dirty="0" smtClean="0"/>
              <a:t>&lt; 0.</a:t>
            </a:r>
            <a:endParaRPr lang="uk-UA" i="1" dirty="0" smtClean="0"/>
          </a:p>
          <a:p>
            <a:pPr marL="0" indent="361950">
              <a:buNone/>
            </a:pPr>
            <a:r>
              <a:rPr lang="uk-UA" i="1" dirty="0" smtClean="0"/>
              <a:t>ас </a:t>
            </a:r>
            <a:r>
              <a:rPr lang="ru-RU" i="1" dirty="0" smtClean="0"/>
              <a:t>- </a:t>
            </a:r>
            <a:r>
              <a:rPr lang="en-US" i="1" dirty="0" smtClean="0"/>
              <a:t>b</a:t>
            </a:r>
            <a:r>
              <a:rPr lang="uk-UA" i="1" dirty="0" smtClean="0"/>
              <a:t>с</a:t>
            </a:r>
            <a:r>
              <a:rPr lang="en-US" i="1" dirty="0" smtClean="0"/>
              <a:t> </a:t>
            </a:r>
            <a:r>
              <a:rPr lang="ru-RU" i="1" dirty="0" smtClean="0"/>
              <a:t>= </a:t>
            </a:r>
            <a:r>
              <a:rPr lang="uk-UA" i="1" dirty="0" smtClean="0"/>
              <a:t>с(а </a:t>
            </a:r>
            <a:r>
              <a:rPr lang="ru-RU" i="1" dirty="0" smtClean="0"/>
              <a:t>– </a:t>
            </a:r>
            <a:r>
              <a:rPr lang="en-US" i="1" dirty="0" smtClean="0"/>
              <a:t>b</a:t>
            </a:r>
            <a:r>
              <a:rPr lang="uk-UA" i="1" dirty="0" smtClean="0"/>
              <a:t>); </a:t>
            </a:r>
          </a:p>
          <a:p>
            <a:pPr marL="0" indent="361950">
              <a:buNone/>
            </a:pPr>
            <a:r>
              <a:rPr lang="ru-RU" i="1" dirty="0" smtClean="0"/>
              <a:t>с &lt; 0, </a:t>
            </a:r>
            <a:r>
              <a:rPr lang="uk-UA" i="1" dirty="0" smtClean="0"/>
              <a:t>за умовою, </a:t>
            </a:r>
          </a:p>
          <a:p>
            <a:pPr marL="0" indent="361950">
              <a:buNone/>
            </a:pPr>
            <a:r>
              <a:rPr lang="en-US" i="1" dirty="0" smtClean="0"/>
              <a:t>a — b </a:t>
            </a:r>
            <a:r>
              <a:rPr lang="ru-RU" i="1" dirty="0" smtClean="0"/>
              <a:t>&gt;0, </a:t>
            </a:r>
            <a:r>
              <a:rPr lang="uk-UA" i="1" dirty="0" smtClean="0"/>
              <a:t>бо а </a:t>
            </a:r>
            <a:r>
              <a:rPr lang="ru-RU" i="1" dirty="0" smtClean="0"/>
              <a:t>&gt; </a:t>
            </a:r>
            <a:r>
              <a:rPr lang="en-US" i="1" dirty="0" smtClean="0"/>
              <a:t>b</a:t>
            </a:r>
            <a:r>
              <a:rPr lang="ru-RU" i="1" dirty="0" smtClean="0"/>
              <a:t>. </a:t>
            </a:r>
          </a:p>
          <a:p>
            <a:pPr marL="0" indent="361950">
              <a:buNone/>
            </a:pPr>
            <a:r>
              <a:rPr lang="ru-RU" i="1" dirty="0" err="1" smtClean="0"/>
              <a:t>Добуток</a:t>
            </a:r>
            <a:r>
              <a:rPr lang="ru-RU" i="1" dirty="0" smtClean="0"/>
              <a:t> </a:t>
            </a:r>
            <a:r>
              <a:rPr lang="ru-RU" i="1" dirty="0" err="1" smtClean="0"/>
              <a:t>від'ємного</a:t>
            </a:r>
            <a:r>
              <a:rPr lang="ru-RU" i="1" dirty="0" smtClean="0"/>
              <a:t> (с)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додатного</a:t>
            </a:r>
            <a:r>
              <a:rPr lang="ru-RU" i="1" dirty="0" smtClean="0"/>
              <a:t> (а — </a:t>
            </a:r>
            <a:r>
              <a:rPr lang="en-US" i="1" dirty="0" smtClean="0"/>
              <a:t>b</a:t>
            </a:r>
            <a:r>
              <a:rPr lang="ru-RU" i="1" dirty="0" smtClean="0"/>
              <a:t>) чисел </a:t>
            </a:r>
            <a:r>
              <a:rPr lang="ru-RU" i="1" dirty="0" err="1" smtClean="0"/>
              <a:t>є</a:t>
            </a:r>
            <a:r>
              <a:rPr lang="ru-RU" i="1" dirty="0" smtClean="0"/>
              <a:t> </a:t>
            </a:r>
            <a:r>
              <a:rPr lang="ru-RU" i="1" dirty="0" err="1" smtClean="0"/>
              <a:t>від'ємним</a:t>
            </a:r>
            <a:r>
              <a:rPr lang="ru-RU" i="1" dirty="0" smtClean="0"/>
              <a:t> числом. </a:t>
            </a:r>
          </a:p>
          <a:p>
            <a:pPr marL="0" indent="361950">
              <a:buNone/>
            </a:pPr>
            <a:r>
              <a:rPr lang="ru-RU" i="1" dirty="0" err="1" smtClean="0"/>
              <a:t>Отже</a:t>
            </a:r>
            <a:r>
              <a:rPr lang="ru-RU" i="1" dirty="0" smtClean="0"/>
              <a:t>, с(а </a:t>
            </a:r>
            <a:r>
              <a:rPr lang="en-US" i="1" dirty="0" smtClean="0"/>
              <a:t>—b) = ac-</a:t>
            </a:r>
            <a:r>
              <a:rPr lang="en-US" i="1" dirty="0" err="1" smtClean="0"/>
              <a:t>bc</a:t>
            </a:r>
            <a:r>
              <a:rPr lang="uk-UA" i="1" dirty="0" smtClean="0"/>
              <a:t> </a:t>
            </a:r>
            <a:r>
              <a:rPr lang="en-US" i="1" dirty="0" smtClean="0"/>
              <a:t>&lt; </a:t>
            </a:r>
            <a:r>
              <a:rPr lang="ru-RU" i="1" dirty="0" smtClean="0"/>
              <a:t>0. </a:t>
            </a:r>
            <a:r>
              <a:rPr lang="uk-UA" i="1" dirty="0" smtClean="0"/>
              <a:t>Звідси: ас </a:t>
            </a:r>
            <a:r>
              <a:rPr lang="ru-RU" i="1" dirty="0" smtClean="0"/>
              <a:t>&lt; </a:t>
            </a:r>
            <a:r>
              <a:rPr lang="en-US" i="1" dirty="0" smtClean="0"/>
              <a:t>b</a:t>
            </a:r>
            <a:r>
              <a:rPr lang="uk-UA" i="1" dirty="0" smtClean="0"/>
              <a:t>с</a:t>
            </a:r>
            <a:r>
              <a:rPr lang="en-US" i="1" dirty="0" smtClean="0"/>
              <a:t>. </a:t>
            </a:r>
            <a:endParaRPr lang="uk-UA" i="1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42844" y="1435101"/>
            <a:ext cx="3322669" cy="406560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800" b="1" i="1" dirty="0" smtClean="0"/>
              <a:t>Якщо а </a:t>
            </a:r>
            <a:r>
              <a:rPr lang="ru-RU" sz="2800" b="1" i="1" dirty="0" smtClean="0"/>
              <a:t>&gt; </a:t>
            </a:r>
            <a:r>
              <a:rPr lang="en-US" sz="2800" b="1" i="1" dirty="0" smtClean="0"/>
              <a:t>b </a:t>
            </a:r>
            <a:r>
              <a:rPr lang="uk-UA" sz="2800" b="1" i="1" dirty="0" smtClean="0"/>
              <a:t>та </a:t>
            </a:r>
            <a:r>
              <a:rPr lang="ru-RU" sz="2800" b="1" i="1" dirty="0" smtClean="0"/>
              <a:t>с &lt; 0, </a:t>
            </a:r>
            <a:r>
              <a:rPr lang="uk-UA" sz="2800" b="1" i="1" dirty="0" smtClean="0"/>
              <a:t>то ас </a:t>
            </a:r>
            <a:r>
              <a:rPr lang="ru-RU" sz="2800" b="1" i="1" dirty="0" smtClean="0"/>
              <a:t>&lt; </a:t>
            </a:r>
            <a:r>
              <a:rPr lang="en-US" sz="2800" b="1" i="1" dirty="0" smtClean="0"/>
              <a:t>b</a:t>
            </a:r>
            <a:r>
              <a:rPr lang="uk-UA" sz="2800" b="1" i="1" dirty="0" smtClean="0"/>
              <a:t>с</a:t>
            </a:r>
            <a:r>
              <a:rPr lang="en-US" sz="2800" b="1" i="1" dirty="0" smtClean="0"/>
              <a:t>.</a:t>
            </a:r>
            <a:endParaRPr lang="uk-UA" sz="2800" b="1" i="1" dirty="0" smtClean="0"/>
          </a:p>
          <a:p>
            <a:endParaRPr lang="uk-UA" sz="3200" b="1" i="1" dirty="0" smtClean="0"/>
          </a:p>
          <a:p>
            <a:r>
              <a:rPr lang="ru-RU" sz="2200" b="1" i="1" dirty="0" err="1" smtClean="0">
                <a:solidFill>
                  <a:srgbClr val="00B050"/>
                </a:solidFill>
              </a:rPr>
              <a:t>Якщо</a:t>
            </a:r>
            <a:r>
              <a:rPr lang="ru-RU" sz="2200" b="1" i="1" dirty="0" smtClean="0">
                <a:solidFill>
                  <a:srgbClr val="00B050"/>
                </a:solidFill>
              </a:rPr>
              <a:t> </a:t>
            </a:r>
            <a:r>
              <a:rPr lang="ru-RU" sz="2200" b="1" i="1" dirty="0" err="1" smtClean="0">
                <a:solidFill>
                  <a:srgbClr val="00B050"/>
                </a:solidFill>
              </a:rPr>
              <a:t>обидві</a:t>
            </a:r>
            <a:r>
              <a:rPr lang="ru-RU" sz="2200" b="1" i="1" dirty="0" smtClean="0">
                <a:solidFill>
                  <a:srgbClr val="00B050"/>
                </a:solidFill>
              </a:rPr>
              <a:t> </a:t>
            </a:r>
            <a:r>
              <a:rPr lang="ru-RU" sz="2200" b="1" i="1" dirty="0" err="1" smtClean="0">
                <a:solidFill>
                  <a:srgbClr val="00B050"/>
                </a:solidFill>
              </a:rPr>
              <a:t>частини</a:t>
            </a:r>
            <a:r>
              <a:rPr lang="ru-RU" sz="2200" b="1" i="1" dirty="0" smtClean="0">
                <a:solidFill>
                  <a:srgbClr val="00B050"/>
                </a:solidFill>
              </a:rPr>
              <a:t> </a:t>
            </a:r>
            <a:r>
              <a:rPr lang="ru-RU" sz="2200" b="1" i="1" dirty="0" err="1" smtClean="0">
                <a:solidFill>
                  <a:srgbClr val="00B050"/>
                </a:solidFill>
              </a:rPr>
              <a:t>правильної</a:t>
            </a:r>
            <a:r>
              <a:rPr lang="ru-RU" sz="2200" b="1" i="1" dirty="0" smtClean="0">
                <a:solidFill>
                  <a:srgbClr val="00B050"/>
                </a:solidFill>
              </a:rPr>
              <a:t> </a:t>
            </a:r>
            <a:r>
              <a:rPr lang="ru-RU" sz="2200" b="1" i="1" dirty="0" err="1" smtClean="0">
                <a:solidFill>
                  <a:srgbClr val="00B050"/>
                </a:solidFill>
              </a:rPr>
              <a:t>нерівності</a:t>
            </a:r>
            <a:r>
              <a:rPr lang="ru-RU" sz="2200" b="1" i="1" dirty="0" smtClean="0">
                <a:solidFill>
                  <a:srgbClr val="00B050"/>
                </a:solidFill>
              </a:rPr>
              <a:t> </a:t>
            </a:r>
            <a:r>
              <a:rPr lang="ru-RU" sz="2200" b="1" i="1" dirty="0" err="1" smtClean="0">
                <a:solidFill>
                  <a:srgbClr val="00B050"/>
                </a:solidFill>
              </a:rPr>
              <a:t>помножити</a:t>
            </a:r>
            <a:r>
              <a:rPr lang="ru-RU" sz="2200" b="1" i="1" dirty="0" smtClean="0">
                <a:solidFill>
                  <a:srgbClr val="00B050"/>
                </a:solidFill>
              </a:rPr>
              <a:t> на </a:t>
            </a:r>
            <a:r>
              <a:rPr lang="ru-RU" sz="2200" b="1" i="1" dirty="0" err="1" smtClean="0">
                <a:solidFill>
                  <a:srgbClr val="00B050"/>
                </a:solidFill>
              </a:rPr>
              <a:t>одне</a:t>
            </a:r>
            <a:r>
              <a:rPr lang="ru-RU" sz="2200" b="1" i="1" dirty="0" smtClean="0">
                <a:solidFill>
                  <a:srgbClr val="00B050"/>
                </a:solidFill>
              </a:rPr>
              <a:t> </a:t>
            </a:r>
            <a:r>
              <a:rPr lang="ru-RU" sz="2200" b="1" i="1" dirty="0" err="1" smtClean="0">
                <a:solidFill>
                  <a:srgbClr val="00B050"/>
                </a:solidFill>
              </a:rPr>
              <a:t>і</a:t>
            </a:r>
            <a:r>
              <a:rPr lang="ru-RU" sz="2200" b="1" i="1" dirty="0" smtClean="0">
                <a:solidFill>
                  <a:srgbClr val="00B050"/>
                </a:solidFill>
              </a:rPr>
              <a:t> те </a:t>
            </a:r>
            <a:r>
              <a:rPr lang="ru-RU" sz="2200" b="1" i="1" dirty="0" err="1" smtClean="0">
                <a:solidFill>
                  <a:srgbClr val="00B050"/>
                </a:solidFill>
              </a:rPr>
              <a:t>саме</a:t>
            </a:r>
            <a:r>
              <a:rPr lang="ru-RU" sz="2200" b="1" i="1" dirty="0" smtClean="0">
                <a:solidFill>
                  <a:srgbClr val="00B050"/>
                </a:solidFill>
              </a:rPr>
              <a:t> </a:t>
            </a:r>
            <a:r>
              <a:rPr lang="ru-RU" sz="2200" b="1" i="1" u="sng" dirty="0" err="1" smtClean="0">
                <a:solidFill>
                  <a:srgbClr val="00B050"/>
                </a:solidFill>
              </a:rPr>
              <a:t>від'ємне</a:t>
            </a:r>
            <a:r>
              <a:rPr lang="ru-RU" sz="2200" b="1" i="1" u="sng" dirty="0" smtClean="0">
                <a:solidFill>
                  <a:srgbClr val="00B050"/>
                </a:solidFill>
              </a:rPr>
              <a:t> число</a:t>
            </a:r>
            <a:r>
              <a:rPr lang="ru-RU" sz="2200" b="1" i="1" dirty="0" smtClean="0">
                <a:solidFill>
                  <a:srgbClr val="00B050"/>
                </a:solidFill>
              </a:rPr>
              <a:t>, то </a:t>
            </a:r>
            <a:r>
              <a:rPr lang="ru-RU" sz="2200" b="1" i="1" dirty="0" err="1" smtClean="0">
                <a:solidFill>
                  <a:srgbClr val="00B050"/>
                </a:solidFill>
              </a:rPr>
              <a:t>отримаємо</a:t>
            </a:r>
            <a:r>
              <a:rPr lang="ru-RU" sz="2200" b="1" i="1" dirty="0" smtClean="0">
                <a:solidFill>
                  <a:srgbClr val="00B050"/>
                </a:solidFill>
              </a:rPr>
              <a:t> </a:t>
            </a:r>
            <a:r>
              <a:rPr lang="ru-RU" sz="2200" b="1" i="1" dirty="0" err="1" smtClean="0">
                <a:solidFill>
                  <a:srgbClr val="00B050"/>
                </a:solidFill>
              </a:rPr>
              <a:t>правильну</a:t>
            </a:r>
            <a:r>
              <a:rPr lang="ru-RU" sz="2200" b="1" i="1" dirty="0" smtClean="0">
                <a:solidFill>
                  <a:srgbClr val="00B050"/>
                </a:solidFill>
              </a:rPr>
              <a:t> </a:t>
            </a:r>
            <a:r>
              <a:rPr lang="ru-RU" sz="2200" b="1" i="1" dirty="0" err="1" smtClean="0">
                <a:solidFill>
                  <a:srgbClr val="00B050"/>
                </a:solidFill>
              </a:rPr>
              <a:t>нерівність</a:t>
            </a:r>
            <a:r>
              <a:rPr lang="ru-RU" sz="2200" b="1" i="1" dirty="0" smtClean="0">
                <a:solidFill>
                  <a:srgbClr val="00B050"/>
                </a:solidFill>
              </a:rPr>
              <a:t> </a:t>
            </a:r>
            <a:r>
              <a:rPr lang="ru-RU" sz="2200" b="1" i="1" dirty="0" err="1" smtClean="0">
                <a:solidFill>
                  <a:srgbClr val="00B050"/>
                </a:solidFill>
              </a:rPr>
              <a:t>протилежного</a:t>
            </a:r>
            <a:r>
              <a:rPr lang="ru-RU" sz="2200" b="1" i="1" dirty="0" smtClean="0">
                <a:solidFill>
                  <a:srgbClr val="00B050"/>
                </a:solidFill>
              </a:rPr>
              <a:t> </a:t>
            </a:r>
            <a:r>
              <a:rPr lang="ru-RU" sz="2200" b="1" i="1" dirty="0" err="1" smtClean="0">
                <a:solidFill>
                  <a:srgbClr val="00B050"/>
                </a:solidFill>
              </a:rPr>
              <a:t>смислу</a:t>
            </a:r>
            <a:r>
              <a:rPr lang="ru-RU" sz="2200" b="1" i="1" dirty="0" smtClean="0">
                <a:solidFill>
                  <a:srgbClr val="00B050"/>
                </a:solidFill>
              </a:rPr>
              <a:t>.</a:t>
            </a: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3050"/>
            <a:ext cx="3251231" cy="7984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4000" dirty="0" smtClean="0"/>
              <a:t>Властивість </a:t>
            </a:r>
            <a:r>
              <a:rPr lang="en-US" sz="4000" dirty="0" smtClean="0"/>
              <a:t>6</a:t>
            </a:r>
            <a:endParaRPr lang="ru-RU" sz="4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5050" y="273050"/>
            <a:ext cx="5426106" cy="5853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i="1" dirty="0" smtClean="0"/>
              <a:t>Доведення. </a:t>
            </a:r>
            <a:endParaRPr lang="en-US" i="1" dirty="0" smtClean="0"/>
          </a:p>
          <a:p>
            <a:pPr marL="0" indent="0">
              <a:buNone/>
            </a:pPr>
            <a:r>
              <a:rPr lang="uk-UA" i="1" dirty="0" smtClean="0"/>
              <a:t>Оскільки а </a:t>
            </a:r>
            <a:r>
              <a:rPr lang="ru-RU" i="1" dirty="0" smtClean="0"/>
              <a:t>&gt; 0, </a:t>
            </a:r>
            <a:r>
              <a:rPr lang="en-US" i="1" dirty="0" smtClean="0"/>
              <a:t>b </a:t>
            </a:r>
            <a:r>
              <a:rPr lang="ru-RU" i="1" dirty="0" smtClean="0"/>
              <a:t>&gt; 0, </a:t>
            </a:r>
            <a:r>
              <a:rPr lang="uk-UA" i="1" dirty="0" smtClean="0"/>
              <a:t>то </a:t>
            </a:r>
            <a:r>
              <a:rPr lang="en-US" i="1" dirty="0" err="1" smtClean="0"/>
              <a:t>ab</a:t>
            </a:r>
            <a:r>
              <a:rPr lang="en-US" i="1" dirty="0" smtClean="0"/>
              <a:t> </a:t>
            </a:r>
            <a:r>
              <a:rPr lang="ru-RU" i="1" dirty="0" smtClean="0"/>
              <a:t>&gt; 0 </a:t>
            </a:r>
            <a:r>
              <a:rPr lang="uk-UA" i="1" dirty="0" smtClean="0"/>
              <a:t>і обернене число</a:t>
            </a:r>
            <a:r>
              <a:rPr lang="en-US" i="1" dirty="0" smtClean="0"/>
              <a:t>  </a:t>
            </a:r>
            <a:r>
              <a:rPr lang="uk-UA" i="1" dirty="0" smtClean="0"/>
              <a:t> </a:t>
            </a:r>
            <a:r>
              <a:rPr lang="en-US" i="1" dirty="0" smtClean="0"/>
              <a:t>     </a:t>
            </a:r>
            <a:r>
              <a:rPr lang="ru-RU" i="1" dirty="0" smtClean="0"/>
              <a:t>&gt;0. </a:t>
            </a:r>
            <a:endParaRPr lang="uk-UA" sz="3600" i="1" dirty="0" smtClean="0"/>
          </a:p>
          <a:p>
            <a:pPr marL="0" indent="0">
              <a:buNone/>
            </a:pPr>
            <a:r>
              <a:rPr lang="uk-UA" dirty="0" smtClean="0"/>
              <a:t>Якщо а</a:t>
            </a:r>
            <a:r>
              <a:rPr lang="en-US" dirty="0" smtClean="0"/>
              <a:t> </a:t>
            </a:r>
            <a:r>
              <a:rPr lang="uk-UA" dirty="0" smtClean="0"/>
              <a:t>&gt; </a:t>
            </a:r>
            <a:r>
              <a:rPr lang="en-US" dirty="0" smtClean="0"/>
              <a:t>b </a:t>
            </a:r>
            <a:r>
              <a:rPr lang="uk-UA" dirty="0" smtClean="0"/>
              <a:t>і </a:t>
            </a:r>
            <a:r>
              <a:rPr lang="en-US" dirty="0" smtClean="0"/>
              <a:t>        </a:t>
            </a:r>
            <a:r>
              <a:rPr lang="ru-RU" dirty="0" smtClean="0"/>
              <a:t>&gt;0, </a:t>
            </a:r>
            <a:r>
              <a:rPr lang="uk-UA" dirty="0" smtClean="0"/>
              <a:t>то з властивості </a:t>
            </a:r>
            <a:r>
              <a:rPr lang="ru-RU" dirty="0" smtClean="0"/>
              <a:t>4 </a:t>
            </a:r>
            <a:r>
              <a:rPr lang="uk-UA" dirty="0" smtClean="0"/>
              <a:t>випливає, що</a:t>
            </a:r>
            <a:endParaRPr lang="en-US" dirty="0" smtClean="0"/>
          </a:p>
          <a:p>
            <a:pPr marL="0" indent="0">
              <a:buNone/>
            </a:pPr>
            <a:endParaRPr lang="uk-UA" sz="3600" i="1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42844" y="1435101"/>
            <a:ext cx="3322669" cy="14223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i="1" dirty="0" err="1" smtClean="0"/>
              <a:t>Якщо</a:t>
            </a:r>
            <a:r>
              <a:rPr lang="ru-RU" sz="2800" i="1" dirty="0" smtClean="0"/>
              <a:t> а&gt;0, </a:t>
            </a:r>
            <a:r>
              <a:rPr lang="en-US" sz="2800" i="1" dirty="0" smtClean="0"/>
              <a:t>b</a:t>
            </a:r>
            <a:r>
              <a:rPr lang="ru-RU" sz="2800" i="1" dirty="0" smtClean="0"/>
              <a:t>&gt;0 </a:t>
            </a:r>
            <a:r>
              <a:rPr lang="ru-RU" sz="2800" i="1" dirty="0" err="1" smtClean="0"/>
              <a:t>і</a:t>
            </a:r>
            <a:r>
              <a:rPr lang="ru-RU" sz="2800" i="1" dirty="0" smtClean="0"/>
              <a:t> а&gt;</a:t>
            </a:r>
            <a:r>
              <a:rPr lang="en-US" sz="2800" i="1" dirty="0" smtClean="0"/>
              <a:t>b</a:t>
            </a:r>
            <a:r>
              <a:rPr lang="ru-RU" sz="2800" i="1" dirty="0" smtClean="0"/>
              <a:t>, то </a:t>
            </a:r>
            <a:endParaRPr lang="ru-RU" sz="28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1357298"/>
            <a:ext cx="428626" cy="619125"/>
          </a:xfrm>
          <a:prstGeom prst="rect">
            <a:avLst/>
          </a:prstGeom>
          <a:noFill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1928802"/>
            <a:ext cx="428626" cy="619125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3214686"/>
            <a:ext cx="5132546" cy="714380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1928802"/>
            <a:ext cx="928694" cy="850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0"/>
            <a:ext cx="916305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5500702"/>
            <a:ext cx="26765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" y="0"/>
            <a:ext cx="9142413" cy="62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785794"/>
            <a:ext cx="915352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0"/>
            <a:ext cx="9163050" cy="62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6000768"/>
            <a:ext cx="3124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3363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3363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85720" y="28572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98236" y="613520"/>
            <a:ext cx="3857652" cy="110096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3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Готуємося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до уроку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0" name="Содержимое 19" descr="22ecdb766c09.png"/>
          <p:cNvPicPr>
            <a:picLocks noGrp="1" noChangeAspect="1"/>
          </p:cNvPicPr>
          <p:nvPr>
            <p:ph sz="half" idx="1"/>
          </p:nvPr>
        </p:nvPicPr>
        <p:blipFill>
          <a:blip r:embed="rId3">
            <a:lum bright="12000" contrast="-19000"/>
          </a:blip>
          <a:stretch>
            <a:fillRect/>
          </a:stretch>
        </p:blipFill>
        <p:spPr>
          <a:xfrm>
            <a:off x="571472" y="1785926"/>
            <a:ext cx="3820146" cy="4286280"/>
          </a:xfrm>
        </p:spPr>
      </p:pic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4813078" y="613520"/>
            <a:ext cx="3895724" cy="5715040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uk-UA" sz="1800" dirty="0" smtClean="0"/>
          </a:p>
          <a:p>
            <a:pPr marL="0" indent="0">
              <a:buNone/>
            </a:pPr>
            <a:r>
              <a:rPr lang="uk-UA" sz="1800" dirty="0" smtClean="0"/>
              <a:t>Використано матеріали  Бібліотеки електронних </a:t>
            </a:r>
            <a:r>
              <a:rPr lang="uk-UA" sz="1800" dirty="0" err="1" smtClean="0"/>
              <a:t>наочностей</a:t>
            </a:r>
            <a:r>
              <a:rPr lang="uk-UA" sz="1800" dirty="0" smtClean="0"/>
              <a:t> </a:t>
            </a:r>
            <a:r>
              <a:rPr lang="uk-UA" sz="1800" dirty="0" err="1" smtClean="0"/>
              <a:t>“Алгебра</a:t>
            </a:r>
            <a:r>
              <a:rPr lang="uk-UA" sz="1800" dirty="0" smtClean="0"/>
              <a:t> 7-9 </a:t>
            </a:r>
            <a:r>
              <a:rPr lang="uk-UA" sz="1800" dirty="0" err="1" smtClean="0"/>
              <a:t>клас”</a:t>
            </a:r>
            <a:r>
              <a:rPr lang="uk-UA" sz="1800" dirty="0" smtClean="0"/>
              <a:t>.</a:t>
            </a:r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r>
              <a:rPr lang="uk-UA" sz="1800" dirty="0" smtClean="0"/>
              <a:t>Робота вчителя СЗОШ І- ІІІ ступенів </a:t>
            </a:r>
          </a:p>
          <a:p>
            <a:pPr>
              <a:buNone/>
            </a:pPr>
            <a:r>
              <a:rPr lang="uk-UA" sz="1800" dirty="0" smtClean="0"/>
              <a:t>№ 8 м. Хмельницького Кравчук Г.Т.</a:t>
            </a:r>
          </a:p>
          <a:p>
            <a:pPr>
              <a:buNone/>
            </a:pPr>
            <a:endParaRPr lang="ru-RU" sz="1800" dirty="0" smtClean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4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Заголовок 13"/>
          <p:cNvSpPr txBox="1">
            <a:spLocks/>
          </p:cNvSpPr>
          <p:nvPr/>
        </p:nvSpPr>
        <p:spPr>
          <a:xfrm>
            <a:off x="4786314" y="642918"/>
            <a:ext cx="4000528" cy="1243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Мультимедійні технології на уроках алгебри</a:t>
            </a:r>
            <a:endParaRPr kumimoji="0" lang="ru-RU" sz="32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92D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57356" y="6072206"/>
            <a:ext cx="1714512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2011 рік</a:t>
            </a:r>
            <a:endParaRPr lang="ru-RU" b="1" dirty="0"/>
          </a:p>
        </p:txBody>
      </p:sp>
      <p:pic>
        <p:nvPicPr>
          <p:cNvPr id="29" name="Рисунок 28" descr="Galina_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7884" y="4214818"/>
            <a:ext cx="1828800" cy="2130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0"/>
            <a:ext cx="9153525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3363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3837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0"/>
            <a:ext cx="9132887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928926" y="642918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Запитання для самоперевірки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1643050"/>
            <a:ext cx="850112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3200" dirty="0" smtClean="0"/>
              <a:t>Чи існує число, при додаванні якого до обох частин правильної нерівності отримаємо правильну нерівність протилежного смислу</a:t>
            </a:r>
            <a:r>
              <a:rPr lang="uk-UA" sz="3200" dirty="0" smtClean="0"/>
              <a:t>?</a:t>
            </a:r>
            <a:endParaRPr lang="en-US" sz="3200" dirty="0" smtClean="0"/>
          </a:p>
          <a:p>
            <a:pPr marL="342900" indent="-342900">
              <a:buAutoNum type="arabicPeriod"/>
            </a:pPr>
            <a:endParaRPr lang="uk-UA" sz="3200" dirty="0" smtClean="0"/>
          </a:p>
          <a:p>
            <a:pPr marL="342900" indent="-342900">
              <a:buAutoNum type="arabicPeriod"/>
            </a:pPr>
            <a:r>
              <a:rPr lang="uk-UA" sz="3200" dirty="0" smtClean="0"/>
              <a:t>На яке число треба поділити обидві частини правильної нерівності, щоб отримати правильну нерівність протилежного смислу?</a:t>
            </a:r>
            <a:endParaRPr lang="en-US" sz="3200" dirty="0" smtClean="0"/>
          </a:p>
          <a:p>
            <a:pPr marL="342900" indent="-342900"/>
            <a:endParaRPr lang="uk-UA" sz="32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14282" y="214290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err="1" smtClean="0"/>
                <a:t>Дл</a:t>
              </a:r>
              <a:endParaRPr lang="ru-RU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00034" y="613520"/>
            <a:ext cx="3000396" cy="124384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Зміст</a:t>
            </a:r>
            <a:r>
              <a:rPr lang="uk-UA" sz="3200" b="1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 </a:t>
            </a:r>
            <a:endParaRPr lang="ru-RU" sz="3200" b="1" dirty="0">
              <a:ln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>
          <a:xfrm>
            <a:off x="598235" y="2357430"/>
            <a:ext cx="3857653" cy="39711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1800" dirty="0" smtClean="0"/>
              <a:t>Для роботи виберіть потрібну тему, в якій  слід вказати тему уроку.</a:t>
            </a:r>
          </a:p>
          <a:p>
            <a:pPr marL="0" indent="0" algn="just">
              <a:buNone/>
            </a:pPr>
            <a:r>
              <a:rPr lang="uk-UA" sz="1800" dirty="0" smtClean="0"/>
              <a:t>Для переходу між слайдами: 1 клік миші, або використати кнопки керування діями </a:t>
            </a:r>
          </a:p>
          <a:p>
            <a:pPr marL="0" indent="0" algn="just">
              <a:buNone/>
            </a:pPr>
            <a:endParaRPr lang="uk-UA" sz="1800" dirty="0" smtClean="0"/>
          </a:p>
          <a:p>
            <a:pPr marL="0" indent="0" algn="just">
              <a:buNone/>
            </a:pPr>
            <a:r>
              <a:rPr lang="uk-UA" sz="1800" dirty="0" smtClean="0"/>
              <a:t>            назад                          на початок                                        </a:t>
            </a:r>
          </a:p>
          <a:p>
            <a:pPr marL="0" indent="0" algn="just">
              <a:buNone/>
            </a:pPr>
            <a:r>
              <a:rPr lang="uk-UA" sz="1800" dirty="0" smtClean="0"/>
              <a:t>           вперед                         на кінець</a:t>
            </a:r>
          </a:p>
          <a:p>
            <a:pPr marL="0" indent="0">
              <a:buNone/>
            </a:pPr>
            <a:r>
              <a:rPr lang="uk-UA" sz="1800" dirty="0" smtClean="0"/>
              <a:t>            на  1 слайд              повернутися         </a:t>
            </a:r>
          </a:p>
          <a:p>
            <a:pPr marL="0" indent="0">
              <a:buNone/>
            </a:pPr>
            <a:r>
              <a:rPr lang="uk-UA" sz="1800" dirty="0" smtClean="0"/>
              <a:t>            (додому)</a:t>
            </a:r>
          </a:p>
          <a:p>
            <a:pPr marL="0" indent="0" algn="just">
              <a:buNone/>
            </a:pPr>
            <a:endParaRPr lang="ru-RU" sz="1800" dirty="0"/>
          </a:p>
        </p:txBody>
      </p: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4857752" y="571480"/>
            <a:ext cx="3830888" cy="58873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 action="ppaction://hlinksldjump"/>
              </a:rPr>
              <a:t>Тема 1. Числові нерівності. Властивості числових нерівностей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action="ppaction://hlinksldjump"/>
              </a:rPr>
              <a:t>Тема2. Розв’язування лінійних нерівностей і систем нерівностей з однією змінною 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5" action="ppaction://hlinksldjump"/>
              </a:rPr>
              <a:t>Тема 3. Функція. Квадратична функція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6" action="ppaction://hlinksldjump"/>
              </a:rPr>
              <a:t>Тема 4. Квадратичні нерівності та системи рівнянь другого степеня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7" action="ppaction://hlinksldjump"/>
              </a:rPr>
              <a:t>Тема 5. Елементи прикладної математики 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8" action="ppaction://hlinksldjump"/>
              </a:rPr>
              <a:t>Тема 6. Арифметична та геометрична прогресії 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ru-RU" sz="1800" dirty="0" smtClean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9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зад 19">
            <a:hlinkClick r:id="" action="ppaction://hlinkshowjump?jump=previousslide" highlightClick="1"/>
          </p:cNvPr>
          <p:cNvSpPr/>
          <p:nvPr/>
        </p:nvSpPr>
        <p:spPr>
          <a:xfrm>
            <a:off x="785786" y="4000504"/>
            <a:ext cx="357190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785786" y="4429132"/>
            <a:ext cx="357190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домой 27">
            <a:hlinkClick r:id="" action="ppaction://hlinkshowjump?jump=firstslide" highlightClick="1"/>
          </p:cNvPr>
          <p:cNvSpPr/>
          <p:nvPr/>
        </p:nvSpPr>
        <p:spPr>
          <a:xfrm>
            <a:off x="785786" y="4857760"/>
            <a:ext cx="428628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в начало 28">
            <a:hlinkClick r:id="" action="ppaction://hlinkshowjump?jump=firstslide" highlightClick="1"/>
          </p:cNvPr>
          <p:cNvSpPr/>
          <p:nvPr/>
        </p:nvSpPr>
        <p:spPr>
          <a:xfrm>
            <a:off x="2643174" y="4000504"/>
            <a:ext cx="357190" cy="35719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в конец 29">
            <a:hlinkClick r:id="" action="ppaction://hlinkshowjump?jump=lastslide" highlightClick="1"/>
          </p:cNvPr>
          <p:cNvSpPr/>
          <p:nvPr/>
        </p:nvSpPr>
        <p:spPr>
          <a:xfrm>
            <a:off x="2643174" y="4429132"/>
            <a:ext cx="357190" cy="35719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возврат 30">
            <a:hlinkClick r:id="" action="ppaction://hlinkshowjump?jump=lastslideviewed" highlightClick="1"/>
          </p:cNvPr>
          <p:cNvSpPr/>
          <p:nvPr/>
        </p:nvSpPr>
        <p:spPr>
          <a:xfrm>
            <a:off x="2643174" y="4857760"/>
            <a:ext cx="357190" cy="35719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71802" y="428604"/>
            <a:ext cx="1285884" cy="1828492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14282" y="28572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98236" y="613520"/>
            <a:ext cx="3857652" cy="98903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Тема 1</a:t>
            </a:r>
            <a:endParaRPr lang="ru-R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>
          <a:xfrm>
            <a:off x="598235" y="1680341"/>
            <a:ext cx="3857653" cy="246303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Числові нерівності. Властивості числових нерівностей</a:t>
            </a:r>
          </a:p>
        </p:txBody>
      </p: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4857752" y="928670"/>
            <a:ext cx="3830888" cy="5530124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Поняття числової нерівності.  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Властивості числових нерівностей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Розв’язування вправ. Самостійна робота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Почленне</a:t>
            </a: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додавання і множення числових нерівностей. 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Розв’язування вправ. Самостійна робота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Застосування властивостей числових нерівностей для оцінювання значення виразу 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ru-RU" sz="1600" dirty="0" smtClean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зад 18">
            <a:hlinkClick r:id="" action="ppaction://hlinkshowjump?jump=previousslide" highlightClick="1"/>
          </p:cNvPr>
          <p:cNvSpPr/>
          <p:nvPr/>
        </p:nvSpPr>
        <p:spPr>
          <a:xfrm>
            <a:off x="714348" y="5857892"/>
            <a:ext cx="571504" cy="500066"/>
          </a:xfrm>
          <a:prstGeom prst="actionButtonBackPrevio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1785918" y="5857892"/>
            <a:ext cx="571504" cy="500066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3643314"/>
            <a:ext cx="1285884" cy="1828492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571480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Пункт 1.2.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714876" y="571480"/>
            <a:ext cx="3971924" cy="5857916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Властивості 1-6. Доведення</a:t>
            </a:r>
          </a:p>
          <a:p>
            <a:r>
              <a:rPr lang="uk-UA" dirty="0" smtClean="0"/>
              <a:t>Найпростіші властивості нерівностей. Приклади</a:t>
            </a:r>
          </a:p>
          <a:p>
            <a:r>
              <a:rPr lang="uk-UA" dirty="0" err="1" smtClean="0"/>
              <a:t>Транзитивнісь</a:t>
            </a:r>
            <a:r>
              <a:rPr lang="uk-UA" dirty="0" smtClean="0"/>
              <a:t> відношень </a:t>
            </a:r>
            <a:r>
              <a:rPr lang="uk-UA" dirty="0" err="1" smtClean="0"/>
              <a:t>“більше”</a:t>
            </a:r>
            <a:r>
              <a:rPr lang="uk-UA" dirty="0" smtClean="0"/>
              <a:t>, </a:t>
            </a:r>
            <a:r>
              <a:rPr lang="uk-UA" dirty="0" err="1" smtClean="0"/>
              <a:t>”менше”</a:t>
            </a:r>
            <a:r>
              <a:rPr lang="uk-UA" dirty="0" smtClean="0"/>
              <a:t>. Властивості нерівностей. Приклади</a:t>
            </a:r>
          </a:p>
          <a:p>
            <a:r>
              <a:rPr lang="uk-UA" dirty="0" smtClean="0"/>
              <a:t>Множення нерівності на число. Приклади</a:t>
            </a:r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2919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Властивості числових нерівностей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Пригадайте. Чи правильні твердження: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uk-UA" dirty="0" smtClean="0"/>
              <a:t>Якщо </a:t>
            </a:r>
            <a:r>
              <a:rPr lang="en-US" dirty="0" smtClean="0"/>
              <a:t>c&gt;d</a:t>
            </a:r>
            <a:r>
              <a:rPr lang="uk-UA" dirty="0" smtClean="0"/>
              <a:t>, то</a:t>
            </a:r>
            <a:r>
              <a:rPr lang="en-US" dirty="0" smtClean="0"/>
              <a:t> c-d&gt;0</a:t>
            </a:r>
          </a:p>
          <a:p>
            <a:pPr marL="514350" indent="-514350">
              <a:buFont typeface="+mj-lt"/>
              <a:buAutoNum type="arabicParenR"/>
            </a:pPr>
            <a:r>
              <a:rPr lang="uk-UA" dirty="0" smtClean="0"/>
              <a:t>Якщо с</a:t>
            </a:r>
            <a:r>
              <a:rPr lang="en-US" dirty="0" smtClean="0"/>
              <a:t>-d&gt;0</a:t>
            </a:r>
            <a:r>
              <a:rPr lang="uk-UA" dirty="0" smtClean="0"/>
              <a:t>, то </a:t>
            </a:r>
            <a:r>
              <a:rPr lang="en-US" dirty="0" smtClean="0"/>
              <a:t> c&gt;d</a:t>
            </a:r>
            <a:r>
              <a:rPr lang="uk-UA" dirty="0" smtClean="0"/>
              <a:t>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uk-UA" dirty="0" smtClean="0"/>
              <a:t>У якому випадку добуток двох чисел додатний?</a:t>
            </a:r>
          </a:p>
          <a:p>
            <a:pPr marL="514350" indent="-514350">
              <a:buFont typeface="+mj-lt"/>
              <a:buAutoNum type="arabicParenR"/>
            </a:pPr>
            <a:r>
              <a:rPr lang="uk-UA" dirty="0" smtClean="0"/>
              <a:t>Який знак має частка додатного і від'ємного чисел?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rot="20462645">
            <a:off x="4639860" y="5004345"/>
            <a:ext cx="1000132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a</a:t>
            </a:r>
            <a:r>
              <a:rPr lang="en-US" sz="3200" dirty="0" err="1" smtClean="0">
                <a:sym typeface="Symbol"/>
              </a:rPr>
              <a:t>b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 rot="1474866">
            <a:off x="6568686" y="4615249"/>
            <a:ext cx="1000132" cy="10772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</a:t>
            </a:r>
          </a:p>
          <a:p>
            <a:pPr algn="ctr"/>
            <a:r>
              <a:rPr lang="en-US" sz="3200" dirty="0" smtClean="0">
                <a:sym typeface="Symbol"/>
              </a:rPr>
              <a:t>b</a:t>
            </a:r>
            <a:endParaRPr lang="ru-RU" sz="3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858016" y="5072074"/>
            <a:ext cx="438134" cy="21430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96521" y="3263432"/>
            <a:ext cx="1000132" cy="9233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+</a:t>
            </a:r>
            <a:endParaRPr lang="ru-RU" sz="5400" dirty="0"/>
          </a:p>
        </p:txBody>
      </p:sp>
      <p:sp>
        <p:nvSpPr>
          <p:cNvPr id="10" name="TextBox 9"/>
          <p:cNvSpPr txBox="1"/>
          <p:nvPr/>
        </p:nvSpPr>
        <p:spPr>
          <a:xfrm>
            <a:off x="2571736" y="3286124"/>
            <a:ext cx="1000132" cy="9233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-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3050"/>
            <a:ext cx="3251231" cy="7984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000" dirty="0" smtClean="0"/>
              <a:t>Властивість 1</a:t>
            </a:r>
            <a:endParaRPr lang="ru-RU" sz="4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i="1" dirty="0" err="1" smtClean="0"/>
              <a:t>Доведення</a:t>
            </a:r>
            <a:r>
              <a:rPr lang="ru-RU" i="1" dirty="0" smtClean="0"/>
              <a:t>. </a:t>
            </a:r>
            <a:endParaRPr lang="en-US" i="1" dirty="0" smtClean="0"/>
          </a:p>
          <a:p>
            <a:pPr marL="0" indent="361950">
              <a:buNone/>
            </a:pPr>
            <a:r>
              <a:rPr lang="ru-RU" i="1" dirty="0" smtClean="0"/>
              <a:t>Для того, </a:t>
            </a:r>
            <a:r>
              <a:rPr lang="ru-RU" i="1" dirty="0" err="1" smtClean="0"/>
              <a:t>щоб</a:t>
            </a:r>
            <a:r>
              <a:rPr lang="ru-RU" i="1" dirty="0" smtClean="0"/>
              <a:t> довести, </a:t>
            </a:r>
            <a:r>
              <a:rPr lang="ru-RU" i="1" dirty="0" err="1" smtClean="0"/>
              <a:t>що</a:t>
            </a:r>
            <a:r>
              <a:rPr lang="ru-RU" i="1" dirty="0" smtClean="0"/>
              <a:t> </a:t>
            </a:r>
            <a:r>
              <a:rPr lang="en-US" i="1" dirty="0" smtClean="0"/>
              <a:t>b </a:t>
            </a:r>
            <a:r>
              <a:rPr lang="ru-RU" i="1" dirty="0" smtClean="0"/>
              <a:t>&lt; </a:t>
            </a:r>
            <a:r>
              <a:rPr lang="uk-UA" i="1" dirty="0" smtClean="0"/>
              <a:t>а, треба показати, що </a:t>
            </a:r>
            <a:r>
              <a:rPr lang="en-US" i="1" dirty="0" smtClean="0"/>
              <a:t>b </a:t>
            </a:r>
            <a:r>
              <a:rPr lang="ru-RU" i="1" dirty="0" smtClean="0"/>
              <a:t>- </a:t>
            </a:r>
            <a:r>
              <a:rPr lang="uk-UA" i="1" dirty="0" smtClean="0"/>
              <a:t>а </a:t>
            </a:r>
            <a:r>
              <a:rPr lang="ru-RU" i="1" dirty="0" smtClean="0"/>
              <a:t>&lt; 0.</a:t>
            </a:r>
            <a:endParaRPr lang="uk-UA" i="1" dirty="0" smtClean="0"/>
          </a:p>
          <a:p>
            <a:pPr marL="0" indent="361950">
              <a:buNone/>
            </a:pPr>
            <a:r>
              <a:rPr lang="uk-UA" dirty="0" smtClean="0"/>
              <a:t>З умови а </a:t>
            </a:r>
            <a:r>
              <a:rPr lang="ru-RU" dirty="0" smtClean="0"/>
              <a:t>&gt; </a:t>
            </a:r>
            <a:r>
              <a:rPr lang="en-US" dirty="0" smtClean="0"/>
              <a:t>b </a:t>
            </a:r>
            <a:r>
              <a:rPr lang="uk-UA" dirty="0" smtClean="0"/>
              <a:t>випливає, що а </a:t>
            </a:r>
            <a:r>
              <a:rPr lang="ru-RU" dirty="0" smtClean="0"/>
              <a:t>- </a:t>
            </a:r>
            <a:r>
              <a:rPr lang="en-US" dirty="0" smtClean="0"/>
              <a:t>b </a:t>
            </a:r>
            <a:r>
              <a:rPr lang="ru-RU" dirty="0" smtClean="0"/>
              <a:t>&gt; 0, </a:t>
            </a:r>
            <a:r>
              <a:rPr lang="uk-UA" dirty="0" smtClean="0"/>
              <a:t>тобто а </a:t>
            </a:r>
            <a:r>
              <a:rPr lang="ru-RU" dirty="0" smtClean="0"/>
              <a:t>- </a:t>
            </a:r>
            <a:r>
              <a:rPr lang="en-US" dirty="0" smtClean="0"/>
              <a:t>b </a:t>
            </a:r>
            <a:r>
              <a:rPr lang="ru-RU" dirty="0" smtClean="0"/>
              <a:t>— </a:t>
            </a:r>
            <a:r>
              <a:rPr lang="uk-UA" dirty="0" smtClean="0"/>
              <a:t>додатне число.</a:t>
            </a:r>
          </a:p>
          <a:p>
            <a:pPr marL="0" indent="361950">
              <a:buNone/>
            </a:pPr>
            <a:r>
              <a:rPr lang="uk-UA" dirty="0" smtClean="0"/>
              <a:t>Звідси:</a:t>
            </a:r>
            <a:r>
              <a:rPr lang="en-US" dirty="0" smtClean="0"/>
              <a:t> </a:t>
            </a:r>
            <a:r>
              <a:rPr lang="en-US" i="1" dirty="0" smtClean="0"/>
              <a:t>-(a-b) = -a + b = b-a</a:t>
            </a:r>
            <a:r>
              <a:rPr lang="ru-RU" i="1" dirty="0" smtClean="0"/>
              <a:t>—</a:t>
            </a:r>
            <a:r>
              <a:rPr lang="uk-UA" i="1" dirty="0" smtClean="0"/>
              <a:t>число від'ємне, тобто </a:t>
            </a:r>
            <a:endParaRPr lang="en-US" i="1" dirty="0" smtClean="0"/>
          </a:p>
          <a:p>
            <a:pPr marL="0" indent="361950">
              <a:buNone/>
            </a:pPr>
            <a:r>
              <a:rPr lang="en-US" i="1" dirty="0" smtClean="0"/>
              <a:t>b </a:t>
            </a:r>
            <a:r>
              <a:rPr lang="ru-RU" i="1" dirty="0" smtClean="0"/>
              <a:t>- </a:t>
            </a:r>
            <a:r>
              <a:rPr lang="uk-UA" i="1" dirty="0" smtClean="0"/>
              <a:t>а </a:t>
            </a:r>
            <a:r>
              <a:rPr lang="ru-RU" i="1" dirty="0" smtClean="0"/>
              <a:t>&lt; 0. </a:t>
            </a:r>
            <a:endParaRPr lang="en-US" i="1" dirty="0" smtClean="0"/>
          </a:p>
          <a:p>
            <a:pPr marL="0" indent="361950">
              <a:buNone/>
            </a:pPr>
            <a:r>
              <a:rPr lang="uk-UA" i="1" dirty="0" smtClean="0"/>
              <a:t>Отже, </a:t>
            </a:r>
            <a:r>
              <a:rPr lang="en-US" i="1" dirty="0" smtClean="0"/>
              <a:t>b </a:t>
            </a:r>
            <a:r>
              <a:rPr lang="ru-RU" i="1" dirty="0" smtClean="0"/>
              <a:t>&lt; </a:t>
            </a:r>
            <a:r>
              <a:rPr lang="uk-UA" i="1" dirty="0" smtClean="0"/>
              <a:t>а, за означенням. </a:t>
            </a:r>
            <a:endParaRPr lang="en-US" i="1" dirty="0" smtClean="0"/>
          </a:p>
          <a:p>
            <a:pPr marL="0" indent="361950">
              <a:buNone/>
            </a:pPr>
            <a:r>
              <a:rPr lang="ru-RU" dirty="0" err="1" smtClean="0"/>
              <a:t>Цю</a:t>
            </a:r>
            <a:r>
              <a:rPr lang="ru-RU" dirty="0" smtClean="0"/>
              <a:t> </a:t>
            </a:r>
            <a:r>
              <a:rPr lang="ru-RU" dirty="0" err="1" smtClean="0"/>
              <a:t>властивість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властивістю</a:t>
            </a:r>
            <a:r>
              <a:rPr lang="ru-RU" b="1" i="1" dirty="0" smtClean="0">
                <a:solidFill>
                  <a:srgbClr val="00B050"/>
                </a:solidFill>
              </a:rPr>
              <a:t> </a:t>
            </a:r>
            <a:r>
              <a:rPr lang="ru-RU" b="1" i="1" dirty="0" err="1" smtClean="0">
                <a:solidFill>
                  <a:srgbClr val="00B050"/>
                </a:solidFill>
              </a:rPr>
              <a:t>оборотності</a:t>
            </a:r>
            <a:r>
              <a:rPr lang="ru-RU" i="1" dirty="0" smtClean="0"/>
              <a:t>.</a:t>
            </a:r>
            <a:endParaRPr lang="uk-UA" i="1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42844" y="1435101"/>
            <a:ext cx="3322669" cy="70801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200" dirty="0" smtClean="0"/>
              <a:t>Якщо </a:t>
            </a:r>
            <a:r>
              <a:rPr lang="en-US" sz="3200" dirty="0" smtClean="0"/>
              <a:t>a&gt;b</a:t>
            </a:r>
            <a:r>
              <a:rPr lang="uk-UA" sz="3200" dirty="0" smtClean="0"/>
              <a:t>, то</a:t>
            </a:r>
            <a:r>
              <a:rPr lang="en-US" sz="3200" dirty="0" smtClean="0"/>
              <a:t> b&lt;a.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5" y="285728"/>
            <a:ext cx="3071834" cy="7984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3800" dirty="0" smtClean="0"/>
              <a:t>Властивість </a:t>
            </a:r>
            <a:r>
              <a:rPr lang="en-US" sz="3800" dirty="0" smtClean="0"/>
              <a:t>2</a:t>
            </a:r>
            <a:endParaRPr lang="ru-RU" sz="3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14678" y="273050"/>
            <a:ext cx="5786478" cy="5853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i="1" dirty="0" smtClean="0"/>
              <a:t>Доведення. </a:t>
            </a:r>
            <a:endParaRPr lang="en-US" i="1" dirty="0" smtClean="0"/>
          </a:p>
          <a:p>
            <a:pPr marL="0" indent="0">
              <a:buNone/>
            </a:pPr>
            <a:r>
              <a:rPr lang="uk-UA" i="1" dirty="0" smtClean="0"/>
              <a:t>Якщо а </a:t>
            </a:r>
            <a:r>
              <a:rPr lang="ru-RU" i="1" dirty="0" smtClean="0"/>
              <a:t>&gt; </a:t>
            </a:r>
            <a:r>
              <a:rPr lang="en-US" i="1" dirty="0" smtClean="0"/>
              <a:t>b</a:t>
            </a:r>
            <a:r>
              <a:rPr lang="uk-UA" i="1" dirty="0" smtClean="0"/>
              <a:t>, то а </a:t>
            </a:r>
            <a:r>
              <a:rPr lang="ru-RU" i="1" dirty="0" smtClean="0"/>
              <a:t>- </a:t>
            </a:r>
            <a:r>
              <a:rPr lang="en-US" i="1" dirty="0" smtClean="0"/>
              <a:t>b </a:t>
            </a:r>
            <a:r>
              <a:rPr lang="ru-RU" i="1" dirty="0" smtClean="0"/>
              <a:t>&gt; 0; </a:t>
            </a:r>
            <a:r>
              <a:rPr lang="ru-RU" i="1" dirty="0" err="1" smtClean="0"/>
              <a:t>якщо</a:t>
            </a:r>
            <a:r>
              <a:rPr lang="ru-RU" i="1" dirty="0" smtClean="0"/>
              <a:t> </a:t>
            </a:r>
            <a:r>
              <a:rPr lang="en-US" i="1" dirty="0" smtClean="0"/>
              <a:t>b </a:t>
            </a:r>
            <a:r>
              <a:rPr lang="ru-RU" i="1" dirty="0" smtClean="0"/>
              <a:t>&gt;с,</a:t>
            </a:r>
            <a:r>
              <a:rPr lang="en-US" i="1" dirty="0" smtClean="0"/>
              <a:t> </a:t>
            </a:r>
            <a:r>
              <a:rPr lang="ru-RU" i="1" dirty="0" smtClean="0"/>
              <a:t>то</a:t>
            </a:r>
            <a:r>
              <a:rPr lang="en-US" i="1" dirty="0" smtClean="0"/>
              <a:t> b </a:t>
            </a:r>
            <a:r>
              <a:rPr lang="ru-RU" i="1" dirty="0" smtClean="0"/>
              <a:t>-</a:t>
            </a:r>
            <a:r>
              <a:rPr lang="en-US" i="1" dirty="0" smtClean="0"/>
              <a:t> </a:t>
            </a:r>
            <a:r>
              <a:rPr lang="ru-RU" i="1" dirty="0" smtClean="0"/>
              <a:t>с&gt;</a:t>
            </a:r>
            <a:r>
              <a:rPr lang="en-US" i="1" dirty="0" smtClean="0"/>
              <a:t> </a:t>
            </a:r>
            <a:r>
              <a:rPr lang="ru-RU" i="1" dirty="0" smtClean="0"/>
              <a:t>0. </a:t>
            </a:r>
            <a:endParaRPr lang="en-US" i="1" dirty="0" smtClean="0"/>
          </a:p>
          <a:p>
            <a:pPr marL="0" indent="0">
              <a:buNone/>
            </a:pPr>
            <a:r>
              <a:rPr lang="ru-RU" i="1" dirty="0" smtClean="0"/>
              <a:t>Сума </a:t>
            </a:r>
            <a:r>
              <a:rPr lang="ru-RU" i="1" dirty="0" err="1" smtClean="0"/>
              <a:t>двох</a:t>
            </a:r>
            <a:r>
              <a:rPr lang="ru-RU" i="1" dirty="0" smtClean="0"/>
              <a:t> </a:t>
            </a:r>
            <a:r>
              <a:rPr lang="ru-RU" i="1" dirty="0" err="1" smtClean="0"/>
              <a:t>додатних</a:t>
            </a:r>
            <a:r>
              <a:rPr lang="ru-RU" i="1" dirty="0" smtClean="0"/>
              <a:t> чисел </a:t>
            </a:r>
            <a:r>
              <a:rPr lang="en-US" i="1" dirty="0" smtClean="0"/>
              <a:t>a-b </a:t>
            </a:r>
            <a:r>
              <a:rPr lang="uk-UA" i="1" dirty="0" smtClean="0"/>
              <a:t>і</a:t>
            </a:r>
            <a:r>
              <a:rPr lang="en-US" i="1" dirty="0" smtClean="0"/>
              <a:t> b-c </a:t>
            </a:r>
            <a:r>
              <a:rPr lang="uk-UA" i="1" dirty="0" smtClean="0"/>
              <a:t>є</a:t>
            </a:r>
            <a:r>
              <a:rPr lang="en-US" i="1" dirty="0" smtClean="0"/>
              <a:t> </a:t>
            </a:r>
            <a:r>
              <a:rPr lang="uk-UA" i="1" dirty="0" smtClean="0"/>
              <a:t>додатним числом: </a:t>
            </a:r>
          </a:p>
          <a:p>
            <a:pPr marL="0" indent="0">
              <a:buNone/>
            </a:pPr>
            <a:r>
              <a:rPr lang="en-US" i="1" dirty="0" smtClean="0"/>
              <a:t>(a-b) + (b-c)</a:t>
            </a:r>
            <a:r>
              <a:rPr lang="uk-UA" i="1" dirty="0" smtClean="0"/>
              <a:t> = </a:t>
            </a:r>
            <a:r>
              <a:rPr lang="en-US" i="1" dirty="0" smtClean="0"/>
              <a:t>a-b + b</a:t>
            </a:r>
            <a:r>
              <a:rPr lang="uk-UA" i="1" dirty="0" smtClean="0"/>
              <a:t> </a:t>
            </a:r>
            <a:r>
              <a:rPr lang="en-US" i="1" dirty="0" smtClean="0"/>
              <a:t>- c = a-</a:t>
            </a:r>
            <a:r>
              <a:rPr lang="uk-UA" i="1" dirty="0" smtClean="0"/>
              <a:t> с </a:t>
            </a:r>
            <a:r>
              <a:rPr lang="en-US" i="1" dirty="0" smtClean="0"/>
              <a:t>&gt;</a:t>
            </a:r>
            <a:r>
              <a:rPr lang="uk-UA" i="1" dirty="0" smtClean="0"/>
              <a:t> 0</a:t>
            </a:r>
            <a:r>
              <a:rPr lang="en-US" i="1" dirty="0" smtClean="0"/>
              <a:t> </a:t>
            </a:r>
            <a:r>
              <a:rPr lang="ru-RU" i="1" dirty="0" err="1" smtClean="0"/>
              <a:t>Звідси</a:t>
            </a:r>
            <a:r>
              <a:rPr lang="ru-RU" i="1" dirty="0" smtClean="0"/>
              <a:t> </a:t>
            </a:r>
            <a:r>
              <a:rPr lang="ru-RU" i="1" dirty="0" err="1" smtClean="0"/>
              <a:t>випливає</a:t>
            </a:r>
            <a:r>
              <a:rPr lang="ru-RU" i="1" dirty="0" smtClean="0"/>
              <a:t>, </a:t>
            </a:r>
            <a:r>
              <a:rPr lang="ru-RU" i="1" dirty="0" err="1" smtClean="0"/>
              <a:t>що</a:t>
            </a:r>
            <a:r>
              <a:rPr lang="ru-RU" i="1" dirty="0" smtClean="0"/>
              <a:t> а &gt; с. </a:t>
            </a:r>
          </a:p>
          <a:p>
            <a:pPr marL="0" indent="0">
              <a:buNone/>
            </a:pPr>
            <a:r>
              <a:rPr lang="ru-RU" dirty="0" err="1" smtClean="0"/>
              <a:t>Розглянуту</a:t>
            </a:r>
            <a:r>
              <a:rPr lang="ru-RU" dirty="0" smtClean="0"/>
              <a:t> </a:t>
            </a:r>
            <a:r>
              <a:rPr lang="ru-RU" dirty="0" err="1" smtClean="0"/>
              <a:t>властивість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властивістю</a:t>
            </a:r>
            <a:r>
              <a:rPr lang="ru-RU" b="1" i="1" dirty="0" smtClean="0">
                <a:solidFill>
                  <a:srgbClr val="00B050"/>
                </a:solidFill>
              </a:rPr>
              <a:t> </a:t>
            </a:r>
            <a:r>
              <a:rPr lang="ru-RU" b="1" i="1" dirty="0" err="1" smtClean="0">
                <a:solidFill>
                  <a:srgbClr val="00B050"/>
                </a:solidFill>
              </a:rPr>
              <a:t>транзитивності</a:t>
            </a:r>
            <a:r>
              <a:rPr lang="ru-RU" i="1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42845" y="1435101"/>
            <a:ext cx="2500329" cy="163671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uk-UA" sz="3200" b="1" i="1" dirty="0" smtClean="0"/>
              <a:t>Якщо а </a:t>
            </a:r>
            <a:r>
              <a:rPr lang="ru-RU" sz="3200" b="1" i="1" dirty="0" smtClean="0"/>
              <a:t>&gt; </a:t>
            </a:r>
            <a:r>
              <a:rPr lang="en-US" sz="3200" b="1" i="1" dirty="0" smtClean="0"/>
              <a:t>b, </a:t>
            </a:r>
          </a:p>
          <a:p>
            <a:pPr algn="ctr"/>
            <a:r>
              <a:rPr lang="en-US" sz="3200" b="1" i="1" dirty="0" smtClean="0"/>
              <a:t>b </a:t>
            </a:r>
            <a:r>
              <a:rPr lang="ru-RU" sz="3200" b="1" i="1" dirty="0" smtClean="0"/>
              <a:t>&gt; с, </a:t>
            </a:r>
          </a:p>
          <a:p>
            <a:pPr algn="ctr"/>
            <a:r>
              <a:rPr lang="uk-UA" sz="3200" b="1" i="1" dirty="0" smtClean="0"/>
              <a:t>то а </a:t>
            </a:r>
            <a:r>
              <a:rPr lang="ru-RU" sz="3200" b="1" i="1" dirty="0" smtClean="0"/>
              <a:t>&gt; с.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3050"/>
            <a:ext cx="3251231" cy="7984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4000" dirty="0" smtClean="0"/>
              <a:t>Властивість </a:t>
            </a:r>
            <a:r>
              <a:rPr lang="en-US" sz="4000" dirty="0" smtClean="0"/>
              <a:t>3</a:t>
            </a:r>
            <a:endParaRPr lang="ru-RU" sz="4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5050" y="273050"/>
            <a:ext cx="5426106" cy="5853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err="1" smtClean="0"/>
              <a:t>Доведення</a:t>
            </a:r>
            <a:r>
              <a:rPr lang="ru-RU" i="1" dirty="0" smtClean="0"/>
              <a:t>. </a:t>
            </a:r>
          </a:p>
          <a:p>
            <a:pPr marL="0" indent="0">
              <a:buNone/>
            </a:pPr>
            <a:r>
              <a:rPr lang="ru-RU" i="1" dirty="0" smtClean="0"/>
              <a:t>Для </a:t>
            </a:r>
            <a:r>
              <a:rPr lang="ru-RU" i="1" dirty="0" err="1" smtClean="0"/>
              <a:t>доведення</a:t>
            </a:r>
            <a:r>
              <a:rPr lang="ru-RU" i="1" dirty="0" smtClean="0"/>
              <a:t> </a:t>
            </a:r>
            <a:r>
              <a:rPr lang="ru-RU" i="1" dirty="0" err="1" smtClean="0"/>
              <a:t>утворимо</a:t>
            </a:r>
            <a:r>
              <a:rPr lang="ru-RU" i="1" dirty="0" smtClean="0"/>
              <a:t> </a:t>
            </a:r>
            <a:r>
              <a:rPr lang="ru-RU" i="1" dirty="0" err="1" smtClean="0"/>
              <a:t>різницю</a:t>
            </a:r>
            <a:r>
              <a:rPr lang="ru-RU" i="1" dirty="0" smtClean="0"/>
              <a:t> чисел а + с </a:t>
            </a:r>
            <a:r>
              <a:rPr lang="uk-UA" i="1" dirty="0" smtClean="0"/>
              <a:t>та </a:t>
            </a:r>
            <a:r>
              <a:rPr lang="en-US" i="1" dirty="0" smtClean="0"/>
              <a:t>b </a:t>
            </a:r>
            <a:r>
              <a:rPr lang="ru-RU" i="1" dirty="0" smtClean="0"/>
              <a:t>+ с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покажемо</a:t>
            </a:r>
            <a:r>
              <a:rPr lang="ru-RU" i="1" dirty="0" smtClean="0"/>
              <a:t>, </a:t>
            </a:r>
            <a:r>
              <a:rPr lang="ru-RU" i="1" dirty="0" err="1" smtClean="0"/>
              <a:t>що</a:t>
            </a:r>
            <a:r>
              <a:rPr lang="ru-RU" i="1" dirty="0" smtClean="0"/>
              <a:t> вона </a:t>
            </a:r>
            <a:r>
              <a:rPr lang="ru-RU" i="1" dirty="0" err="1" smtClean="0"/>
              <a:t>є</a:t>
            </a:r>
            <a:r>
              <a:rPr lang="ru-RU" i="1" dirty="0" smtClean="0"/>
              <a:t> </a:t>
            </a:r>
            <a:r>
              <a:rPr lang="ru-RU" i="1" dirty="0" err="1" smtClean="0"/>
              <a:t>додатним</a:t>
            </a:r>
            <a:r>
              <a:rPr lang="ru-RU" i="1" dirty="0" smtClean="0"/>
              <a:t> числом:</a:t>
            </a:r>
          </a:p>
          <a:p>
            <a:pPr marL="0" lvl="1" indent="0">
              <a:buNone/>
            </a:pPr>
            <a:r>
              <a:rPr lang="ru-RU" dirty="0" smtClean="0"/>
              <a:t>(а + с) - (</a:t>
            </a:r>
            <a:r>
              <a:rPr lang="en-US" i="1" dirty="0" smtClean="0"/>
              <a:t>b </a:t>
            </a:r>
            <a:r>
              <a:rPr lang="ru-RU" dirty="0" smtClean="0"/>
              <a:t>+ с) = а + с- </a:t>
            </a:r>
            <a:r>
              <a:rPr lang="en-US" i="1" dirty="0" smtClean="0"/>
              <a:t>b </a:t>
            </a:r>
            <a:r>
              <a:rPr lang="uk-UA" i="1" dirty="0" smtClean="0"/>
              <a:t>-</a:t>
            </a:r>
            <a:r>
              <a:rPr lang="ru-RU" dirty="0" smtClean="0"/>
              <a:t> с = а – </a:t>
            </a:r>
            <a:r>
              <a:rPr lang="en-US" i="1" dirty="0" smtClean="0"/>
              <a:t>b 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uk-UA" dirty="0" smtClean="0"/>
              <a:t>Оскільки, за умовою,</a:t>
            </a:r>
            <a:r>
              <a:rPr lang="uk-UA" i="1" dirty="0" smtClean="0"/>
              <a:t> а </a:t>
            </a:r>
            <a:r>
              <a:rPr lang="ru-RU" i="1" dirty="0" smtClean="0"/>
              <a:t>&gt; </a:t>
            </a:r>
            <a:r>
              <a:rPr lang="en-US" i="1" dirty="0" smtClean="0"/>
              <a:t>b </a:t>
            </a:r>
            <a:r>
              <a:rPr lang="uk-UA" i="1" dirty="0" smtClean="0"/>
              <a:t>, то а — </a:t>
            </a:r>
            <a:r>
              <a:rPr lang="en-US" i="1" dirty="0" smtClean="0"/>
              <a:t>b</a:t>
            </a:r>
            <a:r>
              <a:rPr lang="uk-UA" i="1" dirty="0" smtClean="0"/>
              <a:t> </a:t>
            </a:r>
            <a:r>
              <a:rPr lang="ru-RU" i="1" dirty="0" smtClean="0"/>
              <a:t>&gt; 0. </a:t>
            </a:r>
          </a:p>
          <a:p>
            <a:pPr marL="0" indent="0">
              <a:buNone/>
            </a:pPr>
            <a:r>
              <a:rPr lang="uk-UA" i="1" dirty="0" smtClean="0"/>
              <a:t>Отже, </a:t>
            </a:r>
            <a:r>
              <a:rPr lang="en-US" i="1" dirty="0" smtClean="0"/>
              <a:t>a + c</a:t>
            </a:r>
            <a:r>
              <a:rPr lang="uk-UA" i="1" dirty="0" smtClean="0"/>
              <a:t> </a:t>
            </a:r>
            <a:r>
              <a:rPr lang="en-US" i="1" dirty="0" smtClean="0"/>
              <a:t>&gt;</a:t>
            </a:r>
            <a:r>
              <a:rPr lang="uk-UA" i="1" dirty="0" smtClean="0"/>
              <a:t> </a:t>
            </a:r>
            <a:r>
              <a:rPr lang="en-US" i="1" dirty="0" smtClean="0"/>
              <a:t>b + c. </a:t>
            </a:r>
            <a:endParaRPr lang="uk-UA" i="1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42844" y="1285861"/>
            <a:ext cx="3429024" cy="407196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uk-UA" sz="3200" b="1" i="1" dirty="0" smtClean="0"/>
              <a:t>Якщо а </a:t>
            </a:r>
            <a:r>
              <a:rPr lang="ru-RU" sz="3200" b="1" i="1" dirty="0" smtClean="0"/>
              <a:t>&gt; </a:t>
            </a:r>
            <a:r>
              <a:rPr lang="en-US" sz="3200" b="1" i="1" dirty="0" smtClean="0"/>
              <a:t>b </a:t>
            </a:r>
            <a:r>
              <a:rPr lang="uk-UA" sz="3200" b="1" i="1" dirty="0" smtClean="0"/>
              <a:t>та </a:t>
            </a:r>
            <a:r>
              <a:rPr lang="ru-RU" sz="3200" b="1" i="1" dirty="0" smtClean="0"/>
              <a:t>с — </a:t>
            </a:r>
            <a:r>
              <a:rPr lang="uk-UA" sz="3200" b="1" i="1" dirty="0" smtClean="0"/>
              <a:t>будь-яке число</a:t>
            </a:r>
            <a:r>
              <a:rPr lang="ru-RU" sz="3200" b="1" i="1" dirty="0" smtClean="0"/>
              <a:t>, </a:t>
            </a:r>
          </a:p>
          <a:p>
            <a:r>
              <a:rPr lang="uk-UA" sz="3200" b="1" i="1" dirty="0" smtClean="0"/>
              <a:t>то а + с &gt;</a:t>
            </a:r>
            <a:r>
              <a:rPr lang="en-US" sz="3200" b="1" i="1" dirty="0" smtClean="0"/>
              <a:t> b </a:t>
            </a:r>
            <a:r>
              <a:rPr lang="uk-UA" sz="3200" b="1" i="1" dirty="0" smtClean="0"/>
              <a:t>+ с.</a:t>
            </a:r>
          </a:p>
          <a:p>
            <a:pPr marL="85725" indent="276225"/>
            <a:r>
              <a:rPr lang="ru-RU" sz="2400" b="1" i="1" dirty="0" err="1" smtClean="0">
                <a:solidFill>
                  <a:srgbClr val="00B050"/>
                </a:solidFill>
              </a:rPr>
              <a:t>Якщо</a:t>
            </a:r>
            <a:r>
              <a:rPr lang="ru-RU" sz="2400" b="1" i="1" dirty="0" smtClean="0">
                <a:solidFill>
                  <a:srgbClr val="00B050"/>
                </a:solidFill>
              </a:rPr>
              <a:t> до </a:t>
            </a:r>
            <a:r>
              <a:rPr lang="ru-RU" sz="2400" b="1" i="1" dirty="0" err="1" smtClean="0">
                <a:solidFill>
                  <a:srgbClr val="00B050"/>
                </a:solidFill>
              </a:rPr>
              <a:t>обох</a:t>
            </a:r>
            <a:r>
              <a:rPr lang="ru-RU" sz="2400" b="1" i="1" dirty="0" smtClean="0">
                <a:solidFill>
                  <a:srgbClr val="00B050"/>
                </a:solidFill>
              </a:rPr>
              <a:t> </a:t>
            </a:r>
            <a:r>
              <a:rPr lang="ru-RU" sz="2400" b="1" i="1" dirty="0" err="1" smtClean="0">
                <a:solidFill>
                  <a:srgbClr val="00B050"/>
                </a:solidFill>
              </a:rPr>
              <a:t>частин</a:t>
            </a:r>
            <a:r>
              <a:rPr lang="ru-RU" sz="2400" b="1" i="1" dirty="0" smtClean="0">
                <a:solidFill>
                  <a:srgbClr val="00B050"/>
                </a:solidFill>
              </a:rPr>
              <a:t> </a:t>
            </a:r>
            <a:r>
              <a:rPr lang="ru-RU" sz="2400" b="1" i="1" dirty="0" err="1" smtClean="0">
                <a:solidFill>
                  <a:srgbClr val="00B050"/>
                </a:solidFill>
              </a:rPr>
              <a:t>правильної</a:t>
            </a:r>
            <a:r>
              <a:rPr lang="ru-RU" sz="2400" b="1" i="1" dirty="0" smtClean="0">
                <a:solidFill>
                  <a:srgbClr val="00B050"/>
                </a:solidFill>
              </a:rPr>
              <a:t> </a:t>
            </a:r>
            <a:r>
              <a:rPr lang="ru-RU" sz="2400" b="1" i="1" dirty="0" err="1" smtClean="0">
                <a:solidFill>
                  <a:srgbClr val="00B050"/>
                </a:solidFill>
              </a:rPr>
              <a:t>нерівності</a:t>
            </a:r>
            <a:r>
              <a:rPr lang="ru-RU" sz="2400" b="1" i="1" dirty="0" smtClean="0">
                <a:solidFill>
                  <a:srgbClr val="00B050"/>
                </a:solidFill>
              </a:rPr>
              <a:t> </a:t>
            </a:r>
            <a:r>
              <a:rPr lang="ru-RU" sz="2400" b="1" i="1" dirty="0" err="1" smtClean="0">
                <a:solidFill>
                  <a:srgbClr val="00B050"/>
                </a:solidFill>
              </a:rPr>
              <a:t>додати</a:t>
            </a:r>
            <a:r>
              <a:rPr lang="ru-RU" sz="2400" b="1" i="1" dirty="0" smtClean="0">
                <a:solidFill>
                  <a:srgbClr val="00B050"/>
                </a:solidFill>
              </a:rPr>
              <a:t> </a:t>
            </a:r>
            <a:r>
              <a:rPr lang="ru-RU" sz="2400" b="1" i="1" dirty="0" err="1" smtClean="0">
                <a:solidFill>
                  <a:srgbClr val="00B050"/>
                </a:solidFill>
              </a:rPr>
              <a:t>одне</a:t>
            </a:r>
            <a:r>
              <a:rPr lang="ru-RU" sz="2400" b="1" i="1" dirty="0" smtClean="0">
                <a:solidFill>
                  <a:srgbClr val="00B050"/>
                </a:solidFill>
              </a:rPr>
              <a:t> </a:t>
            </a:r>
            <a:r>
              <a:rPr lang="ru-RU" sz="2400" b="1" i="1" dirty="0" err="1" smtClean="0">
                <a:solidFill>
                  <a:srgbClr val="00B050"/>
                </a:solidFill>
              </a:rPr>
              <a:t>і</a:t>
            </a:r>
            <a:r>
              <a:rPr lang="ru-RU" sz="2400" b="1" i="1" dirty="0" smtClean="0">
                <a:solidFill>
                  <a:srgbClr val="00B050"/>
                </a:solidFill>
              </a:rPr>
              <a:t> те </a:t>
            </a:r>
            <a:r>
              <a:rPr lang="ru-RU" sz="2400" b="1" i="1" dirty="0" err="1" smtClean="0">
                <a:solidFill>
                  <a:srgbClr val="00B050"/>
                </a:solidFill>
              </a:rPr>
              <a:t>саме</a:t>
            </a:r>
            <a:r>
              <a:rPr lang="ru-RU" sz="2400" b="1" i="1" dirty="0" smtClean="0">
                <a:solidFill>
                  <a:srgbClr val="00B050"/>
                </a:solidFill>
              </a:rPr>
              <a:t> число, то </a:t>
            </a:r>
            <a:r>
              <a:rPr lang="ru-RU" sz="2400" b="1" i="1" dirty="0" err="1" smtClean="0">
                <a:solidFill>
                  <a:srgbClr val="00B050"/>
                </a:solidFill>
              </a:rPr>
              <a:t>отримаємо</a:t>
            </a:r>
            <a:r>
              <a:rPr lang="ru-RU" sz="2400" b="1" i="1" dirty="0" smtClean="0">
                <a:solidFill>
                  <a:srgbClr val="00B050"/>
                </a:solidFill>
              </a:rPr>
              <a:t> </a:t>
            </a:r>
            <a:r>
              <a:rPr lang="ru-RU" sz="2400" b="1" i="1" dirty="0" err="1" smtClean="0">
                <a:solidFill>
                  <a:srgbClr val="00B050"/>
                </a:solidFill>
              </a:rPr>
              <a:t>правильну</a:t>
            </a:r>
            <a:r>
              <a:rPr lang="ru-RU" sz="2400" b="1" i="1" dirty="0" smtClean="0">
                <a:solidFill>
                  <a:srgbClr val="00B050"/>
                </a:solidFill>
              </a:rPr>
              <a:t> </a:t>
            </a:r>
            <a:r>
              <a:rPr lang="ru-RU" sz="2400" b="1" i="1" dirty="0" err="1" smtClean="0">
                <a:solidFill>
                  <a:srgbClr val="00B050"/>
                </a:solidFill>
              </a:rPr>
              <a:t>нерівність</a:t>
            </a:r>
            <a:r>
              <a:rPr lang="ru-RU" sz="2400" b="1" i="1" dirty="0" smtClean="0">
                <a:solidFill>
                  <a:srgbClr val="00B050"/>
                </a:solidFill>
              </a:rPr>
              <a:t> того самого </a:t>
            </a:r>
            <a:r>
              <a:rPr lang="ru-RU" sz="2400" b="1" i="1" dirty="0" err="1" smtClean="0">
                <a:solidFill>
                  <a:srgbClr val="00B050"/>
                </a:solidFill>
              </a:rPr>
              <a:t>смислу</a:t>
            </a:r>
            <a:r>
              <a:rPr lang="ru-RU" sz="2400" b="1" i="1" dirty="0" smtClean="0">
                <a:solidFill>
                  <a:srgbClr val="00B050"/>
                </a:solidFill>
              </a:rPr>
              <a:t>.</a:t>
            </a:r>
          </a:p>
          <a:p>
            <a:endParaRPr lang="uk-UA" sz="36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873</Words>
  <Application>Microsoft Office PowerPoint</Application>
  <PresentationFormat>Экран (4:3)</PresentationFormat>
  <Paragraphs>128</Paragraphs>
  <Slides>23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Матеріали до уроків</vt:lpstr>
      <vt:lpstr>Готуємося до уроку</vt:lpstr>
      <vt:lpstr>Зміст </vt:lpstr>
      <vt:lpstr>Тема 1</vt:lpstr>
      <vt:lpstr>Пункт 1.2.</vt:lpstr>
      <vt:lpstr>Пригадайте. Чи правильні твердження:</vt:lpstr>
      <vt:lpstr>Властивість 1</vt:lpstr>
      <vt:lpstr>Властивість 2</vt:lpstr>
      <vt:lpstr>Властивість 3</vt:lpstr>
      <vt:lpstr>Властивість 4</vt:lpstr>
      <vt:lpstr>Властивість 5</vt:lpstr>
      <vt:lpstr>Властивість 6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KEK$</dc:creator>
  <cp:lastModifiedBy>KEK$</cp:lastModifiedBy>
  <cp:revision>91</cp:revision>
  <dcterms:created xsi:type="dcterms:W3CDTF">2011-07-21T14:05:28Z</dcterms:created>
  <dcterms:modified xsi:type="dcterms:W3CDTF">2011-07-26T07:45:01Z</dcterms:modified>
</cp:coreProperties>
</file>