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65" r:id="rId5"/>
    <p:sldId id="262" r:id="rId6"/>
    <p:sldId id="266" r:id="rId7"/>
    <p:sldId id="260" r:id="rId8"/>
    <p:sldId id="267" r:id="rId9"/>
    <p:sldId id="261" r:id="rId10"/>
    <p:sldId id="268" r:id="rId11"/>
    <p:sldId id="263" r:id="rId12"/>
    <p:sldId id="269" r:id="rId13"/>
    <p:sldId id="264" r:id="rId14"/>
    <p:sldId id="270" r:id="rId15"/>
    <p:sldId id="271" r:id="rId16"/>
    <p:sldId id="272" r:id="rId17"/>
    <p:sldId id="275" r:id="rId18"/>
    <p:sldId id="273" r:id="rId19"/>
    <p:sldId id="274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FB1E6-CF0A-4986-8BC4-87FC89EEFE5E}" type="datetimeFigureOut">
              <a:rPr lang="ru-RU" smtClean="0"/>
              <a:pPr/>
              <a:t>11.11.2013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01368-8D54-4A4F-81F6-662B7F96B5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01368-8D54-4A4F-81F6-662B7F96B5A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F038D6E-C63B-4D5D-9DF8-0F7DA9C87A6A}" type="datetimeFigureOut">
              <a:rPr lang="ru-RU" smtClean="0"/>
              <a:pPr/>
              <a:t>11.11.2013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ECD7933-EB5E-4FE8-AE3A-F7F871D182A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ctr"/>
            <a:r>
              <a:rPr lang="uk-UA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itchFamily="34" charset="0"/>
              </a:rPr>
              <a:t>Реляційна алгебра</a:t>
            </a:r>
            <a:endParaRPr lang="uk-UA" sz="3600" dirty="0">
              <a:solidFill>
                <a:schemeClr val="accent3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500174"/>
            <a:ext cx="7498080" cy="4800600"/>
          </a:xfrm>
        </p:spPr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uk-UA" dirty="0" smtClean="0">
                <a:latin typeface="Arial Black" pitchFamily="34" charset="0"/>
              </a:rPr>
              <a:t>Реляційна алгебра.</a:t>
            </a:r>
          </a:p>
          <a:p>
            <a:pPr marL="596646" indent="-514350">
              <a:buFont typeface="+mj-lt"/>
              <a:buAutoNum type="arabicPeriod"/>
            </a:pPr>
            <a:r>
              <a:rPr lang="uk-UA" dirty="0" smtClean="0">
                <a:latin typeface="Arial Black" pitchFamily="34" charset="0"/>
              </a:rPr>
              <a:t>Операції реляційної алгебри.</a:t>
            </a:r>
          </a:p>
          <a:p>
            <a:pPr marL="596646" indent="-514350">
              <a:buFont typeface="+mj-lt"/>
              <a:buAutoNum type="arabicPeriod"/>
            </a:pPr>
            <a:r>
              <a:rPr lang="uk-UA" dirty="0" smtClean="0">
                <a:latin typeface="Arial Black" pitchFamily="34" charset="0"/>
              </a:rPr>
              <a:t>Особливості </a:t>
            </a:r>
            <a:r>
              <a:rPr lang="uk-UA" dirty="0" err="1" smtClean="0">
                <a:latin typeface="Arial Black" pitchFamily="34" charset="0"/>
              </a:rPr>
              <a:t>теоретико-множинних</a:t>
            </a:r>
            <a:r>
              <a:rPr lang="uk-UA" dirty="0" smtClean="0">
                <a:latin typeface="Arial Black" pitchFamily="34" charset="0"/>
              </a:rPr>
              <a:t> операцій реляційної алгебри.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9684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проекції</a:t>
            </a:r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</a:b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428604"/>
            <a:ext cx="7498080" cy="5748358"/>
          </a:xfrm>
        </p:spPr>
        <p:txBody>
          <a:bodyPr>
            <a:normAutofit fontScale="85000" lnSpcReduction="20000"/>
          </a:bodyPr>
          <a:lstStyle/>
          <a:p>
            <a:r>
              <a:rPr lang="uk-UA" sz="2800" i="1" dirty="0" smtClean="0">
                <a:latin typeface="Arial Black" pitchFamily="34" charset="0"/>
              </a:rPr>
              <a:t>Проекцією </a:t>
            </a:r>
            <a:r>
              <a:rPr lang="uk-UA" sz="2800" dirty="0" smtClean="0">
                <a:latin typeface="Arial Black" pitchFamily="34" charset="0"/>
              </a:rPr>
              <a:t>реляційного відношення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зі схемою </a:t>
            </a:r>
            <a:r>
              <a:rPr lang="en-US" sz="2800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(А</a:t>
            </a:r>
            <a:r>
              <a:rPr lang="en-US" sz="2800" i="1" baseline="-25000" dirty="0" err="1" smtClean="0">
                <a:latin typeface="Arial Black" pitchFamily="34" charset="0"/>
              </a:rPr>
              <a:t>i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</a:t>
            </a:r>
            <a:r>
              <a:rPr lang="uk-UA" sz="2800" i="1" dirty="0" smtClean="0">
                <a:latin typeface="Arial Black" pitchFamily="34" charset="0"/>
              </a:rPr>
              <a:t>А</a:t>
            </a:r>
            <a:r>
              <a:rPr lang="en-US" sz="2800" i="1" baseline="-25000" dirty="0" smtClean="0">
                <a:latin typeface="Arial Black" pitchFamily="34" charset="0"/>
              </a:rPr>
              <a:t>k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за атрибутами </a:t>
            </a:r>
            <a:r>
              <a:rPr lang="uk-UA" sz="2800" i="1" dirty="0" smtClean="0">
                <a:latin typeface="Arial Black" pitchFamily="34" charset="0"/>
              </a:rPr>
              <a:t>А</a:t>
            </a:r>
            <a:r>
              <a:rPr lang="en-US" sz="2800" i="1" baseline="-25000" dirty="0" err="1" smtClean="0">
                <a:latin typeface="Arial Black" pitchFamily="34" charset="0"/>
              </a:rPr>
              <a:t>i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,…,</a:t>
            </a:r>
            <a:r>
              <a:rPr lang="uk-UA" sz="2800" i="1" dirty="0" err="1" smtClean="0">
                <a:latin typeface="Arial Black" pitchFamily="34" charset="0"/>
              </a:rPr>
              <a:t>А</a:t>
            </a:r>
            <a:r>
              <a:rPr lang="uk-UA" sz="2800" i="1" baseline="-25000" dirty="0" err="1" smtClean="0">
                <a:latin typeface="Arial Black" pitchFamily="34" charset="0"/>
              </a:rPr>
              <a:t>і</a:t>
            </a:r>
            <a:r>
              <a:rPr lang="en-US" sz="2800" i="1" baseline="-25000" dirty="0" smtClean="0">
                <a:latin typeface="Arial Black" pitchFamily="34" charset="0"/>
              </a:rPr>
              <a:t>n</a:t>
            </a:r>
            <a:r>
              <a:rPr lang="uk-UA" sz="2800" i="1" dirty="0" smtClean="0">
                <a:latin typeface="Arial Black" pitchFamily="34" charset="0"/>
              </a:rPr>
              <a:t>, </a:t>
            </a:r>
            <a:r>
              <a:rPr lang="uk-UA" sz="2800" dirty="0" smtClean="0">
                <a:latin typeface="Arial Black" pitchFamily="34" charset="0"/>
              </a:rPr>
              <a:t>де {</a:t>
            </a:r>
            <a:r>
              <a:rPr lang="uk-UA" sz="2800" i="1" dirty="0" smtClean="0">
                <a:latin typeface="Arial Black" pitchFamily="34" charset="0"/>
              </a:rPr>
              <a:t>А</a:t>
            </a:r>
            <a:r>
              <a:rPr lang="en-US" sz="2800" i="1" baseline="-25000" dirty="0" err="1" smtClean="0">
                <a:latin typeface="Arial Black" pitchFamily="34" charset="0"/>
              </a:rPr>
              <a:t>i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uk-UA" sz="2800" i="1" dirty="0" err="1" smtClean="0">
                <a:latin typeface="Arial Black" pitchFamily="34" charset="0"/>
              </a:rPr>
              <a:t>А</a:t>
            </a:r>
            <a:r>
              <a:rPr lang="uk-UA" sz="2800" i="1" baseline="-25000" dirty="0" err="1" smtClean="0">
                <a:latin typeface="Arial Black" pitchFamily="34" charset="0"/>
              </a:rPr>
              <a:t>іп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 </a:t>
            </a:r>
            <a:r>
              <a:rPr lang="uk-UA" sz="2800" i="1" dirty="0" smtClean="0">
                <a:latin typeface="Arial Black" pitchFamily="34" charset="0"/>
              </a:rPr>
              <a:t>{А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 </a:t>
            </a:r>
            <a:r>
              <a:rPr lang="uk-UA" sz="2800" i="1" dirty="0" err="1" smtClean="0">
                <a:latin typeface="Arial Black" pitchFamily="34" charset="0"/>
              </a:rPr>
              <a:t>А</a:t>
            </a:r>
            <a:r>
              <a:rPr lang="uk-UA" sz="2800" i="1" baseline="-25000" dirty="0" err="1" smtClean="0">
                <a:latin typeface="Arial Black" pitchFamily="34" charset="0"/>
              </a:rPr>
              <a:t>к</a:t>
            </a:r>
            <a:r>
              <a:rPr lang="uk-UA" sz="2800" i="1" dirty="0" smtClean="0">
                <a:latin typeface="Arial Black" pitchFamily="34" charset="0"/>
              </a:rPr>
              <a:t>}, </a:t>
            </a:r>
            <a:r>
              <a:rPr lang="uk-UA" sz="2800" dirty="0" smtClean="0">
                <a:latin typeface="Arial Black" pitchFamily="34" charset="0"/>
              </a:rPr>
              <a:t>що позначається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[А</a:t>
            </a:r>
            <a:r>
              <a:rPr lang="en-US" sz="2800" i="1" baseline="-25000" dirty="0" err="1" smtClean="0">
                <a:latin typeface="Arial Black" pitchFamily="34" charset="0"/>
              </a:rPr>
              <a:t>i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uk-UA" sz="2800" i="1" dirty="0" err="1" smtClean="0">
                <a:latin typeface="Arial Black" pitchFamily="34" charset="0"/>
              </a:rPr>
              <a:t>А</a:t>
            </a:r>
            <a:r>
              <a:rPr lang="uk-UA" sz="2800" i="1" baseline="-25000" dirty="0" err="1" smtClean="0">
                <a:latin typeface="Arial Black" pitchFamily="34" charset="0"/>
              </a:rPr>
              <a:t>іп</a:t>
            </a:r>
            <a:r>
              <a:rPr lang="uk-UA" sz="2800" i="1" dirty="0" smtClean="0">
                <a:latin typeface="Arial Black" pitchFamily="34" charset="0"/>
              </a:rPr>
              <a:t>],</a:t>
            </a:r>
            <a:r>
              <a:rPr lang="uk-UA" sz="2800" dirty="0" smtClean="0">
                <a:latin typeface="Arial Black" pitchFamily="34" charset="0"/>
              </a:rPr>
              <a:t> називається таке відношення</a:t>
            </a:r>
            <a:r>
              <a:rPr lang="uk-UA" sz="2800" i="1" dirty="0" smtClean="0">
                <a:latin typeface="Arial Black" pitchFamily="34" charset="0"/>
              </a:rPr>
              <a:t>, </a:t>
            </a:r>
            <a:r>
              <a:rPr lang="uk-UA" sz="2800" dirty="0" smtClean="0">
                <a:latin typeface="Arial Black" pitchFamily="34" charset="0"/>
              </a:rPr>
              <a:t>кортежі якого отримані з кортежів відношення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(А</a:t>
            </a:r>
            <a:r>
              <a:rPr lang="en-US" sz="2800" i="1" baseline="-25000" dirty="0" err="1" smtClean="0">
                <a:latin typeface="Arial Black" pitchFamily="34" charset="0"/>
              </a:rPr>
              <a:t>i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</a:t>
            </a:r>
            <a:r>
              <a:rPr lang="uk-UA" sz="2800" i="1" dirty="0" smtClean="0">
                <a:latin typeface="Arial Black" pitchFamily="34" charset="0"/>
              </a:rPr>
              <a:t>А</a:t>
            </a:r>
            <a:r>
              <a:rPr lang="en-US" sz="2800" i="1" baseline="-25000" dirty="0" smtClean="0">
                <a:latin typeface="Arial Black" pitchFamily="34" charset="0"/>
              </a:rPr>
              <a:t>k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шляхом видалення значень, що не належать атрибутам, за якими виконується проекція. В кінцевому відношенні повторні екземпляри кортежів видаляються.</a:t>
            </a:r>
            <a:endParaRPr lang="ru-RU" sz="2800" dirty="0" smtClean="0">
              <a:latin typeface="Arial Black" pitchFamily="34" charset="0"/>
            </a:endParaRPr>
          </a:p>
          <a:p>
            <a:r>
              <a:rPr lang="uk-UA" sz="2800" dirty="0" smtClean="0">
                <a:latin typeface="Arial Black" pitchFamily="34" charset="0"/>
              </a:rPr>
              <a:t>Якщо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en-US" sz="2800" dirty="0" smtClean="0">
                <a:latin typeface="Arial Black" pitchFamily="34" charset="0"/>
              </a:rPr>
              <a:t>-</a:t>
            </a:r>
            <a:r>
              <a:rPr lang="uk-UA" sz="2800" dirty="0" smtClean="0">
                <a:latin typeface="Arial Black" pitchFamily="34" charset="0"/>
              </a:rPr>
              <a:t> кортеж відношення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, </a:t>
            </a:r>
            <a:endParaRPr lang="en-US" sz="2800" i="1" dirty="0" smtClean="0">
              <a:latin typeface="Arial Black" pitchFamily="34" charset="0"/>
            </a:endParaRPr>
          </a:p>
          <a:p>
            <a:pPr>
              <a:buNone/>
            </a:pPr>
            <a:r>
              <a:rPr lang="uk-UA" sz="2800" dirty="0" smtClean="0">
                <a:latin typeface="Arial Black" pitchFamily="34" charset="0"/>
              </a:rPr>
              <a:t>то запис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[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] - </a:t>
            </a:r>
            <a:r>
              <a:rPr lang="uk-UA" sz="2800" dirty="0" smtClean="0">
                <a:latin typeface="Arial Black" pitchFamily="34" charset="0"/>
              </a:rPr>
              <a:t>множин</a:t>
            </a:r>
            <a:r>
              <a:rPr lang="ru-RU" sz="2800" dirty="0" smtClean="0">
                <a:latin typeface="Arial Black" pitchFamily="34" charset="0"/>
              </a:rPr>
              <a:t>а</a:t>
            </a:r>
            <a:r>
              <a:rPr lang="uk-UA" sz="2800" dirty="0" smtClean="0">
                <a:latin typeface="Arial Black" pitchFamily="34" charset="0"/>
              </a:rPr>
              <a:t> тих елементів кортежу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, </a:t>
            </a:r>
            <a:r>
              <a:rPr lang="uk-UA" sz="2800" dirty="0" smtClean="0">
                <a:latin typeface="Arial Black" pitchFamily="34" charset="0"/>
              </a:rPr>
              <a:t>що відповідають значенням атрибутів з 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ru-RU" sz="2800" i="1" dirty="0" smtClean="0">
                <a:latin typeface="Arial Black" pitchFamily="34" charset="0"/>
              </a:rPr>
              <a:t>, </a:t>
            </a:r>
          </a:p>
          <a:p>
            <a:pPr>
              <a:buNone/>
            </a:pPr>
            <a:r>
              <a:rPr lang="uk-UA" sz="2800" i="1" dirty="0" smtClean="0">
                <a:latin typeface="Arial Black" pitchFamily="34" charset="0"/>
              </a:rPr>
              <a:t>де 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 — </a:t>
            </a:r>
            <a:r>
              <a:rPr lang="uk-UA" sz="2800" dirty="0" smtClean="0">
                <a:latin typeface="Arial Black" pitchFamily="34" charset="0"/>
              </a:rPr>
              <a:t>підмножина атрибутів відношення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dirty="0" smtClean="0">
                <a:latin typeface="Arial Black" pitchFamily="34" charset="0"/>
              </a:rPr>
              <a:t>. </a:t>
            </a:r>
            <a:endParaRPr lang="ru-RU" sz="2800" dirty="0" smtClean="0">
              <a:latin typeface="Arial Black" pitchFamily="34" charset="0"/>
            </a:endParaRPr>
          </a:p>
          <a:p>
            <a:endParaRPr lang="ru-RU" sz="2800" dirty="0">
              <a:latin typeface="Arial Black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33350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3174" y="285728"/>
            <a:ext cx="4214842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проекції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728" y="1285860"/>
            <a:ext cx="6715172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 = R [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,…..,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] = {r [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,…..,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] | r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R}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500694" y="2857496"/>
          <a:ext cx="1571636" cy="2357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C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571736" y="221455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</a:t>
            </a:r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786446" y="2285992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 [A,C] </a:t>
            </a:r>
            <a:endParaRPr lang="ru-RU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928794" y="2714620"/>
          <a:ext cx="1571637" cy="2946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9"/>
                <a:gridCol w="523879"/>
                <a:gridCol w="523879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C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500166" y="171448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Arial Black" pitchFamily="34" charset="0"/>
              </a:rPr>
              <a:t>АБО                        ¶</a:t>
            </a:r>
            <a:r>
              <a:rPr lang="en-US" baseline="-25000" dirty="0" smtClean="0">
                <a:latin typeface="Arial Black" pitchFamily="34" charset="0"/>
              </a:rPr>
              <a:t>Ai</a:t>
            </a:r>
            <a:r>
              <a:rPr lang="ru-RU" baseline="-25000" dirty="0" smtClean="0">
                <a:latin typeface="Arial Black" pitchFamily="34" charset="0"/>
              </a:rPr>
              <a:t>1,…,</a:t>
            </a:r>
            <a:r>
              <a:rPr lang="en-US" baseline="-25000" dirty="0" err="1" smtClean="0">
                <a:latin typeface="Arial Black" pitchFamily="34" charset="0"/>
              </a:rPr>
              <a:t>Ain</a:t>
            </a:r>
            <a:r>
              <a:rPr lang="ru-RU" dirty="0" smtClean="0">
                <a:latin typeface="Arial Black" pitchFamily="34" charset="0"/>
              </a:rPr>
              <a:t>(</a:t>
            </a:r>
            <a:r>
              <a:rPr lang="en-US" dirty="0" smtClean="0">
                <a:latin typeface="Arial Black" pitchFamily="34" charset="0"/>
              </a:rPr>
              <a:t>R</a:t>
            </a:r>
            <a:r>
              <a:rPr lang="ru-RU" dirty="0" smtClean="0">
                <a:latin typeface="Arial Black" pitchFamily="34" charset="0"/>
              </a:rPr>
              <a:t>)</a:t>
            </a:r>
            <a:r>
              <a:rPr lang="ru-RU" i="1" dirty="0" smtClean="0">
                <a:latin typeface="Arial Black" pitchFamily="34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обмеження (селекція)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785794"/>
            <a:ext cx="7929586" cy="5462606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Arial Black" pitchFamily="34" charset="0"/>
              </a:rPr>
              <a:t>Нехай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dirty="0" smtClean="0">
                <a:latin typeface="Arial Black" pitchFamily="34" charset="0"/>
              </a:rPr>
              <a:t> є одним з операторів порівняння: =, , &lt;, , &gt;,  (набір операторів можна розширити). Атрибути </a:t>
            </a:r>
            <a:r>
              <a:rPr lang="uk-UA" sz="2400" i="1" dirty="0" smtClean="0">
                <a:latin typeface="Arial Black" pitchFamily="34" charset="0"/>
              </a:rPr>
              <a:t>А </a:t>
            </a:r>
            <a:r>
              <a:rPr lang="uk-UA" sz="2400" dirty="0" smtClean="0">
                <a:latin typeface="Arial Black" pitchFamily="34" charset="0"/>
              </a:rPr>
              <a:t>і </a:t>
            </a:r>
            <a:r>
              <a:rPr lang="uk-UA" sz="2400" i="1" dirty="0" smtClean="0">
                <a:latin typeface="Arial Black" pitchFamily="34" charset="0"/>
              </a:rPr>
              <a:t>В </a:t>
            </a:r>
            <a:r>
              <a:rPr lang="uk-UA" sz="2400" dirty="0" smtClean="0">
                <a:latin typeface="Arial Black" pitchFamily="34" charset="0"/>
              </a:rPr>
              <a:t>одного й того самого чи різних відношень називаються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i="1" dirty="0" err="1" smtClean="0">
                <a:latin typeface="Arial Black" pitchFamily="34" charset="0"/>
              </a:rPr>
              <a:t>-</a:t>
            </a:r>
            <a:r>
              <a:rPr lang="uk-UA" sz="2400" dirty="0" err="1" smtClean="0">
                <a:latin typeface="Arial Black" pitchFamily="34" charset="0"/>
              </a:rPr>
              <a:t>порівнянними</a:t>
            </a:r>
            <a:r>
              <a:rPr lang="uk-UA" sz="2400" i="1" dirty="0" smtClean="0">
                <a:latin typeface="Arial Black" pitchFamily="34" charset="0"/>
              </a:rPr>
              <a:t>, </a:t>
            </a:r>
            <a:r>
              <a:rPr lang="uk-UA" sz="2400" dirty="0" smtClean="0">
                <a:latin typeface="Arial Black" pitchFamily="34" charset="0"/>
              </a:rPr>
              <a:t>якщо для будь-яких значень </a:t>
            </a:r>
            <a:r>
              <a:rPr lang="uk-UA" sz="2400" i="1" dirty="0" smtClean="0">
                <a:latin typeface="Arial Black" pitchFamily="34" charset="0"/>
              </a:rPr>
              <a:t>а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</a:t>
            </a:r>
            <a:r>
              <a:rPr lang="uk-UA" sz="2400" dirty="0" smtClean="0">
                <a:latin typeface="Arial Black" pitchFamily="34" charset="0"/>
              </a:rPr>
              <a:t> </a:t>
            </a:r>
            <a:r>
              <a:rPr lang="uk-UA" sz="2400" i="1" dirty="0" smtClean="0">
                <a:latin typeface="Arial Black" pitchFamily="34" charset="0"/>
              </a:rPr>
              <a:t>А </a:t>
            </a:r>
            <a:r>
              <a:rPr lang="uk-UA" sz="2400" dirty="0" smtClean="0">
                <a:latin typeface="Arial Black" pitchFamily="34" charset="0"/>
              </a:rPr>
              <a:t>і </a:t>
            </a:r>
            <a:r>
              <a:rPr lang="en-US" sz="2400" i="1" dirty="0" smtClean="0">
                <a:latin typeface="Arial Black" pitchFamily="34" charset="0"/>
              </a:rPr>
              <a:t>b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</a:t>
            </a:r>
            <a:r>
              <a:rPr lang="uk-UA" sz="2400" i="1" dirty="0" smtClean="0">
                <a:latin typeface="Arial Black" pitchFamily="34" charset="0"/>
              </a:rPr>
              <a:t> В </a:t>
            </a:r>
            <a:r>
              <a:rPr lang="uk-UA" sz="2400" dirty="0" smtClean="0">
                <a:latin typeface="Arial Black" pitchFamily="34" charset="0"/>
              </a:rPr>
              <a:t>результат операції </a:t>
            </a:r>
            <a:r>
              <a:rPr lang="uk-UA" sz="2400" i="1" dirty="0" smtClean="0">
                <a:latin typeface="Arial Black" pitchFamily="34" charset="0"/>
              </a:rPr>
              <a:t>а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sz="2400" i="1" dirty="0" smtClean="0">
                <a:latin typeface="Arial Black" pitchFamily="34" charset="0"/>
              </a:rPr>
              <a:t>b </a:t>
            </a:r>
            <a:r>
              <a:rPr lang="uk-UA" sz="2400" dirty="0" smtClean="0">
                <a:latin typeface="Arial Black" pitchFamily="34" charset="0"/>
              </a:rPr>
              <a:t>є визначеним (істинним або хибним). </a:t>
            </a:r>
          </a:p>
          <a:p>
            <a:pPr>
              <a:buNone/>
            </a:pPr>
            <a:r>
              <a:rPr lang="uk-UA" sz="2400" dirty="0" smtClean="0">
                <a:latin typeface="Arial Black" pitchFamily="34" charset="0"/>
              </a:rPr>
              <a:t>Набори атрибутів 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dirty="0" smtClean="0">
                <a:latin typeface="Arial Black" pitchFamily="34" charset="0"/>
              </a:rPr>
              <a:t>= </a:t>
            </a:r>
            <a:r>
              <a:rPr lang="uk-UA" sz="2400" i="1" dirty="0" smtClean="0">
                <a:latin typeface="Arial Black" pitchFamily="34" charset="0"/>
              </a:rPr>
              <a:t>(А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,..., А</a:t>
            </a:r>
            <a:r>
              <a:rPr lang="en-US" sz="2400" i="1" baseline="-25000" dirty="0" smtClean="0">
                <a:latin typeface="Arial Black" pitchFamily="34" charset="0"/>
              </a:rPr>
              <a:t>k</a:t>
            </a:r>
            <a:r>
              <a:rPr lang="uk-UA" sz="2400" i="1" dirty="0" smtClean="0">
                <a:latin typeface="Arial Black" pitchFamily="34" charset="0"/>
              </a:rPr>
              <a:t>) </a:t>
            </a:r>
            <a:r>
              <a:rPr lang="uk-UA" sz="2400" dirty="0" smtClean="0">
                <a:latin typeface="Arial Black" pitchFamily="34" charset="0"/>
              </a:rPr>
              <a:t>та М=</a:t>
            </a:r>
            <a:r>
              <a:rPr lang="uk-UA" sz="2400" i="1" dirty="0" smtClean="0">
                <a:latin typeface="Arial Black" pitchFamily="34" charset="0"/>
              </a:rPr>
              <a:t>(В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dirty="0" smtClean="0">
                <a:latin typeface="Arial Black" pitchFamily="34" charset="0"/>
              </a:rPr>
              <a:t>,...,</a:t>
            </a:r>
            <a:r>
              <a:rPr lang="uk-UA" sz="2400" i="1" dirty="0" smtClean="0">
                <a:latin typeface="Arial Black" pitchFamily="34" charset="0"/>
              </a:rPr>
              <a:t>В</a:t>
            </a:r>
            <a:r>
              <a:rPr lang="en-US" sz="2400" i="1" baseline="-25000" dirty="0" smtClean="0">
                <a:latin typeface="Arial Black" pitchFamily="34" charset="0"/>
              </a:rPr>
              <a:t>n</a:t>
            </a:r>
            <a:r>
              <a:rPr lang="uk-UA" sz="2400" i="1" dirty="0" smtClean="0">
                <a:latin typeface="Arial Black" pitchFamily="34" charset="0"/>
              </a:rPr>
              <a:t>) </a:t>
            </a:r>
            <a:r>
              <a:rPr lang="uk-UA" sz="2400" dirty="0" smtClean="0">
                <a:latin typeface="Arial Black" pitchFamily="34" charset="0"/>
              </a:rPr>
              <a:t>називаються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 </a:t>
            </a:r>
            <a:r>
              <a:rPr lang="uk-UA" sz="2400" dirty="0" err="1" smtClean="0">
                <a:latin typeface="Arial Black" pitchFamily="34" charset="0"/>
              </a:rPr>
              <a:t>-порівнянними</a:t>
            </a:r>
            <a:r>
              <a:rPr lang="uk-UA" sz="2400" dirty="0" smtClean="0">
                <a:latin typeface="Arial Black" pitchFamily="34" charset="0"/>
              </a:rPr>
              <a:t>, якщо </a:t>
            </a:r>
            <a:r>
              <a:rPr lang="en-US" sz="2400" i="1" dirty="0" smtClean="0">
                <a:latin typeface="Arial Black" pitchFamily="34" charset="0"/>
              </a:rPr>
              <a:t>k</a:t>
            </a:r>
            <a:r>
              <a:rPr lang="uk-UA" sz="2400" i="1" dirty="0" smtClean="0">
                <a:latin typeface="Arial Black" pitchFamily="34" charset="0"/>
              </a:rPr>
              <a:t>=</a:t>
            </a:r>
            <a:r>
              <a:rPr lang="en-US" sz="2400" i="1" dirty="0" smtClean="0">
                <a:latin typeface="Arial Black" pitchFamily="34" charset="0"/>
              </a:rPr>
              <a:t>n</a:t>
            </a:r>
            <a:r>
              <a:rPr lang="en-US" sz="2400" dirty="0" smtClean="0">
                <a:latin typeface="Arial Black" pitchFamily="34" charset="0"/>
              </a:rPr>
              <a:t> </a:t>
            </a:r>
            <a:r>
              <a:rPr lang="en-US" sz="2400" dirty="0" err="1" smtClean="0">
                <a:latin typeface="Arial Black" pitchFamily="34" charset="0"/>
              </a:rPr>
              <a:t>i</a:t>
            </a:r>
            <a:r>
              <a:rPr lang="en-US" sz="2400" dirty="0" smtClean="0">
                <a:latin typeface="Arial Black" pitchFamily="34" charset="0"/>
              </a:rPr>
              <a:t> </a:t>
            </a:r>
            <a:r>
              <a:rPr lang="en-US" sz="2400" i="1" dirty="0" smtClean="0">
                <a:latin typeface="Arial Black" pitchFamily="34" charset="0"/>
              </a:rPr>
              <a:t>A</a:t>
            </a:r>
            <a:r>
              <a:rPr lang="en-US" sz="2400" i="1" baseline="-25000" dirty="0" smtClean="0">
                <a:latin typeface="Arial Black" pitchFamily="34" charset="0"/>
              </a:rPr>
              <a:t>i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є 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dirty="0" err="1" smtClean="0">
                <a:latin typeface="Arial Black" pitchFamily="34" charset="0"/>
              </a:rPr>
              <a:t>-порівнянним</a:t>
            </a:r>
            <a:r>
              <a:rPr lang="uk-UA" sz="2400" dirty="0" smtClean="0">
                <a:latin typeface="Arial Black" pitchFamily="34" charset="0"/>
              </a:rPr>
              <a:t> з </a:t>
            </a:r>
            <a:r>
              <a:rPr lang="uk-UA" sz="2400" i="1" dirty="0" smtClean="0">
                <a:latin typeface="Arial Black" pitchFamily="34" charset="0"/>
              </a:rPr>
              <a:t>В</a:t>
            </a:r>
            <a:r>
              <a:rPr lang="en-US" sz="2400" i="1" baseline="-25000" dirty="0" err="1" smtClean="0">
                <a:latin typeface="Arial Black" pitchFamily="34" charset="0"/>
              </a:rPr>
              <a:t>i</a:t>
            </a:r>
            <a:r>
              <a:rPr lang="uk-UA" sz="2400" i="1" dirty="0" smtClean="0">
                <a:latin typeface="Arial Black" pitchFamily="34" charset="0"/>
              </a:rPr>
              <a:t> (і=</a:t>
            </a:r>
            <a:r>
              <a:rPr lang="uk-UA" sz="2400" dirty="0" smtClean="0">
                <a:latin typeface="Arial Black" pitchFamily="34" charset="0"/>
              </a:rPr>
              <a:t>1,2,...,</a:t>
            </a:r>
            <a:r>
              <a:rPr lang="en-US" sz="2400" i="1" dirty="0" smtClean="0">
                <a:latin typeface="Arial Black" pitchFamily="34" charset="0"/>
              </a:rPr>
              <a:t>k</a:t>
            </a:r>
            <a:r>
              <a:rPr lang="uk-UA" sz="2400" i="1" dirty="0" smtClean="0">
                <a:latin typeface="Arial Black" pitchFamily="34" charset="0"/>
              </a:rPr>
              <a:t>). </a:t>
            </a:r>
          </a:p>
          <a:p>
            <a:pPr>
              <a:buNone/>
            </a:pPr>
            <a:r>
              <a:rPr lang="uk-UA" sz="2400" dirty="0" smtClean="0">
                <a:latin typeface="Arial Black" pitchFamily="34" charset="0"/>
              </a:rPr>
              <a:t>Тоді вираз </a:t>
            </a:r>
            <a:r>
              <a:rPr lang="en-US" sz="2400" i="1" dirty="0" smtClean="0">
                <a:latin typeface="Arial Black" pitchFamily="34" charset="0"/>
              </a:rPr>
              <a:t>L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i="1" dirty="0" smtClean="0">
                <a:latin typeface="Arial Black" pitchFamily="34" charset="0"/>
              </a:rPr>
              <a:t> М</a:t>
            </a:r>
            <a:r>
              <a:rPr lang="uk-UA" sz="2400" dirty="0" smtClean="0">
                <a:latin typeface="Arial Black" pitchFamily="34" charset="0"/>
              </a:rPr>
              <a:t> розуміють так:</a:t>
            </a:r>
            <a:endParaRPr lang="ru-RU" sz="2400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400" i="1" dirty="0" smtClean="0">
                <a:latin typeface="Arial Black" pitchFamily="34" charset="0"/>
              </a:rPr>
              <a:t>               </a:t>
            </a:r>
            <a:r>
              <a:rPr lang="en-US" sz="2400" i="1" dirty="0" smtClean="0">
                <a:latin typeface="Arial Black" pitchFamily="34" charset="0"/>
              </a:rPr>
              <a:t>L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i="1" dirty="0" smtClean="0">
                <a:latin typeface="Arial Black" pitchFamily="34" charset="0"/>
              </a:rPr>
              <a:t> М</a:t>
            </a:r>
            <a:r>
              <a:rPr lang="uk-UA" sz="2400" dirty="0" smtClean="0">
                <a:latin typeface="Arial Black" pitchFamily="34" charset="0"/>
              </a:rPr>
              <a:t> = </a:t>
            </a:r>
            <a:r>
              <a:rPr lang="uk-UA" sz="2400" i="1" cap="small" dirty="0" smtClean="0">
                <a:latin typeface="Arial Black" pitchFamily="34" charset="0"/>
              </a:rPr>
              <a:t>(</a:t>
            </a:r>
            <a:r>
              <a:rPr lang="en-US" sz="2400" i="1" cap="small" dirty="0" smtClean="0">
                <a:latin typeface="Arial Black" pitchFamily="34" charset="0"/>
              </a:rPr>
              <a:t>A</a:t>
            </a:r>
            <a:r>
              <a:rPr lang="uk-UA" sz="2400" i="1" cap="small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i="1" dirty="0" smtClean="0">
                <a:latin typeface="Arial Black" pitchFamily="34" charset="0"/>
              </a:rPr>
              <a:t> В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) </a:t>
            </a:r>
            <a:r>
              <a:rPr lang="uk-UA" sz="2400" dirty="0" smtClean="0">
                <a:latin typeface="Arial Black" pitchFamily="34" charset="0"/>
              </a:rPr>
              <a:t>&amp;...&amp; </a:t>
            </a:r>
            <a:r>
              <a:rPr lang="uk-UA" sz="2400" i="1" dirty="0" smtClean="0">
                <a:latin typeface="Arial Black" pitchFamily="34" charset="0"/>
              </a:rPr>
              <a:t>(А</a:t>
            </a:r>
            <a:r>
              <a:rPr lang="en-US" sz="2400" i="1" baseline="-25000" dirty="0" smtClean="0">
                <a:latin typeface="Arial Black" pitchFamily="34" charset="0"/>
              </a:rPr>
              <a:t>k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400" i="1" dirty="0" smtClean="0">
                <a:latin typeface="Arial Black" pitchFamily="34" charset="0"/>
              </a:rPr>
              <a:t> В</a:t>
            </a:r>
            <a:r>
              <a:rPr lang="en-US" sz="2400" i="1" baseline="-25000" dirty="0" smtClean="0">
                <a:latin typeface="Arial Black" pitchFamily="34" charset="0"/>
              </a:rPr>
              <a:t>k</a:t>
            </a:r>
            <a:r>
              <a:rPr lang="uk-UA" sz="2400" i="1" dirty="0" smtClean="0">
                <a:latin typeface="Arial Black" pitchFamily="34" charset="0"/>
              </a:rPr>
              <a:t>).</a:t>
            </a:r>
            <a:endParaRPr lang="ru-RU" sz="2400" dirty="0" smtClean="0">
              <a:latin typeface="Arial Black" pitchFamily="34" charset="0"/>
            </a:endParaRPr>
          </a:p>
          <a:p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57356" y="285728"/>
            <a:ext cx="5929354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обмеження (селекція)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1670" y="1285860"/>
            <a:ext cx="5429288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L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= (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uk-UA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uk-UA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&amp;……&amp;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00694" y="2857496"/>
          <a:ext cx="1571637" cy="176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9"/>
                <a:gridCol w="523879"/>
                <a:gridCol w="523879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B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C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571736" y="221455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</a:t>
            </a:r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5786446" y="2285992"/>
            <a:ext cx="1311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 [A = a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] </a:t>
            </a:r>
            <a:endParaRPr lang="ru-RU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28794" y="2714620"/>
          <a:ext cx="1571637" cy="2946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9"/>
                <a:gridCol w="523879"/>
                <a:gridCol w="523879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C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 smtClean="0"/>
              <a:t>Декартів</a:t>
            </a:r>
            <a:r>
              <a:rPr lang="uk-UA" sz="3200" b="1" dirty="0" smtClean="0"/>
              <a:t> добуток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000108"/>
            <a:ext cx="7498080" cy="5248292"/>
          </a:xfrm>
        </p:spPr>
        <p:txBody>
          <a:bodyPr>
            <a:normAutofit lnSpcReduction="10000"/>
          </a:bodyPr>
          <a:lstStyle/>
          <a:p>
            <a:r>
              <a:rPr lang="uk-UA" sz="2800" i="1" dirty="0" err="1" smtClean="0">
                <a:latin typeface="Arial Black" pitchFamily="34" charset="0"/>
              </a:rPr>
              <a:t>Декартовим</a:t>
            </a:r>
            <a:r>
              <a:rPr lang="uk-UA" sz="2800" i="1" dirty="0" smtClean="0">
                <a:latin typeface="Arial Black" pitchFamily="34" charset="0"/>
              </a:rPr>
              <a:t> добутком </a:t>
            </a:r>
            <a:r>
              <a:rPr lang="uk-UA" sz="2800" dirty="0" smtClean="0">
                <a:latin typeface="Arial Black" pitchFamily="34" charset="0"/>
              </a:rPr>
              <a:t>реляційних відношень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і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dirty="0" smtClean="0">
                <a:latin typeface="Arial Black" pitchFamily="34" charset="0"/>
              </a:rPr>
              <a:t> зі схемами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(А</a:t>
            </a:r>
            <a:r>
              <a:rPr lang="ru-RU" sz="2800" i="1" baseline="-25000" dirty="0" smtClean="0">
                <a:latin typeface="Arial Black" pitchFamily="34" charset="0"/>
              </a:rPr>
              <a:t>1</a:t>
            </a:r>
            <a:r>
              <a:rPr lang="ru-RU" sz="2800" i="1" dirty="0" smtClean="0">
                <a:latin typeface="Arial Black" pitchFamily="34" charset="0"/>
              </a:rPr>
              <a:t>,</a:t>
            </a:r>
            <a:r>
              <a:rPr lang="uk-UA" sz="2800" i="1" dirty="0" smtClean="0">
                <a:latin typeface="Arial Black" pitchFamily="34" charset="0"/>
              </a:rPr>
              <a:t>А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 </a:t>
            </a:r>
            <a:r>
              <a:rPr lang="uk-UA" sz="2800" i="1" dirty="0" err="1" smtClean="0">
                <a:latin typeface="Arial Black" pitchFamily="34" charset="0"/>
              </a:rPr>
              <a:t>А</a:t>
            </a:r>
            <a:r>
              <a:rPr lang="uk-UA" sz="2800" i="1" baseline="-25000" dirty="0" err="1" smtClean="0">
                <a:latin typeface="Arial Black" pitchFamily="34" charset="0"/>
              </a:rPr>
              <a:t>п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та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(В</a:t>
            </a:r>
            <a:r>
              <a:rPr lang="ru-RU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 В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 </a:t>
            </a:r>
            <a:r>
              <a:rPr lang="uk-UA" sz="2800" i="1" dirty="0" smtClean="0">
                <a:latin typeface="Arial Black" pitchFamily="34" charset="0"/>
              </a:rPr>
              <a:t>В</a:t>
            </a:r>
            <a:r>
              <a:rPr lang="uk-UA" sz="2800" i="1" baseline="-25000" dirty="0" smtClean="0">
                <a:latin typeface="Arial Black" pitchFamily="34" charset="0"/>
              </a:rPr>
              <a:t>т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відповідно, що позначається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ru-RU" sz="2800" dirty="0" smtClean="0">
                <a:latin typeface="+mj-lt"/>
              </a:rPr>
              <a:t>Х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dirty="0" smtClean="0">
                <a:latin typeface="Arial Black" pitchFamily="34" charset="0"/>
              </a:rPr>
              <a:t>, називається відношення </a:t>
            </a:r>
            <a:r>
              <a:rPr lang="en-US" sz="2800" dirty="0" smtClean="0">
                <a:latin typeface="Arial Black" pitchFamily="34" charset="0"/>
              </a:rPr>
              <a:t>Q</a:t>
            </a:r>
            <a:r>
              <a:rPr lang="uk-UA" sz="2800" dirty="0" smtClean="0">
                <a:latin typeface="Arial Black" pitchFamily="34" charset="0"/>
              </a:rPr>
              <a:t> зі схемою </a:t>
            </a:r>
            <a:r>
              <a:rPr lang="en-US" sz="2800" dirty="0" smtClean="0">
                <a:latin typeface="Arial Black" pitchFamily="34" charset="0"/>
              </a:rPr>
              <a:t>Q</a:t>
            </a:r>
            <a:r>
              <a:rPr lang="uk-UA" sz="2800" dirty="0" smtClean="0">
                <a:latin typeface="Arial Black" pitchFamily="34" charset="0"/>
              </a:rPr>
              <a:t>(</a:t>
            </a:r>
            <a:r>
              <a:rPr lang="uk-UA" sz="2800" i="1" dirty="0" smtClean="0">
                <a:latin typeface="Arial Black" pitchFamily="34" charset="0"/>
              </a:rPr>
              <a:t>А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 А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 </a:t>
            </a:r>
            <a:r>
              <a:rPr lang="uk-UA" sz="2800" i="1" dirty="0" err="1" smtClean="0">
                <a:latin typeface="Arial Black" pitchFamily="34" charset="0"/>
              </a:rPr>
              <a:t>А</a:t>
            </a:r>
            <a:r>
              <a:rPr lang="uk-UA" sz="2800" i="1" baseline="-25000" dirty="0" err="1" smtClean="0">
                <a:latin typeface="Arial Black" pitchFamily="34" charset="0"/>
              </a:rPr>
              <a:t>п</a:t>
            </a:r>
            <a:r>
              <a:rPr lang="uk-UA" sz="2800" i="1" dirty="0" smtClean="0">
                <a:latin typeface="Arial Black" pitchFamily="34" charset="0"/>
              </a:rPr>
              <a:t>, В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, В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uk-UA" sz="2800" dirty="0" smtClean="0">
                <a:latin typeface="Arial Black" pitchFamily="34" charset="0"/>
              </a:rPr>
              <a:t>..., </a:t>
            </a:r>
            <a:r>
              <a:rPr lang="uk-UA" sz="2800" i="1" dirty="0" smtClean="0">
                <a:latin typeface="Arial Black" pitchFamily="34" charset="0"/>
              </a:rPr>
              <a:t>В</a:t>
            </a:r>
            <a:r>
              <a:rPr lang="uk-UA" sz="2800" i="1" baseline="-25000" dirty="0" smtClean="0">
                <a:latin typeface="Arial Black" pitchFamily="34" charset="0"/>
              </a:rPr>
              <a:t>т</a:t>
            </a:r>
            <a:r>
              <a:rPr lang="uk-UA" sz="2800" i="1" dirty="0" smtClean="0">
                <a:latin typeface="Arial Black" pitchFamily="34" charset="0"/>
              </a:rPr>
              <a:t>), </a:t>
            </a:r>
            <a:r>
              <a:rPr lang="uk-UA" sz="2800" dirty="0" smtClean="0">
                <a:latin typeface="Arial Black" pitchFamily="34" charset="0"/>
              </a:rPr>
              <a:t>яке містить усі можливі з'єднання кортежів відношення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з кортежами відношення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dirty="0" smtClean="0">
                <a:latin typeface="Arial Black" pitchFamily="34" charset="0"/>
              </a:rPr>
              <a:t>: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800" i="1" dirty="0" smtClean="0">
                <a:latin typeface="Arial Black" pitchFamily="34" charset="0"/>
              </a:rPr>
              <a:t>      </a:t>
            </a:r>
            <a:r>
              <a:rPr lang="en-US" sz="2800" i="1" dirty="0" smtClean="0">
                <a:latin typeface="Arial Black" pitchFamily="34" charset="0"/>
              </a:rPr>
              <a:t>Q</a:t>
            </a:r>
            <a:r>
              <a:rPr lang="uk-UA" sz="2800" i="1" dirty="0" smtClean="0">
                <a:latin typeface="Arial Black" pitchFamily="34" charset="0"/>
              </a:rPr>
              <a:t>=</a:t>
            </a:r>
            <a:r>
              <a:rPr lang="en-US" sz="2800" i="1" dirty="0" smtClean="0">
                <a:latin typeface="Arial Black" pitchFamily="34" charset="0"/>
              </a:rPr>
              <a:t> R </a:t>
            </a:r>
            <a:r>
              <a:rPr lang="ru-RU" sz="2800" dirty="0" smtClean="0"/>
              <a:t>Х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 ={(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)|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є</a:t>
            </a:r>
            <a:r>
              <a:rPr lang="en-US" sz="2800" i="1" dirty="0" smtClean="0">
                <a:latin typeface="Arial Black" pitchFamily="34" charset="0"/>
              </a:rPr>
              <a:t>R &amp; s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 є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}.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r>
              <a:rPr lang="uk-UA" sz="2800" dirty="0" smtClean="0">
                <a:latin typeface="Arial Black" pitchFamily="34" charset="0"/>
              </a:rPr>
              <a:t>Операція комутативна й асоціативна.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Декартів</a:t>
            </a:r>
            <a:r>
              <a:rPr lang="uk-UA" b="1" dirty="0" smtClean="0"/>
              <a:t> добуток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Documents and Settings\User\Мои документы\Новая папка (2)\ст50-2.jpg"/>
          <p:cNvPicPr>
            <a:picLocks noGrp="1"/>
          </p:cNvPicPr>
          <p:nvPr>
            <p:ph idx="1"/>
          </p:nvPr>
        </p:nvPicPr>
        <p:blipFill>
          <a:blip r:embed="rId2"/>
          <a:srcRect l="4888" t="4032" b="3249"/>
          <a:stretch>
            <a:fillRect/>
          </a:stretch>
        </p:blipFill>
        <p:spPr bwMode="auto">
          <a:xfrm>
            <a:off x="1142976" y="857232"/>
            <a:ext cx="8001024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85728"/>
            <a:ext cx="749808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Операція з'єднання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214414" y="571480"/>
            <a:ext cx="7929586" cy="5534044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Arial Black" pitchFamily="34" charset="0"/>
              </a:rPr>
              <a:t>Нехай відношення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має схему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,М), </a:t>
            </a:r>
            <a:r>
              <a:rPr lang="uk-UA" sz="2800" dirty="0" smtClean="0">
                <a:latin typeface="Arial Black" pitchFamily="34" charset="0"/>
              </a:rPr>
              <a:t>а відношення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dirty="0" smtClean="0">
                <a:latin typeface="Arial Black" pitchFamily="34" charset="0"/>
              </a:rPr>
              <a:t> — схему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i="1" dirty="0" smtClean="0">
                <a:latin typeface="Arial Black" pitchFamily="34" charset="0"/>
              </a:rPr>
              <a:t>,Р).</a:t>
            </a:r>
            <a:r>
              <a:rPr lang="uk-UA" sz="2800" dirty="0" smtClean="0">
                <a:latin typeface="Arial Black" pitchFamily="34" charset="0"/>
              </a:rPr>
              <a:t> Нехай множини атрибутів </a:t>
            </a:r>
            <a:r>
              <a:rPr lang="uk-UA" sz="2800" i="1" dirty="0" smtClean="0">
                <a:latin typeface="Arial Black" pitchFamily="34" charset="0"/>
              </a:rPr>
              <a:t>М і 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800" dirty="0" smtClean="0">
                <a:latin typeface="Arial Black" pitchFamily="34" charset="0"/>
              </a:rPr>
              <a:t>-порівнянні. З</a:t>
            </a:r>
            <a:r>
              <a:rPr lang="uk-UA" sz="2800" i="1" dirty="0" smtClean="0">
                <a:latin typeface="Arial Black" pitchFamily="34" charset="0"/>
              </a:rPr>
              <a:t>'єднанням</a:t>
            </a:r>
            <a:r>
              <a:rPr lang="uk-UA" sz="2800" dirty="0" smtClean="0">
                <a:latin typeface="Arial Black" pitchFamily="34" charset="0"/>
              </a:rPr>
              <a:t> (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uk-UA" sz="2800" i="1" dirty="0" err="1" smtClean="0">
                <a:latin typeface="Arial Black" pitchFamily="34" charset="0"/>
              </a:rPr>
              <a:t>-з'єднанням</a:t>
            </a:r>
            <a:r>
              <a:rPr lang="uk-UA" sz="2800" i="1" dirty="0" smtClean="0">
                <a:latin typeface="Arial Black" pitchFamily="34" charset="0"/>
              </a:rPr>
              <a:t>), </a:t>
            </a:r>
            <a:r>
              <a:rPr lang="uk-UA" sz="2800" dirty="0" smtClean="0">
                <a:latin typeface="Arial Black" pitchFamily="34" charset="0"/>
              </a:rPr>
              <a:t>відношень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і</a:t>
            </a:r>
            <a:r>
              <a:rPr lang="en-US" sz="2800" i="1" dirty="0" smtClean="0">
                <a:latin typeface="Arial Black" pitchFamily="34" charset="0"/>
              </a:rPr>
              <a:t>S </a:t>
            </a:r>
            <a:r>
              <a:rPr lang="uk-UA" sz="2800" dirty="0" smtClean="0">
                <a:latin typeface="Arial Black" pitchFamily="34" charset="0"/>
              </a:rPr>
              <a:t>за умовою </a:t>
            </a:r>
            <a:r>
              <a:rPr lang="uk-UA" sz="2800" i="1" dirty="0" smtClean="0">
                <a:latin typeface="Arial Black" pitchFamily="34" charset="0"/>
              </a:rPr>
              <a:t>М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 θ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dirty="0" smtClean="0">
                <a:latin typeface="Arial Black" pitchFamily="34" charset="0"/>
              </a:rPr>
              <a:t> (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[М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 θ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i="1" dirty="0" smtClean="0">
                <a:latin typeface="Arial Black" pitchFamily="34" charset="0"/>
              </a:rPr>
              <a:t>]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)</a:t>
            </a:r>
            <a:r>
              <a:rPr lang="uk-UA" sz="2800" dirty="0" smtClean="0">
                <a:latin typeface="Arial Black" pitchFamily="34" charset="0"/>
              </a:rPr>
              <a:t>, називається відношення </a:t>
            </a:r>
          </a:p>
          <a:p>
            <a:pPr>
              <a:buNone/>
            </a:pPr>
            <a:r>
              <a:rPr lang="en-US" sz="2800" i="1" dirty="0" smtClean="0">
                <a:latin typeface="Arial Black" pitchFamily="34" charset="0"/>
              </a:rPr>
              <a:t>Q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, М, N. Р),</a:t>
            </a:r>
            <a:r>
              <a:rPr lang="uk-UA" sz="2800" dirty="0" smtClean="0">
                <a:latin typeface="Arial Black" pitchFamily="34" charset="0"/>
              </a:rPr>
              <a:t> кортежі якого можна отримати з'єднанням тих кортежів відношень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і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dirty="0" smtClean="0">
                <a:latin typeface="Arial Black" pitchFamily="34" charset="0"/>
              </a:rPr>
              <a:t>, на яких виконується умова </a:t>
            </a:r>
            <a:r>
              <a:rPr lang="uk-UA" sz="2800" i="1" dirty="0" smtClean="0">
                <a:latin typeface="Arial Black" pitchFamily="34" charset="0"/>
              </a:rPr>
              <a:t>М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 θ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dirty="0" smtClean="0">
                <a:latin typeface="Arial Black" pitchFamily="34" charset="0"/>
              </a:rPr>
              <a:t>: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800" i="1" dirty="0" smtClean="0">
                <a:latin typeface="Arial Black" pitchFamily="34" charset="0"/>
              </a:rPr>
              <a:t>Q</a:t>
            </a:r>
            <a:r>
              <a:rPr lang="uk-UA" sz="2800" i="1" dirty="0" smtClean="0">
                <a:latin typeface="Arial Black" pitchFamily="34" charset="0"/>
              </a:rPr>
              <a:t>=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[М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i="1" dirty="0" smtClean="0">
                <a:latin typeface="Arial Black" pitchFamily="34" charset="0"/>
              </a:rPr>
              <a:t>]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={(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,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)|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є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 &amp;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є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&amp;</a:t>
            </a:r>
            <a:r>
              <a:rPr lang="en-US" sz="2800" i="1" dirty="0" smtClean="0">
                <a:latin typeface="Arial Black" pitchFamily="34" charset="0"/>
              </a:rPr>
              <a:t>r[</a:t>
            </a:r>
            <a:r>
              <a:rPr lang="uk-UA" sz="2800" i="1" cap="small" dirty="0" smtClean="0">
                <a:latin typeface="Arial Black" pitchFamily="34" charset="0"/>
              </a:rPr>
              <a:t>М]</a:t>
            </a:r>
            <a:r>
              <a:rPr lang="uk-UA" sz="2800" b="1" i="1" cap="smal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[</a:t>
            </a:r>
            <a:r>
              <a:rPr lang="en-US" sz="2800" i="1" dirty="0" smtClean="0">
                <a:latin typeface="Arial Black" pitchFamily="34" charset="0"/>
              </a:rPr>
              <a:t>N</a:t>
            </a:r>
            <a:r>
              <a:rPr lang="uk-UA" sz="2800" i="1" dirty="0" smtClean="0">
                <a:latin typeface="Arial Black" pitchFamily="34" charset="0"/>
              </a:rPr>
              <a:t>]}</a:t>
            </a:r>
            <a:endParaRPr lang="ru-RU" sz="2800" dirty="0" smtClean="0">
              <a:latin typeface="Arial Black" pitchFamily="34" charset="0"/>
            </a:endParaRPr>
          </a:p>
          <a:p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 Black" pitchFamily="34" charset="0"/>
              </a:rPr>
              <a:t>Під час з'єднання атрибути, за якими виконується така операція, повторюються в кінцевому реляційному відношенні.</a:t>
            </a:r>
          </a:p>
          <a:p>
            <a:endParaRPr lang="uk-UA" dirty="0" smtClean="0">
              <a:latin typeface="Arial Black" pitchFamily="34" charset="0"/>
            </a:endParaRPr>
          </a:p>
          <a:p>
            <a:r>
              <a:rPr lang="uk-UA" dirty="0" smtClean="0">
                <a:latin typeface="Arial Black" pitchFamily="34" charset="0"/>
              </a:rPr>
              <a:t> Операція комутативна й асоціативна.</a:t>
            </a:r>
            <a:r>
              <a:rPr lang="uk-UA" u="sng" dirty="0" smtClean="0">
                <a:latin typeface="Arial Black" pitchFamily="34" charset="0"/>
              </a:rPr>
              <a:t> 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  <a:latin typeface="Arial Black" pitchFamily="34" charset="0"/>
              </a:rPr>
              <a:t>З'єднання за умовою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214414" y="857232"/>
            <a:ext cx="7929586" cy="5391168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>
                <a:latin typeface="Arial Black" pitchFamily="34" charset="0"/>
              </a:rPr>
              <a:t>З'єднання за умовою рівності називається </a:t>
            </a:r>
            <a:r>
              <a:rPr lang="uk-UA" sz="2800" i="1" dirty="0" err="1" smtClean="0">
                <a:solidFill>
                  <a:srgbClr val="00B0F0"/>
                </a:solidFill>
                <a:latin typeface="Arial Black" pitchFamily="34" charset="0"/>
              </a:rPr>
              <a:t>еквіз'єднанням</a:t>
            </a:r>
            <a:r>
              <a:rPr lang="uk-UA" sz="2800" i="1" dirty="0" smtClean="0">
                <a:latin typeface="Arial Black" pitchFamily="34" charset="0"/>
              </a:rPr>
              <a:t>. </a:t>
            </a:r>
            <a:r>
              <a:rPr lang="uk-UA" sz="2800" dirty="0" smtClean="0">
                <a:latin typeface="Arial Black" pitchFamily="34" charset="0"/>
              </a:rPr>
              <a:t>З'єднання за умовою рівності, коли один з порівнюваних атрибутів (чи група порівнюваних атрибутів) видаляється з кінцевого відношення, називається </a:t>
            </a:r>
            <a:r>
              <a:rPr lang="uk-UA" sz="2800" i="1" dirty="0" smtClean="0">
                <a:solidFill>
                  <a:srgbClr val="00B0F0"/>
                </a:solidFill>
                <a:latin typeface="Arial Black" pitchFamily="34" charset="0"/>
              </a:rPr>
              <a:t>природним з'єднанням </a:t>
            </a:r>
            <a:r>
              <a:rPr lang="uk-UA" sz="2800" dirty="0" smtClean="0">
                <a:latin typeface="Arial Black" pitchFamily="34" charset="0"/>
              </a:rPr>
              <a:t>(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uk-UA" sz="2800" dirty="0" smtClean="0">
                <a:latin typeface="Arial Black" pitchFamily="34" charset="0"/>
              </a:rPr>
              <a:t>* ). Наприклад, якщо задані відношення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(А, В, С, </a:t>
            </a:r>
            <a:r>
              <a:rPr lang="en-US" sz="2800" i="1" dirty="0" smtClean="0">
                <a:latin typeface="Arial Black" pitchFamily="34" charset="0"/>
              </a:rPr>
              <a:t>D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і 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uk-UA" sz="2800" i="1" dirty="0" smtClean="0">
                <a:latin typeface="Arial Black" pitchFamily="34" charset="0"/>
              </a:rPr>
              <a:t>(С, </a:t>
            </a:r>
            <a:r>
              <a:rPr lang="en-US" sz="2800" i="1" dirty="0" smtClean="0">
                <a:latin typeface="Arial Black" pitchFamily="34" charset="0"/>
              </a:rPr>
              <a:t>D</a:t>
            </a:r>
            <a:r>
              <a:rPr lang="uk-UA" sz="2800" i="1" dirty="0" smtClean="0">
                <a:latin typeface="Arial Black" pitchFamily="34" charset="0"/>
              </a:rPr>
              <a:t>. Е), </a:t>
            </a:r>
            <a:r>
              <a:rPr lang="uk-UA" sz="2800" dirty="0" smtClean="0">
                <a:latin typeface="Arial Black" pitchFamily="34" charset="0"/>
              </a:rPr>
              <a:t>то в результаті виконання операції </a:t>
            </a:r>
            <a:r>
              <a:rPr lang="en-US" sz="2800" i="1" dirty="0" smtClean="0">
                <a:latin typeface="Arial Black" pitchFamily="34" charset="0"/>
              </a:rPr>
              <a:t>Q</a:t>
            </a:r>
            <a:r>
              <a:rPr lang="uk-UA" sz="2800" i="1" dirty="0" smtClean="0">
                <a:latin typeface="Arial Black" pitchFamily="34" charset="0"/>
              </a:rPr>
              <a:t>=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*</a:t>
            </a:r>
            <a:r>
              <a:rPr lang="en-US" sz="2800" i="1" dirty="0" smtClean="0">
                <a:latin typeface="Arial Black" pitchFamily="34" charset="0"/>
              </a:rPr>
              <a:t>S</a:t>
            </a:r>
            <a:r>
              <a:rPr lang="ru-RU" sz="2800" i="1" dirty="0" smtClean="0">
                <a:latin typeface="Arial Black" pitchFamily="34" charset="0"/>
              </a:rPr>
              <a:t>-</a:t>
            </a:r>
            <a:r>
              <a:rPr lang="uk-UA" sz="2800" dirty="0" smtClean="0">
                <a:latin typeface="Arial Black" pitchFamily="34" charset="0"/>
              </a:rPr>
              <a:t>отримаємо реляційне відношення </a:t>
            </a:r>
            <a:r>
              <a:rPr lang="en-US" sz="2800" i="1" dirty="0" smtClean="0">
                <a:latin typeface="Arial Black" pitchFamily="34" charset="0"/>
              </a:rPr>
              <a:t>Q</a:t>
            </a:r>
            <a:r>
              <a:rPr lang="ru-RU" sz="2800" i="1" dirty="0" smtClean="0">
                <a:latin typeface="Arial Black" pitchFamily="34" charset="0"/>
              </a:rPr>
              <a:t>(</a:t>
            </a:r>
            <a:r>
              <a:rPr lang="uk-UA" sz="2800" i="1" dirty="0" smtClean="0">
                <a:latin typeface="Arial Black" pitchFamily="34" charset="0"/>
              </a:rPr>
              <a:t>А, В, С, </a:t>
            </a:r>
            <a:r>
              <a:rPr lang="en-US" sz="2800" i="1" dirty="0" smtClean="0">
                <a:latin typeface="Arial Black" pitchFamily="34" charset="0"/>
              </a:rPr>
              <a:t>D</a:t>
            </a:r>
            <a:r>
              <a:rPr lang="ru-RU" sz="2800" i="1" dirty="0" smtClean="0">
                <a:latin typeface="Arial Black" pitchFamily="34" charset="0"/>
              </a:rPr>
              <a:t>, </a:t>
            </a:r>
            <a:r>
              <a:rPr lang="uk-UA" sz="2800" i="1" dirty="0" smtClean="0">
                <a:latin typeface="Arial Black" pitchFamily="34" charset="0"/>
              </a:rPr>
              <a:t>Е).</a:t>
            </a:r>
            <a:endParaRPr lang="ru-RU" sz="2800" dirty="0" smtClean="0">
              <a:latin typeface="Arial Black" pitchFamily="34" charset="0"/>
            </a:endParaRPr>
          </a:p>
          <a:p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42976" y="1447800"/>
            <a:ext cx="8001024" cy="4800600"/>
          </a:xfrm>
        </p:spPr>
        <p:txBody>
          <a:bodyPr>
            <a:noAutofit/>
          </a:bodyPr>
          <a:lstStyle/>
          <a:p>
            <a:r>
              <a:rPr lang="uk-UA" sz="2800" dirty="0" smtClean="0">
                <a:latin typeface="Arial Black" pitchFamily="34" charset="0"/>
              </a:rPr>
              <a:t>Серед операцій </a:t>
            </a:r>
            <a:r>
              <a:rPr lang="el-GR" sz="2800" b="1" dirty="0" smtClean="0">
                <a:latin typeface="Arial Black" pitchFamily="34" charset="0"/>
                <a:cs typeface="Arial" pitchFamily="34" charset="0"/>
              </a:rPr>
              <a:t>θ</a:t>
            </a:r>
            <a:r>
              <a:rPr lang="uk-UA" sz="2800" dirty="0" err="1" smtClean="0">
                <a:latin typeface="Arial Black" pitchFamily="34" charset="0"/>
              </a:rPr>
              <a:t>-з'єднання</a:t>
            </a:r>
            <a:r>
              <a:rPr lang="uk-UA" sz="2800" dirty="0" smtClean="0">
                <a:latin typeface="Arial Black" pitchFamily="34" charset="0"/>
              </a:rPr>
              <a:t> виділяють операцію </a:t>
            </a:r>
            <a:r>
              <a:rPr lang="uk-UA" sz="2800" i="1" dirty="0" err="1" smtClean="0">
                <a:solidFill>
                  <a:srgbClr val="00B0F0"/>
                </a:solidFill>
                <a:latin typeface="Arial Black" pitchFamily="34" charset="0"/>
              </a:rPr>
              <a:t>напівз'єднання</a:t>
            </a:r>
            <a:r>
              <a:rPr lang="uk-UA" sz="2800" i="1" dirty="0" smtClean="0">
                <a:latin typeface="Arial Black" pitchFamily="34" charset="0"/>
              </a:rPr>
              <a:t>, </a:t>
            </a:r>
            <a:r>
              <a:rPr lang="uk-UA" sz="2800" dirty="0" smtClean="0">
                <a:latin typeface="Arial Black" pitchFamily="34" charset="0"/>
              </a:rPr>
              <a:t>за якої з результату видаляються всі атрибути одного з відношень, що з'єднуються. </a:t>
            </a:r>
            <a:endParaRPr lang="ru-RU" sz="2800" dirty="0" smtClean="0">
              <a:latin typeface="Arial Black" pitchFamily="34" charset="0"/>
            </a:endParaRPr>
          </a:p>
          <a:p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285728"/>
            <a:ext cx="80010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Елементами основної множини є реляційні відношення. </a:t>
            </a:r>
          </a:p>
          <a:p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 Реляційні відношення</a:t>
            </a:r>
            <a:endParaRPr lang="en-US" sz="2400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називаються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сумісними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,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якщо: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У них однакова кількість атрибутів, тобто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k=n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endParaRPr lang="uk-UA" sz="24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Можна встановити взаємно однозначну відповідність між доменами атрибутів першої та другої реляцій. Тобто існує таке бієктивне відображення                              ,</a:t>
            </a:r>
          </a:p>
          <a:p>
            <a:pPr marL="457200" indent="-457200"/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    що                                    , тобто домени атрибутів однакові</a:t>
            </a:r>
            <a:endParaRPr lang="uk-UA" sz="24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286380" y="928670"/>
          <a:ext cx="3857620" cy="500066"/>
        </p:xfrm>
        <a:graphic>
          <a:graphicData uri="http://schemas.openxmlformats.org/presentationml/2006/ole">
            <p:oleObj spid="_x0000_s1026" name="Формула" r:id="rId4" imgW="1650960" imgH="228600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643174" y="4286256"/>
          <a:ext cx="2928958" cy="500066"/>
        </p:xfrm>
        <a:graphic>
          <a:graphicData uri="http://schemas.openxmlformats.org/presentationml/2006/ole">
            <p:oleObj spid="_x0000_s1027" name="Формула" r:id="rId5" imgW="1333440" imgH="2156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285984" y="5072074"/>
          <a:ext cx="3571900" cy="500066"/>
        </p:xfrm>
        <a:graphic>
          <a:graphicData uri="http://schemas.openxmlformats.org/presentationml/2006/ole">
            <p:oleObj spid="_x0000_s1028" name="Формула" r:id="rId6" imgW="16254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 Операція з'єднання</a:t>
            </a:r>
            <a:endParaRPr lang="ru-RU" sz="2800" dirty="0">
              <a:latin typeface="Arial Black" pitchFamily="34" charset="0"/>
            </a:endParaRPr>
          </a:p>
        </p:txBody>
      </p:sp>
      <p:pic>
        <p:nvPicPr>
          <p:cNvPr id="6" name="Содержимое 5" descr="C:\Documents and Settings\User\Мои документы\Новая папка (2)\ст51.jpg"/>
          <p:cNvPicPr>
            <a:picLocks noGrp="1"/>
          </p:cNvPicPr>
          <p:nvPr>
            <p:ph idx="1"/>
          </p:nvPr>
        </p:nvPicPr>
        <p:blipFill>
          <a:blip r:embed="rId2" cstate="print"/>
          <a:srcRect r="2931" b="15951"/>
          <a:stretch>
            <a:fillRect/>
          </a:stretch>
        </p:blipFill>
        <p:spPr bwMode="auto">
          <a:xfrm>
            <a:off x="1142976" y="785794"/>
            <a:ext cx="8001024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428992" y="274638"/>
            <a:ext cx="5504696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 Операція з'єднання</a:t>
            </a:r>
            <a:endParaRPr lang="ru-RU" sz="2800" dirty="0">
              <a:latin typeface="Arial Black" pitchFamily="34" charset="0"/>
            </a:endParaRPr>
          </a:p>
        </p:txBody>
      </p:sp>
      <p:pic>
        <p:nvPicPr>
          <p:cNvPr id="5" name="Рисунок 4" descr="C:\Documents and Settings\User\Мои документы\Новая папка (2)\ст52-1.jpg"/>
          <p:cNvPicPr/>
          <p:nvPr/>
        </p:nvPicPr>
        <p:blipFill>
          <a:blip r:embed="rId2"/>
          <a:srcRect l="13063" t="8043" r="28447" b="4484"/>
          <a:stretch>
            <a:fillRect/>
          </a:stretch>
        </p:blipFill>
        <p:spPr bwMode="auto">
          <a:xfrm>
            <a:off x="3357554" y="1000108"/>
            <a:ext cx="3643338" cy="456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214678" y="4286256"/>
            <a:ext cx="40719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14678" y="5214950"/>
            <a:ext cx="392909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142976" y="214290"/>
            <a:ext cx="264320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УВАГА!</a:t>
            </a:r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КАВЕРЗА</a:t>
            </a:r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!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382012"/>
            <a:ext cx="80010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Властивості бінарних операцій:</a:t>
            </a:r>
          </a:p>
          <a:p>
            <a:endParaRPr lang="uk-UA" sz="2400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Операція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є комутативною, якщо </a:t>
            </a:r>
          </a:p>
          <a:p>
            <a:pPr lvl="1"/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  А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В = В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А;</a:t>
            </a:r>
          </a:p>
          <a:p>
            <a:pPr lvl="1"/>
            <a:endParaRPr lang="uk-UA" sz="2400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Операція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є асоціативною, якщо </a:t>
            </a:r>
          </a:p>
          <a:p>
            <a:pPr lvl="1"/>
            <a:r>
              <a:rPr lang="uk-UA" sz="2400" dirty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 (А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В)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С = А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(В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С);</a:t>
            </a:r>
          </a:p>
          <a:p>
            <a:pPr lvl="1"/>
            <a:endParaRPr lang="uk-UA" sz="2400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Операція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є дистрибутивною з     операцією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θ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, якщо </a:t>
            </a:r>
          </a:p>
          <a:p>
            <a:pPr lvl="1"/>
            <a:r>
              <a:rPr lang="uk-UA" sz="2400" dirty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А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(В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С) = (А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В)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θ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(А </a:t>
            </a: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φ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 С)</a:t>
            </a:r>
            <a:endParaRPr lang="uk-UA" sz="24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</a:t>
            </a:r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o</a:t>
            </a:r>
            <a:r>
              <a:rPr lang="uk-UA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б</a:t>
            </a:r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’</a:t>
            </a:r>
            <a:r>
              <a:rPr lang="uk-UA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єднання</a:t>
            </a:r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</a:br>
            <a:endParaRPr lang="ru-RU" sz="2800" dirty="0"/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latin typeface="Arial Black" pitchFamily="34" charset="0"/>
              </a:rPr>
              <a:t>Нехай </a:t>
            </a:r>
            <a:r>
              <a:rPr lang="en-US" sz="2400" i="1" dirty="0" smtClean="0">
                <a:latin typeface="Arial Black" pitchFamily="34" charset="0"/>
              </a:rPr>
              <a:t>L </a:t>
            </a:r>
            <a:r>
              <a:rPr lang="uk-UA" sz="2400" dirty="0" smtClean="0">
                <a:latin typeface="Arial Black" pitchFamily="34" charset="0"/>
              </a:rPr>
              <a:t>— певна множина атрибутів. </a:t>
            </a:r>
            <a:r>
              <a:rPr lang="uk-UA" sz="2400" i="1" dirty="0" smtClean="0">
                <a:latin typeface="Arial Black" pitchFamily="34" charset="0"/>
              </a:rPr>
              <a:t>Об'єднанням </a:t>
            </a:r>
            <a:r>
              <a:rPr lang="uk-UA" sz="2400" dirty="0" smtClean="0">
                <a:latin typeface="Arial Black" pitchFamily="34" charset="0"/>
              </a:rPr>
              <a:t>сумісних реляційних відношень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 </a:t>
            </a:r>
            <a:r>
              <a:rPr lang="uk-UA" sz="2400" dirty="0" smtClean="0">
                <a:latin typeface="Arial Black" pitchFamily="34" charset="0"/>
              </a:rPr>
              <a:t>і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2</a:t>
            </a:r>
            <a:r>
              <a:rPr lang="uk-UA" sz="2400" dirty="0" smtClean="0">
                <a:latin typeface="Arial Black" pitchFamily="34" charset="0"/>
              </a:rPr>
              <a:t> зі схемами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(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i="1" dirty="0" smtClean="0">
                <a:latin typeface="Arial Black" pitchFamily="34" charset="0"/>
              </a:rPr>
              <a:t>) і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2</a:t>
            </a:r>
            <a:r>
              <a:rPr lang="uk-UA" sz="2400" i="1" dirty="0" smtClean="0">
                <a:latin typeface="Arial Black" pitchFamily="34" charset="0"/>
              </a:rPr>
              <a:t>(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i="1" dirty="0" smtClean="0">
                <a:latin typeface="Arial Black" pitchFamily="34" charset="0"/>
              </a:rPr>
              <a:t>) </a:t>
            </a:r>
            <a:r>
              <a:rPr lang="uk-UA" sz="2400" dirty="0" smtClean="0">
                <a:latin typeface="Arial Black" pitchFamily="34" charset="0"/>
              </a:rPr>
              <a:t>(позначається як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 </a:t>
            </a:r>
            <a:r>
              <a:rPr lang="en-US" sz="2400" dirty="0" smtClean="0">
                <a:latin typeface="Arial Black" pitchFamily="34" charset="0"/>
              </a:rPr>
              <a:t>U</a:t>
            </a:r>
            <a:r>
              <a:rPr lang="uk-UA" sz="2400" dirty="0" smtClean="0">
                <a:latin typeface="Arial Black" pitchFamily="34" charset="0"/>
              </a:rPr>
              <a:t>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2</a:t>
            </a:r>
            <a:r>
              <a:rPr lang="uk-UA" sz="2400" i="1" dirty="0" smtClean="0">
                <a:latin typeface="Arial Black" pitchFamily="34" charset="0"/>
              </a:rPr>
              <a:t>) </a:t>
            </a:r>
            <a:r>
              <a:rPr lang="uk-UA" sz="2400" dirty="0" smtClean="0">
                <a:latin typeface="Arial Black" pitchFamily="34" charset="0"/>
              </a:rPr>
              <a:t>називається таке реляційне відношення </a:t>
            </a:r>
            <a:r>
              <a:rPr lang="en-US" sz="2400" i="1" dirty="0" smtClean="0">
                <a:latin typeface="Arial Black" pitchFamily="34" charset="0"/>
              </a:rPr>
              <a:t>R </a:t>
            </a:r>
            <a:r>
              <a:rPr lang="uk-UA" sz="2400" dirty="0" smtClean="0">
                <a:latin typeface="Arial Black" pitchFamily="34" charset="0"/>
              </a:rPr>
              <a:t>зі схемою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dirty="0" smtClean="0">
                <a:latin typeface="Arial Black" pitchFamily="34" charset="0"/>
              </a:rPr>
              <a:t>(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i="1" dirty="0" smtClean="0">
                <a:latin typeface="Arial Black" pitchFamily="34" charset="0"/>
              </a:rPr>
              <a:t>)</a:t>
            </a:r>
            <a:r>
              <a:rPr lang="uk-UA" sz="2400" dirty="0" smtClean="0">
                <a:latin typeface="Arial Black" pitchFamily="34" charset="0"/>
              </a:rPr>
              <a:t>, що містить кортежі обох поєднуваних відношень, але без повторень</a:t>
            </a:r>
            <a:endParaRPr lang="ru-RU" sz="2400" dirty="0" smtClean="0">
              <a:latin typeface="Arial Black" pitchFamily="34" charset="0"/>
            </a:endParaRPr>
          </a:p>
          <a:p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dirty="0" smtClean="0">
                <a:latin typeface="Arial Black" pitchFamily="34" charset="0"/>
              </a:rPr>
              <a:t>(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i="1" dirty="0" smtClean="0">
                <a:latin typeface="Arial Black" pitchFamily="34" charset="0"/>
              </a:rPr>
              <a:t>) =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 (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i="1" dirty="0" smtClean="0">
                <a:latin typeface="Arial Black" pitchFamily="34" charset="0"/>
              </a:rPr>
              <a:t>) 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2</a:t>
            </a:r>
            <a:r>
              <a:rPr lang="uk-UA" sz="2400" i="1" dirty="0" smtClean="0">
                <a:latin typeface="Arial Black" pitchFamily="34" charset="0"/>
              </a:rPr>
              <a:t> (</a:t>
            </a:r>
            <a:r>
              <a:rPr lang="en-US" sz="2400" i="1" dirty="0" smtClean="0">
                <a:latin typeface="Arial Black" pitchFamily="34" charset="0"/>
              </a:rPr>
              <a:t>L</a:t>
            </a:r>
            <a:r>
              <a:rPr lang="uk-UA" sz="2400" i="1" dirty="0" smtClean="0">
                <a:latin typeface="Arial Black" pitchFamily="34" charset="0"/>
              </a:rPr>
              <a:t>) = {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dirty="0" smtClean="0">
                <a:latin typeface="Arial Black" pitchFamily="34" charset="0"/>
              </a:rPr>
              <a:t> | </a:t>
            </a:r>
            <a:r>
              <a:rPr lang="en-US" sz="2400" i="1" dirty="0" smtClean="0">
                <a:latin typeface="Arial Black" pitchFamily="34" charset="0"/>
              </a:rPr>
              <a:t>r </a:t>
            </a:r>
            <a:r>
              <a:rPr lang="uk-UA" sz="2400" i="1" dirty="0" smtClean="0">
                <a:latin typeface="Arial Black" pitchFamily="34" charset="0"/>
              </a:rPr>
              <a:t> </a:t>
            </a:r>
            <a:r>
              <a:rPr lang="en-US" sz="2400" i="1" dirty="0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1</a:t>
            </a:r>
            <a:r>
              <a:rPr lang="uk-UA" sz="2400" i="1" dirty="0" smtClean="0">
                <a:latin typeface="Arial Black" pitchFamily="34" charset="0"/>
              </a:rPr>
              <a:t> </a:t>
            </a:r>
            <a:r>
              <a:rPr lang="en-US" sz="2400" i="1" dirty="0" smtClean="0">
                <a:latin typeface="Arial Black" pitchFamily="34" charset="0"/>
              </a:rPr>
              <a:t>r </a:t>
            </a:r>
            <a:r>
              <a:rPr lang="en-US" sz="2400" i="1" dirty="0" err="1" smtClean="0">
                <a:latin typeface="Arial Black" pitchFamily="34" charset="0"/>
              </a:rPr>
              <a:t>R</a:t>
            </a:r>
            <a:r>
              <a:rPr lang="uk-UA" sz="2400" i="1" baseline="-25000" dirty="0" smtClean="0">
                <a:latin typeface="Arial Black" pitchFamily="34" charset="0"/>
              </a:rPr>
              <a:t>2</a:t>
            </a:r>
            <a:r>
              <a:rPr lang="uk-UA" sz="2400" i="1" dirty="0" smtClean="0">
                <a:latin typeface="Arial Black" pitchFamily="34" charset="0"/>
              </a:rPr>
              <a:t>}.</a:t>
            </a:r>
            <a:endParaRPr lang="ru-RU" sz="2400" dirty="0" smtClean="0">
              <a:latin typeface="Arial Black" pitchFamily="34" charset="0"/>
            </a:endParaRPr>
          </a:p>
          <a:p>
            <a:pPr>
              <a:buNone/>
            </a:pPr>
            <a:r>
              <a:rPr lang="uk-UA" sz="2400" dirty="0" smtClean="0">
                <a:latin typeface="Arial Black" pitchFamily="34" charset="0"/>
              </a:rPr>
              <a:t>Операція комутативна, асоціативна й дистрибутивна щодо перетину. 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3174" y="285728"/>
            <a:ext cx="4214842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o</a:t>
            </a:r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б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єднання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1285860"/>
            <a:ext cx="6715172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 (L) = 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(L) U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(L) = { r | r 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v r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}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5852" y="3143248"/>
          <a:ext cx="1571636" cy="2357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57620" y="3143248"/>
          <a:ext cx="1571636" cy="176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85918" y="264318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400" dirty="0"/>
          </a:p>
        </p:txBody>
      </p:sp>
      <p:sp>
        <p:nvSpPr>
          <p:cNvPr id="8" name="Rectangle 7"/>
          <p:cNvSpPr/>
          <p:nvPr/>
        </p:nvSpPr>
        <p:spPr>
          <a:xfrm>
            <a:off x="4357686" y="264318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400" dirty="0"/>
          </a:p>
        </p:txBody>
      </p:sp>
      <p:sp>
        <p:nvSpPr>
          <p:cNvPr id="9" name="Rectangle 8"/>
          <p:cNvSpPr/>
          <p:nvPr/>
        </p:nvSpPr>
        <p:spPr>
          <a:xfrm>
            <a:off x="6786578" y="2643182"/>
            <a:ext cx="1335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U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500826" y="3143248"/>
          <a:ext cx="1571636" cy="2946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перетину</a:t>
            </a:r>
            <a:r>
              <a:rPr lang="ru-RU" sz="32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928670"/>
            <a:ext cx="7498080" cy="4800600"/>
          </a:xfrm>
        </p:spPr>
        <p:txBody>
          <a:bodyPr>
            <a:normAutofit/>
          </a:bodyPr>
          <a:lstStyle/>
          <a:p>
            <a:r>
              <a:rPr lang="uk-UA" sz="2800" i="1" dirty="0" smtClean="0">
                <a:latin typeface="Arial Black" pitchFamily="34" charset="0"/>
              </a:rPr>
              <a:t>Перетином </a:t>
            </a:r>
            <a:r>
              <a:rPr lang="uk-UA" sz="2800" dirty="0" smtClean="0">
                <a:latin typeface="Arial Black" pitchFamily="34" charset="0"/>
              </a:rPr>
              <a:t>сумісних реляційних відношень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uk-UA" sz="2800" dirty="0" smtClean="0">
                <a:latin typeface="Arial Black" pitchFamily="34" charset="0"/>
              </a:rPr>
              <a:t>і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dirty="0" smtClean="0">
                <a:latin typeface="Arial Black" pitchFamily="34" charset="0"/>
              </a:rPr>
              <a:t> зі схемами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і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(позначається як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∩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називається таке реляційне відношення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зі схемою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), </a:t>
            </a:r>
            <a:r>
              <a:rPr lang="uk-UA" sz="2800" dirty="0" smtClean="0">
                <a:latin typeface="Arial Black" pitchFamily="34" charset="0"/>
              </a:rPr>
              <a:t>яке містить кортежі, </a:t>
            </a:r>
            <a:r>
              <a:rPr lang="uk-UA" sz="2800" dirty="0" err="1" smtClean="0">
                <a:latin typeface="Arial Black" pitchFamily="34" charset="0"/>
              </a:rPr>
              <a:t>шо</a:t>
            </a:r>
            <a:r>
              <a:rPr lang="uk-UA" sz="2800" dirty="0" smtClean="0">
                <a:latin typeface="Arial Black" pitchFamily="34" charset="0"/>
              </a:rPr>
              <a:t> входять до складу обох </a:t>
            </a:r>
            <a:r>
              <a:rPr lang="uk-UA" sz="2800" dirty="0" err="1" smtClean="0">
                <a:latin typeface="Arial Black" pitchFamily="34" charset="0"/>
              </a:rPr>
              <a:t>операндів</a:t>
            </a:r>
            <a:r>
              <a:rPr lang="uk-UA" sz="2800" dirty="0" smtClean="0">
                <a:latin typeface="Arial Black" pitchFamily="34" charset="0"/>
              </a:rPr>
              <a:t>: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=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 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 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= {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 |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 </a:t>
            </a:r>
            <a:r>
              <a:rPr lang="ru-RU" sz="2800" i="1" dirty="0" smtClean="0">
                <a:latin typeface="Arial Black" pitchFamily="34" charset="0"/>
              </a:rPr>
              <a:t>&amp;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en-US" sz="2800" i="1" dirty="0" err="1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}.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r>
              <a:rPr lang="uk-UA" sz="2800" dirty="0" smtClean="0">
                <a:latin typeface="Arial Black" pitchFamily="34" charset="0"/>
              </a:rPr>
              <a:t>Операція комутативна, асоціативна й дистрибутивна щодо об'єднання</a:t>
            </a:r>
            <a:endParaRPr lang="ru-RU" sz="2800" dirty="0" smtClean="0">
              <a:latin typeface="Arial Black" pitchFamily="34" charset="0"/>
            </a:endParaRPr>
          </a:p>
          <a:p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1538" y="142852"/>
            <a:ext cx="7929618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Операції реляційної алгебри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43174" y="785794"/>
            <a:ext cx="4214842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перетину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28" y="1785926"/>
            <a:ext cx="6715172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 (L) = 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(L)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∩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(L) = { r | r 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&amp; r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}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85852" y="3143248"/>
          <a:ext cx="1571636" cy="2357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57620" y="3143248"/>
          <a:ext cx="1571636" cy="176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572264" y="3143248"/>
          <a:ext cx="1571636" cy="1178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785918" y="264318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4357686" y="264318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6786578" y="2643182"/>
            <a:ext cx="1335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∩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різниці</a:t>
            </a:r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785794"/>
            <a:ext cx="7498080" cy="4800600"/>
          </a:xfrm>
        </p:spPr>
        <p:txBody>
          <a:bodyPr>
            <a:normAutofit fontScale="92500"/>
          </a:bodyPr>
          <a:lstStyle/>
          <a:p>
            <a:r>
              <a:rPr lang="uk-UA" sz="2800" i="1" dirty="0" smtClean="0">
                <a:latin typeface="Arial Black" pitchFamily="34" charset="0"/>
              </a:rPr>
              <a:t>Різницею </a:t>
            </a:r>
            <a:r>
              <a:rPr lang="uk-UA" sz="2800" dirty="0" smtClean="0">
                <a:latin typeface="Arial Black" pitchFamily="34" charset="0"/>
              </a:rPr>
              <a:t>сумісних реляційних відношень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uk-UA" sz="2800" dirty="0" smtClean="0">
                <a:latin typeface="Arial Black" pitchFamily="34" charset="0"/>
              </a:rPr>
              <a:t>і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dirty="0" smtClean="0">
                <a:latin typeface="Arial Black" pitchFamily="34" charset="0"/>
              </a:rPr>
              <a:t> зі схемами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і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(позначається як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uk-UA" sz="2800" dirty="0" smtClean="0">
                <a:latin typeface="Arial Black" pitchFamily="34" charset="0"/>
              </a:rPr>
              <a:t>-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uk-UA" sz="2800" dirty="0" smtClean="0">
                <a:latin typeface="Arial Black" pitchFamily="34" charset="0"/>
              </a:rPr>
              <a:t>називається реляційне відношення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dirty="0" smtClean="0">
                <a:latin typeface="Arial Black" pitchFamily="34" charset="0"/>
              </a:rPr>
              <a:t>зі схемою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), </a:t>
            </a:r>
            <a:r>
              <a:rPr lang="uk-UA" sz="2800" dirty="0" smtClean="0">
                <a:latin typeface="Arial Black" pitchFamily="34" charset="0"/>
              </a:rPr>
              <a:t>що містить ті кортежі з першого </a:t>
            </a:r>
            <a:r>
              <a:rPr lang="uk-UA" sz="2800" dirty="0" err="1" smtClean="0">
                <a:latin typeface="Arial Black" pitchFamily="34" charset="0"/>
              </a:rPr>
              <a:t>операнда</a:t>
            </a:r>
            <a:r>
              <a:rPr lang="uk-UA" sz="2800" dirty="0" smtClean="0">
                <a:latin typeface="Arial Black" pitchFamily="34" charset="0"/>
              </a:rPr>
              <a:t>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dirty="0" smtClean="0">
                <a:latin typeface="Arial Black" pitchFamily="34" charset="0"/>
              </a:rPr>
              <a:t>, яких немає у другому </a:t>
            </a:r>
            <a:r>
              <a:rPr lang="uk-UA" sz="2800" dirty="0" err="1" smtClean="0">
                <a:latin typeface="Arial Black" pitchFamily="34" charset="0"/>
              </a:rPr>
              <a:t>операнді</a:t>
            </a:r>
            <a:r>
              <a:rPr lang="uk-UA" sz="2800" dirty="0" smtClean="0">
                <a:latin typeface="Arial Black" pitchFamily="34" charset="0"/>
              </a:rPr>
              <a:t>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:</a:t>
            </a:r>
            <a:endParaRPr lang="ru-RU" sz="2800" dirty="0" smtClean="0">
              <a:latin typeface="Arial Black" pitchFamily="34" charset="0"/>
            </a:endParaRPr>
          </a:p>
          <a:p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=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</a:t>
            </a:r>
            <a:r>
              <a:rPr lang="uk-UA" sz="2800" i="1" dirty="0" smtClean="0">
                <a:latin typeface="Arial Black" pitchFamily="34" charset="0"/>
              </a:rPr>
              <a:t> 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</a:t>
            </a:r>
            <a:r>
              <a:rPr lang="ru-RU" sz="2800" i="1" dirty="0" smtClean="0">
                <a:latin typeface="Arial Black" pitchFamily="34" charset="0"/>
              </a:rPr>
              <a:t>-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 (</a:t>
            </a:r>
            <a:r>
              <a:rPr lang="en-US" sz="2800" i="1" dirty="0" smtClean="0">
                <a:latin typeface="Arial Black" pitchFamily="34" charset="0"/>
              </a:rPr>
              <a:t>L</a:t>
            </a:r>
            <a:r>
              <a:rPr lang="uk-UA" sz="2800" i="1" dirty="0" smtClean="0">
                <a:latin typeface="Arial Black" pitchFamily="34" charset="0"/>
              </a:rPr>
              <a:t>) = {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dirty="0" smtClean="0">
                <a:latin typeface="Arial Black" pitchFamily="34" charset="0"/>
              </a:rPr>
              <a:t> |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uk-UA" sz="2800" i="1" dirty="0" smtClean="0">
                <a:latin typeface="Arial Black" pitchFamily="34" charset="0"/>
              </a:rPr>
              <a:t> </a:t>
            </a:r>
            <a:r>
              <a:rPr lang="en-US" sz="2800" i="1" dirty="0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1 </a:t>
            </a:r>
            <a:r>
              <a:rPr lang="ru-RU" sz="2800" i="1" dirty="0" smtClean="0">
                <a:latin typeface="Arial Black" pitchFamily="34" charset="0"/>
              </a:rPr>
              <a:t>&amp; </a:t>
            </a:r>
            <a:r>
              <a:rPr lang="en-US" sz="2800" i="1" dirty="0" smtClean="0">
                <a:latin typeface="Arial Black" pitchFamily="34" charset="0"/>
              </a:rPr>
              <a:t>r </a:t>
            </a:r>
            <a:r>
              <a:rPr lang="en-US" sz="2800" i="1" dirty="0" err="1" smtClean="0">
                <a:latin typeface="Arial Black" pitchFamily="34" charset="0"/>
              </a:rPr>
              <a:t>R</a:t>
            </a:r>
            <a:r>
              <a:rPr lang="uk-UA" sz="2800" i="1" baseline="-25000" dirty="0" smtClean="0">
                <a:latin typeface="Arial Black" pitchFamily="34" charset="0"/>
              </a:rPr>
              <a:t>2</a:t>
            </a:r>
            <a:r>
              <a:rPr lang="uk-UA" sz="2800" i="1" dirty="0" smtClean="0">
                <a:latin typeface="Arial Black" pitchFamily="34" charset="0"/>
              </a:rPr>
              <a:t>}.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r>
              <a:rPr lang="uk-UA" sz="2800" dirty="0" smtClean="0">
                <a:latin typeface="Arial Black" pitchFamily="34" charset="0"/>
              </a:rPr>
              <a:t>Операція не комутативна, не асоціативна й не дистрибутивна з іншими операціями.</a:t>
            </a:r>
            <a:endParaRPr lang="ru-RU" sz="2800" dirty="0" smtClean="0">
              <a:latin typeface="Arial Black" pitchFamily="34" charset="0"/>
            </a:endParaRPr>
          </a:p>
          <a:p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0298" y="285728"/>
            <a:ext cx="4214842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Операція різниці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728" y="1285860"/>
            <a:ext cx="6715172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 (L) = 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(L)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(L) = { r | r 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&amp; r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є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}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85852" y="3143248"/>
          <a:ext cx="1571636" cy="2357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57620" y="3143248"/>
          <a:ext cx="1571636" cy="176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85918" y="264318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400" dirty="0"/>
          </a:p>
        </p:txBody>
      </p:sp>
      <p:sp>
        <p:nvSpPr>
          <p:cNvPr id="8" name="Rectangle 7"/>
          <p:cNvSpPr/>
          <p:nvPr/>
        </p:nvSpPr>
        <p:spPr>
          <a:xfrm>
            <a:off x="4357686" y="2643182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400" dirty="0"/>
          </a:p>
        </p:txBody>
      </p:sp>
      <p:sp>
        <p:nvSpPr>
          <p:cNvPr id="9" name="Rectangle 8"/>
          <p:cNvSpPr/>
          <p:nvPr/>
        </p:nvSpPr>
        <p:spPr>
          <a:xfrm>
            <a:off x="6786578" y="2643182"/>
            <a:ext cx="1284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500826" y="3143248"/>
          <a:ext cx="1571636" cy="176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uk-UA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a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b</a:t>
                      </a:r>
                      <a:r>
                        <a:rPr lang="en-US" sz="2400" baseline="-250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6952070" y="1460884"/>
            <a:ext cx="223838" cy="1643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276</TotalTime>
  <Words>1306</Words>
  <Application>Microsoft Office PowerPoint</Application>
  <PresentationFormat>Экран (4:3)</PresentationFormat>
  <Paragraphs>203</Paragraphs>
  <Slides>21</Slides>
  <Notes>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Солнцестояние</vt:lpstr>
      <vt:lpstr>Формула</vt:lpstr>
      <vt:lpstr>Реляційна алгебра</vt:lpstr>
      <vt:lpstr>Слайд 2</vt:lpstr>
      <vt:lpstr>Слайд 3</vt:lpstr>
      <vt:lpstr>Операція oб’єднання </vt:lpstr>
      <vt:lpstr>Слайд 5</vt:lpstr>
      <vt:lpstr>Операція перетину </vt:lpstr>
      <vt:lpstr>Слайд 7</vt:lpstr>
      <vt:lpstr>Операція різниці </vt:lpstr>
      <vt:lpstr>Слайд 9</vt:lpstr>
      <vt:lpstr>Операція проекції </vt:lpstr>
      <vt:lpstr>Слайд 11</vt:lpstr>
      <vt:lpstr>Операція обмеження (селекція)</vt:lpstr>
      <vt:lpstr>Слайд 13</vt:lpstr>
      <vt:lpstr>Декартів добуток </vt:lpstr>
      <vt:lpstr>Декартів добуток </vt:lpstr>
      <vt:lpstr>Операція з'єднання </vt:lpstr>
      <vt:lpstr>Слайд 17</vt:lpstr>
      <vt:lpstr>З'єднання за умовою</vt:lpstr>
      <vt:lpstr>Слайд 19</vt:lpstr>
      <vt:lpstr> Операція з'єднання</vt:lpstr>
      <vt:lpstr> Операція з'єднання</vt:lpstr>
    </vt:vector>
  </TitlesOfParts>
  <Company>tt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Реляційна алгебра. Операції реляційної алгебри.</dc:title>
  <dc:creator>qq</dc:creator>
  <cp:lastModifiedBy>User</cp:lastModifiedBy>
  <cp:revision>41</cp:revision>
  <dcterms:created xsi:type="dcterms:W3CDTF">2010-04-18T09:40:24Z</dcterms:created>
  <dcterms:modified xsi:type="dcterms:W3CDTF">2013-11-11T19:52:20Z</dcterms:modified>
</cp:coreProperties>
</file>