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65" r:id="rId5"/>
    <p:sldId id="262" r:id="rId6"/>
    <p:sldId id="266" r:id="rId7"/>
    <p:sldId id="260" r:id="rId8"/>
    <p:sldId id="267" r:id="rId9"/>
    <p:sldId id="261" r:id="rId10"/>
    <p:sldId id="268" r:id="rId11"/>
    <p:sldId id="263" r:id="rId12"/>
    <p:sldId id="269" r:id="rId13"/>
    <p:sldId id="264" r:id="rId14"/>
    <p:sldId id="270" r:id="rId15"/>
    <p:sldId id="271" r:id="rId16"/>
    <p:sldId id="272" r:id="rId17"/>
    <p:sldId id="275" r:id="rId18"/>
    <p:sldId id="273" r:id="rId19"/>
    <p:sldId id="274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FB1E6-CF0A-4986-8BC4-87FC89EEFE5E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01368-8D54-4A4F-81F6-662B7F96B5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01368-8D54-4A4F-81F6-662B7F96B5A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01368-8D54-4A4F-81F6-662B7F96B5A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01368-8D54-4A4F-81F6-662B7F96B5A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01368-8D54-4A4F-81F6-662B7F96B5A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01368-8D54-4A4F-81F6-662B7F96B5A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01368-8D54-4A4F-81F6-662B7F96B5A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01368-8D54-4A4F-81F6-662B7F96B5A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01368-8D54-4A4F-81F6-662B7F96B5A0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38D6E-C63B-4D5D-9DF8-0F7DA9C87A6A}" type="datetimeFigureOut">
              <a:rPr lang="ru-RU" smtClean="0"/>
              <a:pPr/>
              <a:t>11.11.2013</a:t>
            </a:fld>
            <a:endParaRPr lang="uk-U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D7933-EB5E-4FE8-AE3A-F7F871D182A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38D6E-C63B-4D5D-9DF8-0F7DA9C87A6A}" type="datetimeFigureOut">
              <a:rPr lang="ru-RU" smtClean="0"/>
              <a:pPr/>
              <a:t>11.11.2013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D7933-EB5E-4FE8-AE3A-F7F871D182A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38D6E-C63B-4D5D-9DF8-0F7DA9C87A6A}" type="datetimeFigureOut">
              <a:rPr lang="ru-RU" smtClean="0"/>
              <a:pPr/>
              <a:t>11.11.2013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D7933-EB5E-4FE8-AE3A-F7F871D182A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38D6E-C63B-4D5D-9DF8-0F7DA9C87A6A}" type="datetimeFigureOut">
              <a:rPr lang="ru-RU" smtClean="0"/>
              <a:pPr/>
              <a:t>11.11.2013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D7933-EB5E-4FE8-AE3A-F7F871D182A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38D6E-C63B-4D5D-9DF8-0F7DA9C87A6A}" type="datetimeFigureOut">
              <a:rPr lang="ru-RU" smtClean="0"/>
              <a:pPr/>
              <a:t>11.11.2013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D7933-EB5E-4FE8-AE3A-F7F871D182A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38D6E-C63B-4D5D-9DF8-0F7DA9C87A6A}" type="datetimeFigureOut">
              <a:rPr lang="ru-RU" smtClean="0"/>
              <a:pPr/>
              <a:t>11.11.2013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D7933-EB5E-4FE8-AE3A-F7F871D182A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38D6E-C63B-4D5D-9DF8-0F7DA9C87A6A}" type="datetimeFigureOut">
              <a:rPr lang="ru-RU" smtClean="0"/>
              <a:pPr/>
              <a:t>11.11.2013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D7933-EB5E-4FE8-AE3A-F7F871D182A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38D6E-C63B-4D5D-9DF8-0F7DA9C87A6A}" type="datetimeFigureOut">
              <a:rPr lang="ru-RU" smtClean="0"/>
              <a:pPr/>
              <a:t>11.11.2013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D7933-EB5E-4FE8-AE3A-F7F871D182A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38D6E-C63B-4D5D-9DF8-0F7DA9C87A6A}" type="datetimeFigureOut">
              <a:rPr lang="ru-RU" smtClean="0"/>
              <a:pPr/>
              <a:t>11.11.2013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D7933-EB5E-4FE8-AE3A-F7F871D182A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38D6E-C63B-4D5D-9DF8-0F7DA9C87A6A}" type="datetimeFigureOut">
              <a:rPr lang="ru-RU" smtClean="0"/>
              <a:pPr/>
              <a:t>11.11.2013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D7933-EB5E-4FE8-AE3A-F7F871D182A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38D6E-C63B-4D5D-9DF8-0F7DA9C87A6A}" type="datetimeFigureOut">
              <a:rPr lang="ru-RU" smtClean="0"/>
              <a:pPr/>
              <a:t>11.11.2013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D7933-EB5E-4FE8-AE3A-F7F871D182A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F038D6E-C63B-4D5D-9DF8-0F7DA9C87A6A}" type="datetimeFigureOut">
              <a:rPr lang="ru-RU" smtClean="0"/>
              <a:pPr/>
              <a:t>11.11.2013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ECD7933-EB5E-4FE8-AE3A-F7F871D182A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 algn="ctr"/>
            <a:r>
              <a:rPr lang="uk-UA" sz="3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 Black" pitchFamily="34" charset="0"/>
              </a:rPr>
              <a:t>Реляційна алгебра</a:t>
            </a:r>
            <a:endParaRPr lang="uk-UA" sz="3600" dirty="0">
              <a:solidFill>
                <a:schemeClr val="accent3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500174"/>
            <a:ext cx="7498080" cy="4800600"/>
          </a:xfrm>
        </p:spPr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uk-UA" dirty="0" smtClean="0">
                <a:latin typeface="Arial Black" pitchFamily="34" charset="0"/>
              </a:rPr>
              <a:t>Реляційна алгебра.</a:t>
            </a:r>
          </a:p>
          <a:p>
            <a:pPr marL="596646" indent="-514350">
              <a:buFont typeface="+mj-lt"/>
              <a:buAutoNum type="arabicPeriod"/>
            </a:pPr>
            <a:r>
              <a:rPr lang="uk-UA" dirty="0" smtClean="0">
                <a:latin typeface="Arial Black" pitchFamily="34" charset="0"/>
              </a:rPr>
              <a:t>Операції реляційної алгебри.</a:t>
            </a:r>
          </a:p>
          <a:p>
            <a:pPr marL="596646" indent="-514350">
              <a:buFont typeface="+mj-lt"/>
              <a:buAutoNum type="arabicPeriod"/>
            </a:pPr>
            <a:r>
              <a:rPr lang="uk-UA" dirty="0" smtClean="0">
                <a:latin typeface="Arial Black" pitchFamily="34" charset="0"/>
              </a:rPr>
              <a:t>Особливості </a:t>
            </a:r>
            <a:r>
              <a:rPr lang="uk-UA" dirty="0" err="1" smtClean="0">
                <a:latin typeface="Arial Black" pitchFamily="34" charset="0"/>
              </a:rPr>
              <a:t>теоретико-множинних</a:t>
            </a:r>
            <a:r>
              <a:rPr lang="uk-UA" dirty="0" smtClean="0">
                <a:latin typeface="Arial Black" pitchFamily="34" charset="0"/>
              </a:rPr>
              <a:t> операцій реляційної алгебри.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9684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Операція проекції</a:t>
            </a:r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</a:br>
            <a:endParaRPr lang="ru-RU" sz="28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428604"/>
            <a:ext cx="7498080" cy="5748358"/>
          </a:xfrm>
        </p:spPr>
        <p:txBody>
          <a:bodyPr>
            <a:normAutofit fontScale="85000" lnSpcReduction="20000"/>
          </a:bodyPr>
          <a:lstStyle/>
          <a:p>
            <a:r>
              <a:rPr lang="uk-UA" sz="2800" i="1" dirty="0" smtClean="0">
                <a:latin typeface="Arial Black" pitchFamily="34" charset="0"/>
              </a:rPr>
              <a:t>Проекцією </a:t>
            </a:r>
            <a:r>
              <a:rPr lang="uk-UA" sz="2800" dirty="0" smtClean="0">
                <a:latin typeface="Arial Black" pitchFamily="34" charset="0"/>
              </a:rPr>
              <a:t>реляційного відношення </a:t>
            </a:r>
            <a:r>
              <a:rPr lang="en-US" sz="2800" i="1" dirty="0" smtClean="0">
                <a:latin typeface="Arial Black" pitchFamily="34" charset="0"/>
              </a:rPr>
              <a:t>R </a:t>
            </a:r>
            <a:r>
              <a:rPr lang="uk-UA" sz="2800" dirty="0" smtClean="0">
                <a:latin typeface="Arial Black" pitchFamily="34" charset="0"/>
              </a:rPr>
              <a:t>зі схемою </a:t>
            </a:r>
            <a:r>
              <a:rPr lang="en-US" sz="2800" dirty="0" smtClean="0">
                <a:latin typeface="Arial Black" pitchFamily="34" charset="0"/>
              </a:rPr>
              <a:t>R</a:t>
            </a:r>
            <a:r>
              <a:rPr lang="uk-UA" sz="2800" i="1" dirty="0" smtClean="0">
                <a:latin typeface="Arial Black" pitchFamily="34" charset="0"/>
              </a:rPr>
              <a:t>(А</a:t>
            </a:r>
            <a:r>
              <a:rPr lang="en-US" sz="2800" i="1" baseline="-25000" dirty="0" err="1" smtClean="0">
                <a:latin typeface="Arial Black" pitchFamily="34" charset="0"/>
              </a:rPr>
              <a:t>i</a:t>
            </a:r>
            <a:r>
              <a:rPr lang="uk-UA" sz="2800" i="1" dirty="0" smtClean="0">
                <a:latin typeface="Arial Black" pitchFamily="34" charset="0"/>
              </a:rPr>
              <a:t>,</a:t>
            </a:r>
            <a:r>
              <a:rPr lang="uk-UA" sz="2800" dirty="0" smtClean="0">
                <a:latin typeface="Arial Black" pitchFamily="34" charset="0"/>
              </a:rPr>
              <a:t>...,</a:t>
            </a:r>
            <a:r>
              <a:rPr lang="uk-UA" sz="2800" i="1" dirty="0" smtClean="0">
                <a:latin typeface="Arial Black" pitchFamily="34" charset="0"/>
              </a:rPr>
              <a:t>А</a:t>
            </a:r>
            <a:r>
              <a:rPr lang="en-US" sz="2800" i="1" baseline="-25000" dirty="0" smtClean="0">
                <a:latin typeface="Arial Black" pitchFamily="34" charset="0"/>
              </a:rPr>
              <a:t>k</a:t>
            </a:r>
            <a:r>
              <a:rPr lang="uk-UA" sz="2800" i="1" dirty="0" smtClean="0">
                <a:latin typeface="Arial Black" pitchFamily="34" charset="0"/>
              </a:rPr>
              <a:t>) </a:t>
            </a:r>
            <a:r>
              <a:rPr lang="uk-UA" sz="2800" dirty="0" smtClean="0">
                <a:latin typeface="Arial Black" pitchFamily="34" charset="0"/>
              </a:rPr>
              <a:t>за атрибутами </a:t>
            </a:r>
            <a:r>
              <a:rPr lang="uk-UA" sz="2800" i="1" dirty="0" smtClean="0">
                <a:latin typeface="Arial Black" pitchFamily="34" charset="0"/>
              </a:rPr>
              <a:t>А</a:t>
            </a:r>
            <a:r>
              <a:rPr lang="en-US" sz="2800" i="1" baseline="-25000" dirty="0" err="1" smtClean="0">
                <a:latin typeface="Arial Black" pitchFamily="34" charset="0"/>
              </a:rPr>
              <a:t>i</a:t>
            </a:r>
            <a:r>
              <a:rPr lang="uk-UA" sz="2800" i="1" baseline="-25000" dirty="0" smtClean="0">
                <a:latin typeface="Arial Black" pitchFamily="34" charset="0"/>
              </a:rPr>
              <a:t>1</a:t>
            </a:r>
            <a:r>
              <a:rPr lang="uk-UA" sz="2800" i="1" dirty="0" smtClean="0">
                <a:latin typeface="Arial Black" pitchFamily="34" charset="0"/>
              </a:rPr>
              <a:t>,…,</a:t>
            </a:r>
            <a:r>
              <a:rPr lang="uk-UA" sz="2800" i="1" dirty="0" err="1" smtClean="0">
                <a:latin typeface="Arial Black" pitchFamily="34" charset="0"/>
              </a:rPr>
              <a:t>А</a:t>
            </a:r>
            <a:r>
              <a:rPr lang="uk-UA" sz="2800" i="1" baseline="-25000" dirty="0" err="1" smtClean="0">
                <a:latin typeface="Arial Black" pitchFamily="34" charset="0"/>
              </a:rPr>
              <a:t>і</a:t>
            </a:r>
            <a:r>
              <a:rPr lang="en-US" sz="2800" i="1" baseline="-25000" dirty="0" smtClean="0">
                <a:latin typeface="Arial Black" pitchFamily="34" charset="0"/>
              </a:rPr>
              <a:t>n</a:t>
            </a:r>
            <a:r>
              <a:rPr lang="uk-UA" sz="2800" i="1" dirty="0" smtClean="0">
                <a:latin typeface="Arial Black" pitchFamily="34" charset="0"/>
              </a:rPr>
              <a:t>, </a:t>
            </a:r>
            <a:r>
              <a:rPr lang="uk-UA" sz="2800" dirty="0" smtClean="0">
                <a:latin typeface="Arial Black" pitchFamily="34" charset="0"/>
              </a:rPr>
              <a:t>де {</a:t>
            </a:r>
            <a:r>
              <a:rPr lang="uk-UA" sz="2800" i="1" dirty="0" smtClean="0">
                <a:latin typeface="Arial Black" pitchFamily="34" charset="0"/>
              </a:rPr>
              <a:t>А</a:t>
            </a:r>
            <a:r>
              <a:rPr lang="en-US" sz="2800" i="1" baseline="-25000" dirty="0" err="1" smtClean="0">
                <a:latin typeface="Arial Black" pitchFamily="34" charset="0"/>
              </a:rPr>
              <a:t>i</a:t>
            </a:r>
            <a:r>
              <a:rPr lang="uk-UA" sz="2800" i="1" baseline="-25000" dirty="0" smtClean="0">
                <a:latin typeface="Arial Black" pitchFamily="34" charset="0"/>
              </a:rPr>
              <a:t>1</a:t>
            </a:r>
            <a:r>
              <a:rPr lang="uk-UA" sz="2800" i="1" dirty="0" smtClean="0">
                <a:latin typeface="Arial Black" pitchFamily="34" charset="0"/>
              </a:rPr>
              <a:t>,</a:t>
            </a:r>
            <a:r>
              <a:rPr lang="uk-UA" sz="2800" dirty="0" smtClean="0">
                <a:latin typeface="Arial Black" pitchFamily="34" charset="0"/>
              </a:rPr>
              <a:t>...,</a:t>
            </a:r>
            <a:r>
              <a:rPr lang="uk-UA" sz="2800" i="1" dirty="0" smtClean="0">
                <a:latin typeface="Arial Black" pitchFamily="34" charset="0"/>
              </a:rPr>
              <a:t> </a:t>
            </a:r>
            <a:r>
              <a:rPr lang="uk-UA" sz="2800" i="1" dirty="0" err="1" smtClean="0">
                <a:latin typeface="Arial Black" pitchFamily="34" charset="0"/>
              </a:rPr>
              <a:t>А</a:t>
            </a:r>
            <a:r>
              <a:rPr lang="uk-UA" sz="2800" i="1" baseline="-25000" dirty="0" err="1" smtClean="0">
                <a:latin typeface="Arial Black" pitchFamily="34" charset="0"/>
              </a:rPr>
              <a:t>іп</a:t>
            </a:r>
            <a:r>
              <a:rPr lang="uk-UA" sz="2800" i="1" dirty="0" smtClean="0">
                <a:latin typeface="Arial Black" pitchFamily="34" charset="0"/>
              </a:rPr>
              <a:t>) </a:t>
            </a:r>
            <a:r>
              <a:rPr lang="uk-UA" sz="2800" dirty="0" smtClean="0">
                <a:latin typeface="Arial Black" pitchFamily="34" charset="0"/>
              </a:rPr>
              <a:t> </a:t>
            </a:r>
            <a:r>
              <a:rPr lang="uk-UA" sz="2800" i="1" dirty="0" smtClean="0">
                <a:latin typeface="Arial Black" pitchFamily="34" charset="0"/>
              </a:rPr>
              <a:t>{А</a:t>
            </a:r>
            <a:r>
              <a:rPr lang="uk-UA" sz="2800" i="1" baseline="-25000" dirty="0" smtClean="0">
                <a:latin typeface="Arial Black" pitchFamily="34" charset="0"/>
              </a:rPr>
              <a:t>1</a:t>
            </a:r>
            <a:r>
              <a:rPr lang="uk-UA" sz="2800" i="1" dirty="0" smtClean="0">
                <a:latin typeface="Arial Black" pitchFamily="34" charset="0"/>
              </a:rPr>
              <a:t>,</a:t>
            </a:r>
            <a:r>
              <a:rPr lang="uk-UA" sz="2800" dirty="0" smtClean="0">
                <a:latin typeface="Arial Black" pitchFamily="34" charset="0"/>
              </a:rPr>
              <a:t>..., </a:t>
            </a:r>
            <a:r>
              <a:rPr lang="uk-UA" sz="2800" i="1" dirty="0" err="1" smtClean="0">
                <a:latin typeface="Arial Black" pitchFamily="34" charset="0"/>
              </a:rPr>
              <a:t>А</a:t>
            </a:r>
            <a:r>
              <a:rPr lang="uk-UA" sz="2800" i="1" baseline="-25000" dirty="0" err="1" smtClean="0">
                <a:latin typeface="Arial Black" pitchFamily="34" charset="0"/>
              </a:rPr>
              <a:t>к</a:t>
            </a:r>
            <a:r>
              <a:rPr lang="uk-UA" sz="2800" i="1" dirty="0" smtClean="0">
                <a:latin typeface="Arial Black" pitchFamily="34" charset="0"/>
              </a:rPr>
              <a:t>}, </a:t>
            </a:r>
            <a:r>
              <a:rPr lang="uk-UA" sz="2800" dirty="0" smtClean="0">
                <a:latin typeface="Arial Black" pitchFamily="34" charset="0"/>
              </a:rPr>
              <a:t>що позначається </a:t>
            </a:r>
            <a:r>
              <a:rPr lang="en-US" sz="2800" i="1" dirty="0" smtClean="0">
                <a:latin typeface="Arial Black" pitchFamily="34" charset="0"/>
              </a:rPr>
              <a:t>R</a:t>
            </a:r>
            <a:r>
              <a:rPr lang="uk-UA" sz="2800" i="1" dirty="0" smtClean="0">
                <a:latin typeface="Arial Black" pitchFamily="34" charset="0"/>
              </a:rPr>
              <a:t>[А</a:t>
            </a:r>
            <a:r>
              <a:rPr lang="en-US" sz="2800" i="1" baseline="-25000" dirty="0" err="1" smtClean="0">
                <a:latin typeface="Arial Black" pitchFamily="34" charset="0"/>
              </a:rPr>
              <a:t>i</a:t>
            </a:r>
            <a:r>
              <a:rPr lang="uk-UA" sz="2800" i="1" baseline="-25000" dirty="0" smtClean="0">
                <a:latin typeface="Arial Black" pitchFamily="34" charset="0"/>
              </a:rPr>
              <a:t>1</a:t>
            </a:r>
            <a:r>
              <a:rPr lang="uk-UA" sz="2800" i="1" dirty="0" smtClean="0">
                <a:latin typeface="Arial Black" pitchFamily="34" charset="0"/>
              </a:rPr>
              <a:t>,</a:t>
            </a:r>
            <a:r>
              <a:rPr lang="uk-UA" sz="2800" dirty="0" smtClean="0">
                <a:latin typeface="Arial Black" pitchFamily="34" charset="0"/>
              </a:rPr>
              <a:t>...,</a:t>
            </a:r>
            <a:r>
              <a:rPr lang="uk-UA" sz="2800" i="1" dirty="0" smtClean="0">
                <a:latin typeface="Arial Black" pitchFamily="34" charset="0"/>
              </a:rPr>
              <a:t> </a:t>
            </a:r>
            <a:r>
              <a:rPr lang="uk-UA" sz="2800" i="1" dirty="0" err="1" smtClean="0">
                <a:latin typeface="Arial Black" pitchFamily="34" charset="0"/>
              </a:rPr>
              <a:t>А</a:t>
            </a:r>
            <a:r>
              <a:rPr lang="uk-UA" sz="2800" i="1" baseline="-25000" dirty="0" err="1" smtClean="0">
                <a:latin typeface="Arial Black" pitchFamily="34" charset="0"/>
              </a:rPr>
              <a:t>іп</a:t>
            </a:r>
            <a:r>
              <a:rPr lang="uk-UA" sz="2800" i="1" dirty="0" smtClean="0">
                <a:latin typeface="Arial Black" pitchFamily="34" charset="0"/>
              </a:rPr>
              <a:t>],</a:t>
            </a:r>
            <a:r>
              <a:rPr lang="uk-UA" sz="2800" dirty="0" smtClean="0">
                <a:latin typeface="Arial Black" pitchFamily="34" charset="0"/>
              </a:rPr>
              <a:t> називається таке відношення</a:t>
            </a:r>
            <a:r>
              <a:rPr lang="uk-UA" sz="2800" i="1" dirty="0" smtClean="0">
                <a:latin typeface="Arial Black" pitchFamily="34" charset="0"/>
              </a:rPr>
              <a:t>, </a:t>
            </a:r>
            <a:r>
              <a:rPr lang="uk-UA" sz="2800" dirty="0" smtClean="0">
                <a:latin typeface="Arial Black" pitchFamily="34" charset="0"/>
              </a:rPr>
              <a:t>кортежі якого отримані з кортежів відношення </a:t>
            </a:r>
            <a:r>
              <a:rPr lang="en-US" sz="2800" i="1" dirty="0" smtClean="0">
                <a:latin typeface="Arial Black" pitchFamily="34" charset="0"/>
              </a:rPr>
              <a:t>R</a:t>
            </a:r>
            <a:r>
              <a:rPr lang="uk-UA" sz="2800" i="1" dirty="0" smtClean="0">
                <a:latin typeface="Arial Black" pitchFamily="34" charset="0"/>
              </a:rPr>
              <a:t>(А</a:t>
            </a:r>
            <a:r>
              <a:rPr lang="en-US" sz="2800" i="1" baseline="-25000" dirty="0" err="1" smtClean="0">
                <a:latin typeface="Arial Black" pitchFamily="34" charset="0"/>
              </a:rPr>
              <a:t>i</a:t>
            </a:r>
            <a:r>
              <a:rPr lang="uk-UA" sz="2800" i="1" dirty="0" smtClean="0">
                <a:latin typeface="Arial Black" pitchFamily="34" charset="0"/>
              </a:rPr>
              <a:t>,</a:t>
            </a:r>
            <a:r>
              <a:rPr lang="uk-UA" sz="2800" dirty="0" smtClean="0">
                <a:latin typeface="Arial Black" pitchFamily="34" charset="0"/>
              </a:rPr>
              <a:t>...,</a:t>
            </a:r>
            <a:r>
              <a:rPr lang="uk-UA" sz="2800" i="1" dirty="0" smtClean="0">
                <a:latin typeface="Arial Black" pitchFamily="34" charset="0"/>
              </a:rPr>
              <a:t>А</a:t>
            </a:r>
            <a:r>
              <a:rPr lang="en-US" sz="2800" i="1" baseline="-25000" dirty="0" smtClean="0">
                <a:latin typeface="Arial Black" pitchFamily="34" charset="0"/>
              </a:rPr>
              <a:t>k</a:t>
            </a:r>
            <a:r>
              <a:rPr lang="uk-UA" sz="2800" i="1" dirty="0" smtClean="0">
                <a:latin typeface="Arial Black" pitchFamily="34" charset="0"/>
              </a:rPr>
              <a:t>) </a:t>
            </a:r>
            <a:r>
              <a:rPr lang="uk-UA" sz="2800" dirty="0" smtClean="0">
                <a:latin typeface="Arial Black" pitchFamily="34" charset="0"/>
              </a:rPr>
              <a:t>шляхом видалення значень, що не належать атрибутам, за якими виконується проекція. В кінцевому відношенні повторні екземпляри кортежів видаляються.</a:t>
            </a:r>
            <a:endParaRPr lang="ru-RU" sz="2800" dirty="0" smtClean="0">
              <a:latin typeface="Arial Black" pitchFamily="34" charset="0"/>
            </a:endParaRPr>
          </a:p>
          <a:p>
            <a:r>
              <a:rPr lang="uk-UA" sz="2800" dirty="0" smtClean="0">
                <a:latin typeface="Arial Black" pitchFamily="34" charset="0"/>
              </a:rPr>
              <a:t>Якщо </a:t>
            </a:r>
            <a:r>
              <a:rPr lang="en-US" sz="2800" i="1" dirty="0" smtClean="0">
                <a:latin typeface="Arial Black" pitchFamily="34" charset="0"/>
              </a:rPr>
              <a:t>r </a:t>
            </a:r>
            <a:r>
              <a:rPr lang="en-US" sz="2800" dirty="0" smtClean="0">
                <a:latin typeface="Arial Black" pitchFamily="34" charset="0"/>
              </a:rPr>
              <a:t>-</a:t>
            </a:r>
            <a:r>
              <a:rPr lang="uk-UA" sz="2800" dirty="0" smtClean="0">
                <a:latin typeface="Arial Black" pitchFamily="34" charset="0"/>
              </a:rPr>
              <a:t> кортеж відношення </a:t>
            </a:r>
            <a:r>
              <a:rPr lang="en-US" sz="2800" i="1" dirty="0" smtClean="0">
                <a:latin typeface="Arial Black" pitchFamily="34" charset="0"/>
              </a:rPr>
              <a:t>R</a:t>
            </a:r>
            <a:r>
              <a:rPr lang="uk-UA" sz="2800" i="1" dirty="0" smtClean="0">
                <a:latin typeface="Arial Black" pitchFamily="34" charset="0"/>
              </a:rPr>
              <a:t>, </a:t>
            </a:r>
            <a:endParaRPr lang="en-US" sz="2800" i="1" dirty="0" smtClean="0">
              <a:latin typeface="Arial Black" pitchFamily="34" charset="0"/>
            </a:endParaRPr>
          </a:p>
          <a:p>
            <a:pPr>
              <a:buNone/>
            </a:pPr>
            <a:r>
              <a:rPr lang="uk-UA" sz="2800" dirty="0" smtClean="0">
                <a:latin typeface="Arial Black" pitchFamily="34" charset="0"/>
              </a:rPr>
              <a:t>то запис </a:t>
            </a:r>
            <a:r>
              <a:rPr lang="en-US" sz="2800" i="1" dirty="0" smtClean="0">
                <a:latin typeface="Arial Black" pitchFamily="34" charset="0"/>
              </a:rPr>
              <a:t>r</a:t>
            </a:r>
            <a:r>
              <a:rPr lang="uk-UA" sz="2800" i="1" dirty="0" smtClean="0">
                <a:latin typeface="Arial Black" pitchFamily="34" charset="0"/>
              </a:rPr>
              <a:t>[</a:t>
            </a:r>
            <a:r>
              <a:rPr lang="en-US" sz="2800" i="1" dirty="0" smtClean="0">
                <a:latin typeface="Arial Black" pitchFamily="34" charset="0"/>
              </a:rPr>
              <a:t>L</a:t>
            </a:r>
            <a:r>
              <a:rPr lang="uk-UA" sz="2800" i="1" dirty="0" smtClean="0">
                <a:latin typeface="Arial Black" pitchFamily="34" charset="0"/>
              </a:rPr>
              <a:t>] - </a:t>
            </a:r>
            <a:r>
              <a:rPr lang="uk-UA" sz="2800" dirty="0" smtClean="0">
                <a:latin typeface="Arial Black" pitchFamily="34" charset="0"/>
              </a:rPr>
              <a:t>множин</a:t>
            </a:r>
            <a:r>
              <a:rPr lang="ru-RU" sz="2800" dirty="0" smtClean="0">
                <a:latin typeface="Arial Black" pitchFamily="34" charset="0"/>
              </a:rPr>
              <a:t>а</a:t>
            </a:r>
            <a:r>
              <a:rPr lang="uk-UA" sz="2800" dirty="0" smtClean="0">
                <a:latin typeface="Arial Black" pitchFamily="34" charset="0"/>
              </a:rPr>
              <a:t> тих елементів кортежу </a:t>
            </a:r>
            <a:r>
              <a:rPr lang="en-US" sz="2800" i="1" dirty="0" smtClean="0">
                <a:latin typeface="Arial Black" pitchFamily="34" charset="0"/>
              </a:rPr>
              <a:t>r</a:t>
            </a:r>
            <a:r>
              <a:rPr lang="uk-UA" sz="2800" i="1" dirty="0" smtClean="0">
                <a:latin typeface="Arial Black" pitchFamily="34" charset="0"/>
              </a:rPr>
              <a:t>, </a:t>
            </a:r>
            <a:r>
              <a:rPr lang="uk-UA" sz="2800" dirty="0" smtClean="0">
                <a:latin typeface="Arial Black" pitchFamily="34" charset="0"/>
              </a:rPr>
              <a:t>що відповідають значенням атрибутів з </a:t>
            </a:r>
            <a:r>
              <a:rPr lang="en-US" sz="2800" i="1" dirty="0" smtClean="0">
                <a:latin typeface="Arial Black" pitchFamily="34" charset="0"/>
              </a:rPr>
              <a:t>L</a:t>
            </a:r>
            <a:r>
              <a:rPr lang="ru-RU" sz="2800" i="1" dirty="0" smtClean="0">
                <a:latin typeface="Arial Black" pitchFamily="34" charset="0"/>
              </a:rPr>
              <a:t>, </a:t>
            </a:r>
          </a:p>
          <a:p>
            <a:pPr>
              <a:buNone/>
            </a:pPr>
            <a:r>
              <a:rPr lang="uk-UA" sz="2800" i="1" dirty="0" smtClean="0">
                <a:latin typeface="Arial Black" pitchFamily="34" charset="0"/>
              </a:rPr>
              <a:t>де </a:t>
            </a:r>
            <a:r>
              <a:rPr lang="en-US" sz="2800" i="1" dirty="0" smtClean="0">
                <a:latin typeface="Arial Black" pitchFamily="34" charset="0"/>
              </a:rPr>
              <a:t>L</a:t>
            </a:r>
            <a:r>
              <a:rPr lang="uk-UA" sz="2800" i="1" dirty="0" smtClean="0">
                <a:latin typeface="Arial Black" pitchFamily="34" charset="0"/>
              </a:rPr>
              <a:t> — </a:t>
            </a:r>
            <a:r>
              <a:rPr lang="uk-UA" sz="2800" dirty="0" smtClean="0">
                <a:latin typeface="Arial Black" pitchFamily="34" charset="0"/>
              </a:rPr>
              <a:t>підмножина атрибутів відношення </a:t>
            </a:r>
            <a:r>
              <a:rPr lang="en-US" sz="2800" i="1" dirty="0" smtClean="0">
                <a:latin typeface="Arial Black" pitchFamily="34" charset="0"/>
              </a:rPr>
              <a:t>R</a:t>
            </a:r>
            <a:r>
              <a:rPr lang="uk-UA" sz="2800" dirty="0" smtClean="0">
                <a:latin typeface="Arial Black" pitchFamily="34" charset="0"/>
              </a:rPr>
              <a:t>. </a:t>
            </a:r>
            <a:endParaRPr lang="ru-RU" sz="2800" dirty="0" smtClean="0">
              <a:latin typeface="Arial Black" pitchFamily="34" charset="0"/>
            </a:endParaRPr>
          </a:p>
          <a:p>
            <a:endParaRPr lang="ru-RU" sz="2800" dirty="0">
              <a:latin typeface="Arial Black" pitchFamily="34" charset="0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33350" cy="238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43174" y="285728"/>
            <a:ext cx="4214842" cy="50006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Операція проекції</a:t>
            </a:r>
            <a:endParaRPr lang="ru-RU" sz="2400" b="1" dirty="0">
              <a:solidFill>
                <a:schemeClr val="tx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728" y="1285860"/>
            <a:ext cx="6715172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 = R [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b="1" baseline="-25000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,…..,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b="1" baseline="-25000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] = {r [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b="1" baseline="-25000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,…..,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b="1" baseline="-25000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] | r </a:t>
            </a: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є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R}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500694" y="2857496"/>
          <a:ext cx="1571636" cy="2357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785818"/>
              </a:tblGrid>
              <a:tr h="589364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А</a:t>
                      </a:r>
                      <a:endParaRPr lang="ru-RU" sz="24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C</a:t>
                      </a:r>
                      <a:endParaRPr lang="ru-RU" sz="24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5893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a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c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5893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a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c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5893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a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c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571736" y="2214554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R</a:t>
            </a:r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5786446" y="2285992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R [A,C] </a:t>
            </a:r>
            <a:endParaRPr lang="ru-RU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928794" y="2714620"/>
          <a:ext cx="1571637" cy="2946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879"/>
                <a:gridCol w="523879"/>
                <a:gridCol w="523879"/>
              </a:tblGrid>
              <a:tr h="589364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А</a:t>
                      </a:r>
                      <a:endParaRPr lang="ru-RU" sz="24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В</a:t>
                      </a:r>
                      <a:endParaRPr lang="ru-RU" sz="24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C</a:t>
                      </a:r>
                      <a:endParaRPr lang="ru-RU" sz="24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5893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a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b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c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5893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a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b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c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5893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a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b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3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c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5893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a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b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4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c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500166" y="1714488"/>
            <a:ext cx="67151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latin typeface="Arial Black" pitchFamily="34" charset="0"/>
              </a:rPr>
              <a:t>АБО                        ¶</a:t>
            </a:r>
            <a:r>
              <a:rPr lang="en-US" baseline="-25000" dirty="0" smtClean="0">
                <a:latin typeface="Arial Black" pitchFamily="34" charset="0"/>
              </a:rPr>
              <a:t>Ai</a:t>
            </a:r>
            <a:r>
              <a:rPr lang="ru-RU" baseline="-25000" dirty="0" smtClean="0">
                <a:latin typeface="Arial Black" pitchFamily="34" charset="0"/>
              </a:rPr>
              <a:t>1,…,</a:t>
            </a:r>
            <a:r>
              <a:rPr lang="en-US" baseline="-25000" dirty="0" err="1" smtClean="0">
                <a:latin typeface="Arial Black" pitchFamily="34" charset="0"/>
              </a:rPr>
              <a:t>Ain</a:t>
            </a:r>
            <a:r>
              <a:rPr lang="ru-RU" dirty="0" smtClean="0">
                <a:latin typeface="Arial Black" pitchFamily="34" charset="0"/>
              </a:rPr>
              <a:t>(</a:t>
            </a:r>
            <a:r>
              <a:rPr lang="en-US" dirty="0" smtClean="0">
                <a:latin typeface="Arial Black" pitchFamily="34" charset="0"/>
              </a:rPr>
              <a:t>R</a:t>
            </a:r>
            <a:r>
              <a:rPr lang="ru-RU" dirty="0" smtClean="0">
                <a:latin typeface="Arial Black" pitchFamily="34" charset="0"/>
              </a:rPr>
              <a:t>)</a:t>
            </a:r>
            <a:r>
              <a:rPr lang="ru-RU" i="1" dirty="0" smtClean="0">
                <a:latin typeface="Arial Black" pitchFamily="34" charset="0"/>
              </a:rPr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Операція обмеження (селекція)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785794"/>
            <a:ext cx="7929586" cy="5462606"/>
          </a:xfrm>
        </p:spPr>
        <p:txBody>
          <a:bodyPr>
            <a:noAutofit/>
          </a:bodyPr>
          <a:lstStyle/>
          <a:p>
            <a:r>
              <a:rPr lang="uk-UA" sz="2400" dirty="0" smtClean="0">
                <a:latin typeface="Arial Black" pitchFamily="34" charset="0"/>
              </a:rPr>
              <a:t>Нехай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θ</a:t>
            </a:r>
            <a:r>
              <a:rPr lang="uk-UA" sz="2400" dirty="0" smtClean="0">
                <a:latin typeface="Arial Black" pitchFamily="34" charset="0"/>
              </a:rPr>
              <a:t> є одним з операторів порівняння: =, , &lt;, , &gt;,  (набір операторів можна розширити). Атрибути </a:t>
            </a:r>
            <a:r>
              <a:rPr lang="uk-UA" sz="2400" i="1" dirty="0" smtClean="0">
                <a:latin typeface="Arial Black" pitchFamily="34" charset="0"/>
              </a:rPr>
              <a:t>А </a:t>
            </a:r>
            <a:r>
              <a:rPr lang="uk-UA" sz="2400" dirty="0" smtClean="0">
                <a:latin typeface="Arial Black" pitchFamily="34" charset="0"/>
              </a:rPr>
              <a:t>і </a:t>
            </a:r>
            <a:r>
              <a:rPr lang="uk-UA" sz="2400" i="1" dirty="0" smtClean="0">
                <a:latin typeface="Arial Black" pitchFamily="34" charset="0"/>
              </a:rPr>
              <a:t>В </a:t>
            </a:r>
            <a:r>
              <a:rPr lang="uk-UA" sz="2400" dirty="0" smtClean="0">
                <a:latin typeface="Arial Black" pitchFamily="34" charset="0"/>
              </a:rPr>
              <a:t>одного й того самого чи різних відношень називаються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θ</a:t>
            </a:r>
            <a:r>
              <a:rPr lang="uk-UA" sz="2400" i="1" dirty="0" err="1" smtClean="0">
                <a:latin typeface="Arial Black" pitchFamily="34" charset="0"/>
              </a:rPr>
              <a:t>-</a:t>
            </a:r>
            <a:r>
              <a:rPr lang="uk-UA" sz="2400" dirty="0" err="1" smtClean="0">
                <a:latin typeface="Arial Black" pitchFamily="34" charset="0"/>
              </a:rPr>
              <a:t>порівнянними</a:t>
            </a:r>
            <a:r>
              <a:rPr lang="uk-UA" sz="2400" i="1" dirty="0" smtClean="0">
                <a:latin typeface="Arial Black" pitchFamily="34" charset="0"/>
              </a:rPr>
              <a:t>, </a:t>
            </a:r>
            <a:r>
              <a:rPr lang="uk-UA" sz="2400" dirty="0" smtClean="0">
                <a:latin typeface="Arial Black" pitchFamily="34" charset="0"/>
              </a:rPr>
              <a:t>якщо для будь-яких значень </a:t>
            </a:r>
            <a:r>
              <a:rPr lang="uk-UA" sz="2400" i="1" dirty="0" smtClean="0">
                <a:latin typeface="Arial Black" pitchFamily="34" charset="0"/>
              </a:rPr>
              <a:t>а </a:t>
            </a: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є</a:t>
            </a:r>
            <a:r>
              <a:rPr lang="uk-UA" sz="2400" dirty="0" smtClean="0">
                <a:latin typeface="Arial Black" pitchFamily="34" charset="0"/>
              </a:rPr>
              <a:t> </a:t>
            </a:r>
            <a:r>
              <a:rPr lang="uk-UA" sz="2400" i="1" dirty="0" smtClean="0">
                <a:latin typeface="Arial Black" pitchFamily="34" charset="0"/>
              </a:rPr>
              <a:t>А </a:t>
            </a:r>
            <a:r>
              <a:rPr lang="uk-UA" sz="2400" dirty="0" smtClean="0">
                <a:latin typeface="Arial Black" pitchFamily="34" charset="0"/>
              </a:rPr>
              <a:t>і </a:t>
            </a:r>
            <a:r>
              <a:rPr lang="en-US" sz="2400" i="1" dirty="0" smtClean="0">
                <a:latin typeface="Arial Black" pitchFamily="34" charset="0"/>
              </a:rPr>
              <a:t>b </a:t>
            </a: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є</a:t>
            </a:r>
            <a:r>
              <a:rPr lang="uk-UA" sz="2400" i="1" dirty="0" smtClean="0">
                <a:latin typeface="Arial Black" pitchFamily="34" charset="0"/>
              </a:rPr>
              <a:t> В </a:t>
            </a:r>
            <a:r>
              <a:rPr lang="uk-UA" sz="2400" dirty="0" smtClean="0">
                <a:latin typeface="Arial Black" pitchFamily="34" charset="0"/>
              </a:rPr>
              <a:t>результат операції </a:t>
            </a:r>
            <a:r>
              <a:rPr lang="uk-UA" sz="2400" i="1" dirty="0" smtClean="0">
                <a:latin typeface="Arial Black" pitchFamily="34" charset="0"/>
              </a:rPr>
              <a:t>а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θ</a:t>
            </a:r>
            <a:r>
              <a:rPr lang="en-US" sz="2400" i="1" dirty="0" smtClean="0">
                <a:latin typeface="Arial Black" pitchFamily="34" charset="0"/>
              </a:rPr>
              <a:t>b </a:t>
            </a:r>
            <a:r>
              <a:rPr lang="uk-UA" sz="2400" dirty="0" smtClean="0">
                <a:latin typeface="Arial Black" pitchFamily="34" charset="0"/>
              </a:rPr>
              <a:t>є визначеним (істинним або хибним). </a:t>
            </a:r>
          </a:p>
          <a:p>
            <a:pPr>
              <a:buNone/>
            </a:pPr>
            <a:r>
              <a:rPr lang="uk-UA" sz="2400" dirty="0" smtClean="0">
                <a:latin typeface="Arial Black" pitchFamily="34" charset="0"/>
              </a:rPr>
              <a:t>Набори атрибутів </a:t>
            </a:r>
            <a:r>
              <a:rPr lang="en-US" sz="2400" i="1" dirty="0" smtClean="0">
                <a:latin typeface="Arial Black" pitchFamily="34" charset="0"/>
              </a:rPr>
              <a:t>L</a:t>
            </a:r>
            <a:r>
              <a:rPr lang="uk-UA" sz="2400" dirty="0" smtClean="0">
                <a:latin typeface="Arial Black" pitchFamily="34" charset="0"/>
              </a:rPr>
              <a:t>= </a:t>
            </a:r>
            <a:r>
              <a:rPr lang="uk-UA" sz="2400" i="1" dirty="0" smtClean="0">
                <a:latin typeface="Arial Black" pitchFamily="34" charset="0"/>
              </a:rPr>
              <a:t>(А</a:t>
            </a:r>
            <a:r>
              <a:rPr lang="uk-UA" sz="2400" i="1" baseline="-25000" dirty="0" smtClean="0">
                <a:latin typeface="Arial Black" pitchFamily="34" charset="0"/>
              </a:rPr>
              <a:t>1</a:t>
            </a:r>
            <a:r>
              <a:rPr lang="uk-UA" sz="2400" i="1" dirty="0" smtClean="0">
                <a:latin typeface="Arial Black" pitchFamily="34" charset="0"/>
              </a:rPr>
              <a:t>,..., А</a:t>
            </a:r>
            <a:r>
              <a:rPr lang="en-US" sz="2400" i="1" baseline="-25000" dirty="0" smtClean="0">
                <a:latin typeface="Arial Black" pitchFamily="34" charset="0"/>
              </a:rPr>
              <a:t>k</a:t>
            </a:r>
            <a:r>
              <a:rPr lang="uk-UA" sz="2400" i="1" dirty="0" smtClean="0">
                <a:latin typeface="Arial Black" pitchFamily="34" charset="0"/>
              </a:rPr>
              <a:t>) </a:t>
            </a:r>
            <a:r>
              <a:rPr lang="uk-UA" sz="2400" dirty="0" smtClean="0">
                <a:latin typeface="Arial Black" pitchFamily="34" charset="0"/>
              </a:rPr>
              <a:t>та М=</a:t>
            </a:r>
            <a:r>
              <a:rPr lang="uk-UA" sz="2400" i="1" dirty="0" smtClean="0">
                <a:latin typeface="Arial Black" pitchFamily="34" charset="0"/>
              </a:rPr>
              <a:t>(В</a:t>
            </a:r>
            <a:r>
              <a:rPr lang="uk-UA" sz="2400" i="1" baseline="-25000" dirty="0" smtClean="0">
                <a:latin typeface="Arial Black" pitchFamily="34" charset="0"/>
              </a:rPr>
              <a:t>1</a:t>
            </a:r>
            <a:r>
              <a:rPr lang="uk-UA" sz="2400" dirty="0" smtClean="0">
                <a:latin typeface="Arial Black" pitchFamily="34" charset="0"/>
              </a:rPr>
              <a:t>,...,</a:t>
            </a:r>
            <a:r>
              <a:rPr lang="uk-UA" sz="2400" i="1" dirty="0" smtClean="0">
                <a:latin typeface="Arial Black" pitchFamily="34" charset="0"/>
              </a:rPr>
              <a:t>В</a:t>
            </a:r>
            <a:r>
              <a:rPr lang="en-US" sz="2400" i="1" baseline="-25000" dirty="0" smtClean="0">
                <a:latin typeface="Arial Black" pitchFamily="34" charset="0"/>
              </a:rPr>
              <a:t>n</a:t>
            </a:r>
            <a:r>
              <a:rPr lang="uk-UA" sz="2400" i="1" dirty="0" smtClean="0">
                <a:latin typeface="Arial Black" pitchFamily="34" charset="0"/>
              </a:rPr>
              <a:t>) </a:t>
            </a:r>
            <a:r>
              <a:rPr lang="uk-UA" sz="2400" dirty="0" smtClean="0">
                <a:latin typeface="Arial Black" pitchFamily="34" charset="0"/>
              </a:rPr>
              <a:t>називаються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θ </a:t>
            </a:r>
            <a:r>
              <a:rPr lang="uk-UA" sz="2400" dirty="0" err="1" smtClean="0">
                <a:latin typeface="Arial Black" pitchFamily="34" charset="0"/>
              </a:rPr>
              <a:t>-порівнянними</a:t>
            </a:r>
            <a:r>
              <a:rPr lang="uk-UA" sz="2400" dirty="0" smtClean="0">
                <a:latin typeface="Arial Black" pitchFamily="34" charset="0"/>
              </a:rPr>
              <a:t>, якщо </a:t>
            </a:r>
            <a:r>
              <a:rPr lang="en-US" sz="2400" i="1" dirty="0" smtClean="0">
                <a:latin typeface="Arial Black" pitchFamily="34" charset="0"/>
              </a:rPr>
              <a:t>k</a:t>
            </a:r>
            <a:r>
              <a:rPr lang="uk-UA" sz="2400" i="1" dirty="0" smtClean="0">
                <a:latin typeface="Arial Black" pitchFamily="34" charset="0"/>
              </a:rPr>
              <a:t>=</a:t>
            </a:r>
            <a:r>
              <a:rPr lang="en-US" sz="2400" i="1" dirty="0" smtClean="0">
                <a:latin typeface="Arial Black" pitchFamily="34" charset="0"/>
              </a:rPr>
              <a:t>n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i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i="1" dirty="0" smtClean="0">
                <a:latin typeface="Arial Black" pitchFamily="34" charset="0"/>
              </a:rPr>
              <a:t>A</a:t>
            </a:r>
            <a:r>
              <a:rPr lang="en-US" sz="2400" i="1" baseline="-25000" dirty="0" smtClean="0">
                <a:latin typeface="Arial Black" pitchFamily="34" charset="0"/>
              </a:rPr>
              <a:t>i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 є 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θ</a:t>
            </a:r>
            <a:r>
              <a:rPr lang="uk-UA" sz="2400" dirty="0" err="1" smtClean="0">
                <a:latin typeface="Arial Black" pitchFamily="34" charset="0"/>
              </a:rPr>
              <a:t>-порівнянним</a:t>
            </a:r>
            <a:r>
              <a:rPr lang="uk-UA" sz="2400" dirty="0" smtClean="0">
                <a:latin typeface="Arial Black" pitchFamily="34" charset="0"/>
              </a:rPr>
              <a:t> з </a:t>
            </a:r>
            <a:r>
              <a:rPr lang="uk-UA" sz="2400" i="1" dirty="0" smtClean="0">
                <a:latin typeface="Arial Black" pitchFamily="34" charset="0"/>
              </a:rPr>
              <a:t>В</a:t>
            </a:r>
            <a:r>
              <a:rPr lang="en-US" sz="2400" i="1" baseline="-25000" dirty="0" err="1" smtClean="0">
                <a:latin typeface="Arial Black" pitchFamily="34" charset="0"/>
              </a:rPr>
              <a:t>i</a:t>
            </a:r>
            <a:r>
              <a:rPr lang="uk-UA" sz="2400" i="1" dirty="0" smtClean="0">
                <a:latin typeface="Arial Black" pitchFamily="34" charset="0"/>
              </a:rPr>
              <a:t> (і=</a:t>
            </a:r>
            <a:r>
              <a:rPr lang="uk-UA" sz="2400" dirty="0" smtClean="0">
                <a:latin typeface="Arial Black" pitchFamily="34" charset="0"/>
              </a:rPr>
              <a:t>1,2,...,</a:t>
            </a:r>
            <a:r>
              <a:rPr lang="en-US" sz="2400" i="1" dirty="0" smtClean="0">
                <a:latin typeface="Arial Black" pitchFamily="34" charset="0"/>
              </a:rPr>
              <a:t>k</a:t>
            </a:r>
            <a:r>
              <a:rPr lang="uk-UA" sz="2400" i="1" dirty="0" smtClean="0">
                <a:latin typeface="Arial Black" pitchFamily="34" charset="0"/>
              </a:rPr>
              <a:t>). </a:t>
            </a:r>
          </a:p>
          <a:p>
            <a:pPr>
              <a:buNone/>
            </a:pPr>
            <a:r>
              <a:rPr lang="uk-UA" sz="2400" dirty="0" smtClean="0">
                <a:latin typeface="Arial Black" pitchFamily="34" charset="0"/>
              </a:rPr>
              <a:t>Тоді вираз </a:t>
            </a:r>
            <a:r>
              <a:rPr lang="en-US" sz="2400" i="1" dirty="0" smtClean="0">
                <a:latin typeface="Arial Black" pitchFamily="34" charset="0"/>
              </a:rPr>
              <a:t>L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θ</a:t>
            </a:r>
            <a:r>
              <a:rPr lang="uk-UA" sz="2400" i="1" dirty="0" smtClean="0">
                <a:latin typeface="Arial Black" pitchFamily="34" charset="0"/>
              </a:rPr>
              <a:t> М</a:t>
            </a:r>
            <a:r>
              <a:rPr lang="uk-UA" sz="2400" dirty="0" smtClean="0">
                <a:latin typeface="Arial Black" pitchFamily="34" charset="0"/>
              </a:rPr>
              <a:t> розуміють так:</a:t>
            </a:r>
            <a:endParaRPr lang="ru-RU" sz="2400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sz="2400" i="1" dirty="0" smtClean="0">
                <a:latin typeface="Arial Black" pitchFamily="34" charset="0"/>
              </a:rPr>
              <a:t>               </a:t>
            </a:r>
            <a:r>
              <a:rPr lang="en-US" sz="2400" i="1" dirty="0" smtClean="0">
                <a:latin typeface="Arial Black" pitchFamily="34" charset="0"/>
              </a:rPr>
              <a:t>L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θ</a:t>
            </a:r>
            <a:r>
              <a:rPr lang="uk-UA" sz="2400" i="1" dirty="0" smtClean="0">
                <a:latin typeface="Arial Black" pitchFamily="34" charset="0"/>
              </a:rPr>
              <a:t> М</a:t>
            </a:r>
            <a:r>
              <a:rPr lang="uk-UA" sz="2400" dirty="0" smtClean="0">
                <a:latin typeface="Arial Black" pitchFamily="34" charset="0"/>
              </a:rPr>
              <a:t> = </a:t>
            </a:r>
            <a:r>
              <a:rPr lang="uk-UA" sz="2400" i="1" cap="small" dirty="0" smtClean="0">
                <a:latin typeface="Arial Black" pitchFamily="34" charset="0"/>
              </a:rPr>
              <a:t>(</a:t>
            </a:r>
            <a:r>
              <a:rPr lang="en-US" sz="2400" i="1" cap="small" dirty="0" smtClean="0">
                <a:latin typeface="Arial Black" pitchFamily="34" charset="0"/>
              </a:rPr>
              <a:t>A</a:t>
            </a:r>
            <a:r>
              <a:rPr lang="uk-UA" sz="2400" i="1" cap="small" baseline="-25000" dirty="0" smtClean="0">
                <a:latin typeface="Arial Black" pitchFamily="34" charset="0"/>
              </a:rPr>
              <a:t>1</a:t>
            </a:r>
            <a:r>
              <a:rPr lang="uk-UA" sz="2400" i="1" dirty="0" smtClean="0">
                <a:latin typeface="Arial Black" pitchFamily="34" charset="0"/>
              </a:rPr>
              <a:t>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θ</a:t>
            </a:r>
            <a:r>
              <a:rPr lang="uk-UA" sz="2400" i="1" dirty="0" smtClean="0">
                <a:latin typeface="Arial Black" pitchFamily="34" charset="0"/>
              </a:rPr>
              <a:t> В</a:t>
            </a:r>
            <a:r>
              <a:rPr lang="uk-UA" sz="2400" i="1" baseline="-25000" dirty="0" smtClean="0">
                <a:latin typeface="Arial Black" pitchFamily="34" charset="0"/>
              </a:rPr>
              <a:t>1</a:t>
            </a:r>
            <a:r>
              <a:rPr lang="uk-UA" sz="2400" i="1" dirty="0" smtClean="0">
                <a:latin typeface="Arial Black" pitchFamily="34" charset="0"/>
              </a:rPr>
              <a:t>) </a:t>
            </a:r>
            <a:r>
              <a:rPr lang="uk-UA" sz="2400" dirty="0" smtClean="0">
                <a:latin typeface="Arial Black" pitchFamily="34" charset="0"/>
              </a:rPr>
              <a:t>&amp;...&amp; </a:t>
            </a:r>
            <a:r>
              <a:rPr lang="uk-UA" sz="2400" i="1" dirty="0" smtClean="0">
                <a:latin typeface="Arial Black" pitchFamily="34" charset="0"/>
              </a:rPr>
              <a:t>(А</a:t>
            </a:r>
            <a:r>
              <a:rPr lang="en-US" sz="2400" i="1" baseline="-25000" dirty="0" smtClean="0">
                <a:latin typeface="Arial Black" pitchFamily="34" charset="0"/>
              </a:rPr>
              <a:t>k</a:t>
            </a:r>
            <a:r>
              <a:rPr lang="en-US" sz="2400" i="1" dirty="0" smtClean="0">
                <a:latin typeface="Arial Black" pitchFamily="34" charset="0"/>
              </a:rPr>
              <a:t>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θ</a:t>
            </a:r>
            <a:r>
              <a:rPr lang="uk-UA" sz="2400" i="1" dirty="0" smtClean="0">
                <a:latin typeface="Arial Black" pitchFamily="34" charset="0"/>
              </a:rPr>
              <a:t> В</a:t>
            </a:r>
            <a:r>
              <a:rPr lang="en-US" sz="2400" i="1" baseline="-25000" dirty="0" smtClean="0">
                <a:latin typeface="Arial Black" pitchFamily="34" charset="0"/>
              </a:rPr>
              <a:t>k</a:t>
            </a:r>
            <a:r>
              <a:rPr lang="uk-UA" sz="2400" i="1" dirty="0" smtClean="0">
                <a:latin typeface="Arial Black" pitchFamily="34" charset="0"/>
              </a:rPr>
              <a:t>).</a:t>
            </a:r>
            <a:endParaRPr lang="ru-RU" sz="2400" dirty="0" smtClean="0">
              <a:latin typeface="Arial Black" pitchFamily="34" charset="0"/>
            </a:endParaRPr>
          </a:p>
          <a:p>
            <a:endParaRPr lang="ru-RU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57356" y="285728"/>
            <a:ext cx="5929354" cy="50006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Операція обмеження (селекція)</a:t>
            </a:r>
            <a:endParaRPr lang="ru-RU" sz="2400" b="1" dirty="0">
              <a:solidFill>
                <a:schemeClr val="tx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1670" y="1285860"/>
            <a:ext cx="5429288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L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θ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M</a:t>
            </a: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 = (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uk-UA" sz="2400" b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θ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uk-UA" sz="2400" b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 &amp;……&amp; </a:t>
            </a: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b="1" baseline="-25000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θ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400" b="1" baseline="-25000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500694" y="2857496"/>
          <a:ext cx="1571637" cy="1768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879"/>
                <a:gridCol w="523879"/>
                <a:gridCol w="523879"/>
              </a:tblGrid>
              <a:tr h="589364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А</a:t>
                      </a:r>
                      <a:endParaRPr lang="ru-RU" sz="24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B</a:t>
                      </a:r>
                      <a:endParaRPr lang="ru-RU" sz="24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C</a:t>
                      </a:r>
                      <a:endParaRPr lang="ru-RU" sz="24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5893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a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b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3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c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5893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a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b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4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c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571736" y="2214554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R</a:t>
            </a:r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5786446" y="2285992"/>
            <a:ext cx="1311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R [A = a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] </a:t>
            </a:r>
            <a:endParaRPr lang="ru-RU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928794" y="2714620"/>
          <a:ext cx="1571637" cy="2946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879"/>
                <a:gridCol w="523879"/>
                <a:gridCol w="523879"/>
              </a:tblGrid>
              <a:tr h="589364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А</a:t>
                      </a:r>
                      <a:endParaRPr lang="ru-RU" sz="24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В</a:t>
                      </a:r>
                      <a:endParaRPr lang="ru-RU" sz="24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C</a:t>
                      </a:r>
                      <a:endParaRPr lang="ru-RU" sz="24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5893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a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b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c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5893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a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b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c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5893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a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b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3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c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5893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a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b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4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c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11156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err="1" smtClean="0"/>
              <a:t>Декартів</a:t>
            </a:r>
            <a:r>
              <a:rPr lang="uk-UA" sz="3200" b="1" dirty="0" smtClean="0"/>
              <a:t> добуток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000108"/>
            <a:ext cx="7498080" cy="5248292"/>
          </a:xfrm>
        </p:spPr>
        <p:txBody>
          <a:bodyPr>
            <a:normAutofit lnSpcReduction="10000"/>
          </a:bodyPr>
          <a:lstStyle/>
          <a:p>
            <a:r>
              <a:rPr lang="uk-UA" sz="2800" i="1" dirty="0" err="1" smtClean="0">
                <a:latin typeface="Arial Black" pitchFamily="34" charset="0"/>
              </a:rPr>
              <a:t>Декартовим</a:t>
            </a:r>
            <a:r>
              <a:rPr lang="uk-UA" sz="2800" i="1" dirty="0" smtClean="0">
                <a:latin typeface="Arial Black" pitchFamily="34" charset="0"/>
              </a:rPr>
              <a:t> добутком </a:t>
            </a:r>
            <a:r>
              <a:rPr lang="uk-UA" sz="2800" dirty="0" smtClean="0">
                <a:latin typeface="Arial Black" pitchFamily="34" charset="0"/>
              </a:rPr>
              <a:t>реляційних відношень </a:t>
            </a:r>
            <a:r>
              <a:rPr lang="en-US" sz="2800" i="1" dirty="0" smtClean="0">
                <a:latin typeface="Arial Black" pitchFamily="34" charset="0"/>
              </a:rPr>
              <a:t>R </a:t>
            </a:r>
            <a:r>
              <a:rPr lang="uk-UA" sz="2800" dirty="0" smtClean="0">
                <a:latin typeface="Arial Black" pitchFamily="34" charset="0"/>
              </a:rPr>
              <a:t>і </a:t>
            </a:r>
            <a:r>
              <a:rPr lang="en-US" sz="2800" i="1" dirty="0" smtClean="0">
                <a:latin typeface="Arial Black" pitchFamily="34" charset="0"/>
              </a:rPr>
              <a:t>S</a:t>
            </a:r>
            <a:r>
              <a:rPr lang="uk-UA" sz="2800" dirty="0" smtClean="0">
                <a:latin typeface="Arial Black" pitchFamily="34" charset="0"/>
              </a:rPr>
              <a:t> зі схемами </a:t>
            </a:r>
            <a:r>
              <a:rPr lang="en-US" sz="2800" i="1" dirty="0" smtClean="0">
                <a:latin typeface="Arial Black" pitchFamily="34" charset="0"/>
              </a:rPr>
              <a:t>R</a:t>
            </a:r>
            <a:r>
              <a:rPr lang="uk-UA" sz="2800" i="1" dirty="0" smtClean="0">
                <a:latin typeface="Arial Black" pitchFamily="34" charset="0"/>
              </a:rPr>
              <a:t>(А</a:t>
            </a:r>
            <a:r>
              <a:rPr lang="ru-RU" sz="2800" i="1" baseline="-25000" dirty="0" smtClean="0">
                <a:latin typeface="Arial Black" pitchFamily="34" charset="0"/>
              </a:rPr>
              <a:t>1</a:t>
            </a:r>
            <a:r>
              <a:rPr lang="ru-RU" sz="2800" i="1" dirty="0" smtClean="0">
                <a:latin typeface="Arial Black" pitchFamily="34" charset="0"/>
              </a:rPr>
              <a:t>,</a:t>
            </a:r>
            <a:r>
              <a:rPr lang="uk-UA" sz="2800" i="1" dirty="0" smtClean="0">
                <a:latin typeface="Arial Black" pitchFamily="34" charset="0"/>
              </a:rPr>
              <a:t>А</a:t>
            </a:r>
            <a:r>
              <a:rPr lang="uk-UA" sz="2800" i="1" baseline="-25000" dirty="0" smtClean="0">
                <a:latin typeface="Arial Black" pitchFamily="34" charset="0"/>
              </a:rPr>
              <a:t>2</a:t>
            </a:r>
            <a:r>
              <a:rPr lang="uk-UA" sz="2800" i="1" dirty="0" smtClean="0">
                <a:latin typeface="Arial Black" pitchFamily="34" charset="0"/>
              </a:rPr>
              <a:t>,</a:t>
            </a:r>
            <a:r>
              <a:rPr lang="uk-UA" sz="2800" dirty="0" smtClean="0">
                <a:latin typeface="Arial Black" pitchFamily="34" charset="0"/>
              </a:rPr>
              <a:t>..., </a:t>
            </a:r>
            <a:r>
              <a:rPr lang="uk-UA" sz="2800" i="1" dirty="0" err="1" smtClean="0">
                <a:latin typeface="Arial Black" pitchFamily="34" charset="0"/>
              </a:rPr>
              <a:t>А</a:t>
            </a:r>
            <a:r>
              <a:rPr lang="uk-UA" sz="2800" i="1" baseline="-25000" dirty="0" err="1" smtClean="0">
                <a:latin typeface="Arial Black" pitchFamily="34" charset="0"/>
              </a:rPr>
              <a:t>п</a:t>
            </a:r>
            <a:r>
              <a:rPr lang="uk-UA" sz="2800" i="1" dirty="0" smtClean="0">
                <a:latin typeface="Arial Black" pitchFamily="34" charset="0"/>
              </a:rPr>
              <a:t>) </a:t>
            </a:r>
            <a:r>
              <a:rPr lang="uk-UA" sz="2800" dirty="0" smtClean="0">
                <a:latin typeface="Arial Black" pitchFamily="34" charset="0"/>
              </a:rPr>
              <a:t>та </a:t>
            </a:r>
            <a:r>
              <a:rPr lang="en-US" sz="2800" i="1" dirty="0" smtClean="0">
                <a:latin typeface="Arial Black" pitchFamily="34" charset="0"/>
              </a:rPr>
              <a:t>S</a:t>
            </a:r>
            <a:r>
              <a:rPr lang="uk-UA" sz="2800" i="1" dirty="0" smtClean="0">
                <a:latin typeface="Arial Black" pitchFamily="34" charset="0"/>
              </a:rPr>
              <a:t>(В</a:t>
            </a:r>
            <a:r>
              <a:rPr lang="ru-RU" sz="2800" i="1" baseline="-25000" dirty="0" smtClean="0">
                <a:latin typeface="Arial Black" pitchFamily="34" charset="0"/>
              </a:rPr>
              <a:t>1</a:t>
            </a:r>
            <a:r>
              <a:rPr lang="uk-UA" sz="2800" i="1" dirty="0" smtClean="0">
                <a:latin typeface="Arial Black" pitchFamily="34" charset="0"/>
              </a:rPr>
              <a:t>, В</a:t>
            </a:r>
            <a:r>
              <a:rPr lang="uk-UA" sz="2800" i="1" baseline="-25000" dirty="0" smtClean="0">
                <a:latin typeface="Arial Black" pitchFamily="34" charset="0"/>
              </a:rPr>
              <a:t>2</a:t>
            </a:r>
            <a:r>
              <a:rPr lang="uk-UA" sz="2800" i="1" dirty="0" smtClean="0">
                <a:latin typeface="Arial Black" pitchFamily="34" charset="0"/>
              </a:rPr>
              <a:t>,</a:t>
            </a:r>
            <a:r>
              <a:rPr lang="uk-UA" sz="2800" dirty="0" smtClean="0">
                <a:latin typeface="Arial Black" pitchFamily="34" charset="0"/>
              </a:rPr>
              <a:t>..., </a:t>
            </a:r>
            <a:r>
              <a:rPr lang="uk-UA" sz="2800" i="1" dirty="0" smtClean="0">
                <a:latin typeface="Arial Black" pitchFamily="34" charset="0"/>
              </a:rPr>
              <a:t>В</a:t>
            </a:r>
            <a:r>
              <a:rPr lang="uk-UA" sz="2800" i="1" baseline="-25000" dirty="0" smtClean="0">
                <a:latin typeface="Arial Black" pitchFamily="34" charset="0"/>
              </a:rPr>
              <a:t>т</a:t>
            </a:r>
            <a:r>
              <a:rPr lang="uk-UA" sz="2800" i="1" dirty="0" smtClean="0">
                <a:latin typeface="Arial Black" pitchFamily="34" charset="0"/>
              </a:rPr>
              <a:t>) </a:t>
            </a:r>
            <a:r>
              <a:rPr lang="uk-UA" sz="2800" dirty="0" smtClean="0">
                <a:latin typeface="Arial Black" pitchFamily="34" charset="0"/>
              </a:rPr>
              <a:t>відповідно, що позначається </a:t>
            </a:r>
            <a:r>
              <a:rPr lang="en-US" sz="2800" i="1" dirty="0" smtClean="0">
                <a:latin typeface="Arial Black" pitchFamily="34" charset="0"/>
              </a:rPr>
              <a:t>R </a:t>
            </a:r>
            <a:r>
              <a:rPr lang="ru-RU" sz="2800" dirty="0" smtClean="0">
                <a:latin typeface="+mj-lt"/>
              </a:rPr>
              <a:t>Х</a:t>
            </a:r>
            <a:r>
              <a:rPr lang="en-US" sz="2800" i="1" dirty="0" smtClean="0">
                <a:latin typeface="Arial Black" pitchFamily="34" charset="0"/>
              </a:rPr>
              <a:t>S</a:t>
            </a:r>
            <a:r>
              <a:rPr lang="uk-UA" sz="2800" dirty="0" smtClean="0">
                <a:latin typeface="Arial Black" pitchFamily="34" charset="0"/>
              </a:rPr>
              <a:t>, називається відношення </a:t>
            </a:r>
            <a:r>
              <a:rPr lang="en-US" sz="2800" dirty="0" smtClean="0">
                <a:latin typeface="Arial Black" pitchFamily="34" charset="0"/>
              </a:rPr>
              <a:t>Q</a:t>
            </a:r>
            <a:r>
              <a:rPr lang="uk-UA" sz="2800" dirty="0" smtClean="0">
                <a:latin typeface="Arial Black" pitchFamily="34" charset="0"/>
              </a:rPr>
              <a:t> зі схемою </a:t>
            </a:r>
            <a:r>
              <a:rPr lang="en-US" sz="2800" dirty="0" smtClean="0">
                <a:latin typeface="Arial Black" pitchFamily="34" charset="0"/>
              </a:rPr>
              <a:t>Q</a:t>
            </a:r>
            <a:r>
              <a:rPr lang="uk-UA" sz="2800" dirty="0" smtClean="0">
                <a:latin typeface="Arial Black" pitchFamily="34" charset="0"/>
              </a:rPr>
              <a:t>(</a:t>
            </a:r>
            <a:r>
              <a:rPr lang="uk-UA" sz="2800" i="1" dirty="0" smtClean="0">
                <a:latin typeface="Arial Black" pitchFamily="34" charset="0"/>
              </a:rPr>
              <a:t>А</a:t>
            </a:r>
            <a:r>
              <a:rPr lang="uk-UA" sz="2800" i="1" baseline="-25000" dirty="0" smtClean="0">
                <a:latin typeface="Arial Black" pitchFamily="34" charset="0"/>
              </a:rPr>
              <a:t>1</a:t>
            </a:r>
            <a:r>
              <a:rPr lang="uk-UA" sz="2800" i="1" dirty="0" smtClean="0">
                <a:latin typeface="Arial Black" pitchFamily="34" charset="0"/>
              </a:rPr>
              <a:t>, А</a:t>
            </a:r>
            <a:r>
              <a:rPr lang="uk-UA" sz="2800" i="1" baseline="-25000" dirty="0" smtClean="0">
                <a:latin typeface="Arial Black" pitchFamily="34" charset="0"/>
              </a:rPr>
              <a:t>2</a:t>
            </a:r>
            <a:r>
              <a:rPr lang="uk-UA" sz="2800" i="1" dirty="0" smtClean="0">
                <a:latin typeface="Arial Black" pitchFamily="34" charset="0"/>
              </a:rPr>
              <a:t>,</a:t>
            </a:r>
            <a:r>
              <a:rPr lang="uk-UA" sz="2800" dirty="0" smtClean="0">
                <a:latin typeface="Arial Black" pitchFamily="34" charset="0"/>
              </a:rPr>
              <a:t>..., </a:t>
            </a:r>
            <a:r>
              <a:rPr lang="uk-UA" sz="2800" i="1" dirty="0" err="1" smtClean="0">
                <a:latin typeface="Arial Black" pitchFamily="34" charset="0"/>
              </a:rPr>
              <a:t>А</a:t>
            </a:r>
            <a:r>
              <a:rPr lang="uk-UA" sz="2800" i="1" baseline="-25000" dirty="0" err="1" smtClean="0">
                <a:latin typeface="Arial Black" pitchFamily="34" charset="0"/>
              </a:rPr>
              <a:t>п</a:t>
            </a:r>
            <a:r>
              <a:rPr lang="uk-UA" sz="2800" i="1" dirty="0" smtClean="0">
                <a:latin typeface="Arial Black" pitchFamily="34" charset="0"/>
              </a:rPr>
              <a:t>, В</a:t>
            </a:r>
            <a:r>
              <a:rPr lang="uk-UA" sz="2800" i="1" baseline="-25000" dirty="0" smtClean="0">
                <a:latin typeface="Arial Black" pitchFamily="34" charset="0"/>
              </a:rPr>
              <a:t>1</a:t>
            </a:r>
            <a:r>
              <a:rPr lang="uk-UA" sz="2800" i="1" dirty="0" smtClean="0">
                <a:latin typeface="Arial Black" pitchFamily="34" charset="0"/>
              </a:rPr>
              <a:t>, В</a:t>
            </a:r>
            <a:r>
              <a:rPr lang="uk-UA" sz="2800" i="1" baseline="-25000" dirty="0" smtClean="0">
                <a:latin typeface="Arial Black" pitchFamily="34" charset="0"/>
              </a:rPr>
              <a:t>2</a:t>
            </a:r>
            <a:r>
              <a:rPr lang="uk-UA" sz="2800" i="1" dirty="0" smtClean="0">
                <a:latin typeface="Arial Black" pitchFamily="34" charset="0"/>
              </a:rPr>
              <a:t>,</a:t>
            </a:r>
            <a:r>
              <a:rPr lang="uk-UA" sz="2800" dirty="0" smtClean="0">
                <a:latin typeface="Arial Black" pitchFamily="34" charset="0"/>
              </a:rPr>
              <a:t>..., </a:t>
            </a:r>
            <a:r>
              <a:rPr lang="uk-UA" sz="2800" i="1" dirty="0" smtClean="0">
                <a:latin typeface="Arial Black" pitchFamily="34" charset="0"/>
              </a:rPr>
              <a:t>В</a:t>
            </a:r>
            <a:r>
              <a:rPr lang="uk-UA" sz="2800" i="1" baseline="-25000" dirty="0" smtClean="0">
                <a:latin typeface="Arial Black" pitchFamily="34" charset="0"/>
              </a:rPr>
              <a:t>т</a:t>
            </a:r>
            <a:r>
              <a:rPr lang="uk-UA" sz="2800" i="1" dirty="0" smtClean="0">
                <a:latin typeface="Arial Black" pitchFamily="34" charset="0"/>
              </a:rPr>
              <a:t>), </a:t>
            </a:r>
            <a:r>
              <a:rPr lang="uk-UA" sz="2800" dirty="0" smtClean="0">
                <a:latin typeface="Arial Black" pitchFamily="34" charset="0"/>
              </a:rPr>
              <a:t>яке містить усі можливі з'єднання кортежів відношення </a:t>
            </a:r>
            <a:r>
              <a:rPr lang="en-US" sz="2800" i="1" dirty="0" smtClean="0">
                <a:latin typeface="Arial Black" pitchFamily="34" charset="0"/>
              </a:rPr>
              <a:t>R </a:t>
            </a:r>
            <a:r>
              <a:rPr lang="uk-UA" sz="2800" dirty="0" smtClean="0">
                <a:latin typeface="Arial Black" pitchFamily="34" charset="0"/>
              </a:rPr>
              <a:t>з кортежами відношення </a:t>
            </a:r>
            <a:r>
              <a:rPr lang="en-US" sz="2800" i="1" dirty="0" smtClean="0">
                <a:latin typeface="Arial Black" pitchFamily="34" charset="0"/>
              </a:rPr>
              <a:t>S</a:t>
            </a:r>
            <a:r>
              <a:rPr lang="uk-UA" sz="2800" dirty="0" smtClean="0">
                <a:latin typeface="Arial Black" pitchFamily="34" charset="0"/>
              </a:rPr>
              <a:t>:</a:t>
            </a:r>
            <a:endParaRPr lang="ru-RU" sz="2800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sz="2800" i="1" dirty="0" smtClean="0">
                <a:latin typeface="Arial Black" pitchFamily="34" charset="0"/>
              </a:rPr>
              <a:t>      </a:t>
            </a:r>
            <a:r>
              <a:rPr lang="en-US" sz="2800" i="1" dirty="0" smtClean="0">
                <a:latin typeface="Arial Black" pitchFamily="34" charset="0"/>
              </a:rPr>
              <a:t>Q</a:t>
            </a:r>
            <a:r>
              <a:rPr lang="uk-UA" sz="2800" i="1" dirty="0" smtClean="0">
                <a:latin typeface="Arial Black" pitchFamily="34" charset="0"/>
              </a:rPr>
              <a:t>=</a:t>
            </a:r>
            <a:r>
              <a:rPr lang="en-US" sz="2800" i="1" dirty="0" smtClean="0">
                <a:latin typeface="Arial Black" pitchFamily="34" charset="0"/>
              </a:rPr>
              <a:t> R </a:t>
            </a:r>
            <a:r>
              <a:rPr lang="ru-RU" sz="2800" dirty="0" smtClean="0"/>
              <a:t>Х </a:t>
            </a:r>
            <a:r>
              <a:rPr lang="en-US" sz="2800" i="1" dirty="0" smtClean="0">
                <a:latin typeface="Arial Black" pitchFamily="34" charset="0"/>
              </a:rPr>
              <a:t>S</a:t>
            </a:r>
            <a:r>
              <a:rPr lang="uk-UA" sz="2800" i="1" dirty="0" smtClean="0">
                <a:latin typeface="Arial Black" pitchFamily="34" charset="0"/>
              </a:rPr>
              <a:t> ={(</a:t>
            </a:r>
            <a:r>
              <a:rPr lang="en-US" sz="2800" i="1" dirty="0" smtClean="0">
                <a:latin typeface="Arial Black" pitchFamily="34" charset="0"/>
              </a:rPr>
              <a:t>r</a:t>
            </a:r>
            <a:r>
              <a:rPr lang="uk-UA" sz="2800" i="1" dirty="0" smtClean="0">
                <a:latin typeface="Arial Black" pitchFamily="34" charset="0"/>
              </a:rPr>
              <a:t>,</a:t>
            </a:r>
            <a:r>
              <a:rPr lang="en-US" sz="2800" i="1" dirty="0" smtClean="0">
                <a:latin typeface="Arial Black" pitchFamily="34" charset="0"/>
              </a:rPr>
              <a:t>s</a:t>
            </a:r>
            <a:r>
              <a:rPr lang="uk-UA" sz="2800" i="1" dirty="0" smtClean="0">
                <a:latin typeface="Arial Black" pitchFamily="34" charset="0"/>
              </a:rPr>
              <a:t>)| </a:t>
            </a:r>
            <a:r>
              <a:rPr lang="en-US" sz="2800" i="1" dirty="0" smtClean="0">
                <a:latin typeface="Arial Black" pitchFamily="34" charset="0"/>
              </a:rPr>
              <a:t>r </a:t>
            </a:r>
            <a:r>
              <a:rPr lang="uk-UA" sz="2800" b="1" dirty="0" smtClean="0">
                <a:latin typeface="Arial" pitchFamily="34" charset="0"/>
                <a:cs typeface="Arial" pitchFamily="34" charset="0"/>
              </a:rPr>
              <a:t>є</a:t>
            </a:r>
            <a:r>
              <a:rPr lang="en-US" sz="2800" i="1" dirty="0" smtClean="0">
                <a:latin typeface="Arial Black" pitchFamily="34" charset="0"/>
              </a:rPr>
              <a:t>R &amp; s</a:t>
            </a:r>
            <a:r>
              <a:rPr lang="uk-UA" sz="2800" b="1" dirty="0" smtClean="0">
                <a:latin typeface="Arial" pitchFamily="34" charset="0"/>
                <a:cs typeface="Arial" pitchFamily="34" charset="0"/>
              </a:rPr>
              <a:t> є</a:t>
            </a:r>
            <a:r>
              <a:rPr lang="en-US" sz="2800" i="1" dirty="0" smtClean="0">
                <a:latin typeface="Arial Black" pitchFamily="34" charset="0"/>
              </a:rPr>
              <a:t>S</a:t>
            </a:r>
            <a:r>
              <a:rPr lang="uk-UA" sz="2800" i="1" dirty="0" smtClean="0">
                <a:latin typeface="Arial Black" pitchFamily="34" charset="0"/>
              </a:rPr>
              <a:t>}.</a:t>
            </a:r>
            <a:endParaRPr lang="ru-RU" sz="2800" dirty="0" smtClean="0">
              <a:latin typeface="Arial Black" pitchFamily="34" charset="0"/>
            </a:endParaRPr>
          </a:p>
          <a:p>
            <a:pPr>
              <a:buNone/>
            </a:pPr>
            <a:r>
              <a:rPr lang="uk-UA" sz="2800" dirty="0" smtClean="0">
                <a:latin typeface="Arial Black" pitchFamily="34" charset="0"/>
              </a:rPr>
              <a:t>Операція комутативна й асоціативна.</a:t>
            </a:r>
            <a:endParaRPr lang="ru-RU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err="1" smtClean="0"/>
              <a:t>Декартів</a:t>
            </a:r>
            <a:r>
              <a:rPr lang="uk-UA" b="1" dirty="0" smtClean="0"/>
              <a:t> добуток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C:\Documents and Settings\User\Мои документы\Новая папка (2)\ст50-2.jpg"/>
          <p:cNvPicPr>
            <a:picLocks noGrp="1"/>
          </p:cNvPicPr>
          <p:nvPr>
            <p:ph idx="1"/>
          </p:nvPr>
        </p:nvPicPr>
        <p:blipFill>
          <a:blip r:embed="rId2"/>
          <a:srcRect l="4888" t="4032" b="3249"/>
          <a:stretch>
            <a:fillRect/>
          </a:stretch>
        </p:blipFill>
        <p:spPr bwMode="auto">
          <a:xfrm>
            <a:off x="1142976" y="857232"/>
            <a:ext cx="8001024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285728"/>
            <a:ext cx="749808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Операція з'єднання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214414" y="571480"/>
            <a:ext cx="7929586" cy="5534044"/>
          </a:xfrm>
        </p:spPr>
        <p:txBody>
          <a:bodyPr>
            <a:normAutofit/>
          </a:bodyPr>
          <a:lstStyle/>
          <a:p>
            <a:r>
              <a:rPr lang="uk-UA" sz="2800" dirty="0" smtClean="0">
                <a:latin typeface="Arial Black" pitchFamily="34" charset="0"/>
              </a:rPr>
              <a:t>Нехай відношення </a:t>
            </a:r>
            <a:r>
              <a:rPr lang="en-US" sz="2800" i="1" dirty="0" smtClean="0">
                <a:latin typeface="Arial Black" pitchFamily="34" charset="0"/>
              </a:rPr>
              <a:t>R </a:t>
            </a:r>
            <a:r>
              <a:rPr lang="uk-UA" sz="2800" dirty="0" smtClean="0">
                <a:latin typeface="Arial Black" pitchFamily="34" charset="0"/>
              </a:rPr>
              <a:t>має схему </a:t>
            </a:r>
            <a:r>
              <a:rPr lang="en-US" sz="2800" i="1" dirty="0" smtClean="0">
                <a:latin typeface="Arial Black" pitchFamily="34" charset="0"/>
              </a:rPr>
              <a:t>R</a:t>
            </a:r>
            <a:r>
              <a:rPr lang="uk-UA" sz="2800" i="1" dirty="0" smtClean="0">
                <a:latin typeface="Arial Black" pitchFamily="34" charset="0"/>
              </a:rPr>
              <a:t>(</a:t>
            </a:r>
            <a:r>
              <a:rPr lang="en-US" sz="2800" i="1" dirty="0" smtClean="0">
                <a:latin typeface="Arial Black" pitchFamily="34" charset="0"/>
              </a:rPr>
              <a:t>L</a:t>
            </a:r>
            <a:r>
              <a:rPr lang="uk-UA" sz="2800" i="1" dirty="0" smtClean="0">
                <a:latin typeface="Arial Black" pitchFamily="34" charset="0"/>
              </a:rPr>
              <a:t>,М), </a:t>
            </a:r>
            <a:r>
              <a:rPr lang="uk-UA" sz="2800" dirty="0" smtClean="0">
                <a:latin typeface="Arial Black" pitchFamily="34" charset="0"/>
              </a:rPr>
              <a:t>а відношення </a:t>
            </a:r>
            <a:r>
              <a:rPr lang="en-US" sz="2800" i="1" dirty="0" smtClean="0">
                <a:latin typeface="Arial Black" pitchFamily="34" charset="0"/>
              </a:rPr>
              <a:t>S</a:t>
            </a:r>
            <a:r>
              <a:rPr lang="uk-UA" sz="2800" dirty="0" smtClean="0">
                <a:latin typeface="Arial Black" pitchFamily="34" charset="0"/>
              </a:rPr>
              <a:t> — схему </a:t>
            </a:r>
            <a:r>
              <a:rPr lang="en-US" sz="2800" i="1" dirty="0" smtClean="0">
                <a:latin typeface="Arial Black" pitchFamily="34" charset="0"/>
              </a:rPr>
              <a:t>S</a:t>
            </a:r>
            <a:r>
              <a:rPr lang="uk-UA" sz="2800" i="1" dirty="0" smtClean="0">
                <a:latin typeface="Arial Black" pitchFamily="34" charset="0"/>
              </a:rPr>
              <a:t>(</a:t>
            </a:r>
            <a:r>
              <a:rPr lang="en-US" sz="2800" i="1" dirty="0" smtClean="0">
                <a:latin typeface="Arial Black" pitchFamily="34" charset="0"/>
              </a:rPr>
              <a:t>N</a:t>
            </a:r>
            <a:r>
              <a:rPr lang="uk-UA" sz="2800" i="1" dirty="0" smtClean="0">
                <a:latin typeface="Arial Black" pitchFamily="34" charset="0"/>
              </a:rPr>
              <a:t>,Р).</a:t>
            </a:r>
            <a:r>
              <a:rPr lang="uk-UA" sz="2800" dirty="0" smtClean="0">
                <a:latin typeface="Arial Black" pitchFamily="34" charset="0"/>
              </a:rPr>
              <a:t> Нехай множини атрибутів </a:t>
            </a:r>
            <a:r>
              <a:rPr lang="uk-UA" sz="2800" i="1" dirty="0" smtClean="0">
                <a:latin typeface="Arial Black" pitchFamily="34" charset="0"/>
              </a:rPr>
              <a:t>М і </a:t>
            </a:r>
            <a:r>
              <a:rPr lang="en-US" sz="2800" i="1" dirty="0" smtClean="0">
                <a:latin typeface="Arial Black" pitchFamily="34" charset="0"/>
              </a:rPr>
              <a:t>N</a:t>
            </a:r>
            <a:r>
              <a:rPr lang="uk-UA" sz="2800" i="1" dirty="0" smtClean="0">
                <a:latin typeface="Arial Black" pitchFamily="34" charset="0"/>
              </a:rPr>
              <a:t> </a:t>
            </a:r>
            <a:r>
              <a:rPr lang="el-GR" sz="2800" b="1" dirty="0" smtClean="0">
                <a:latin typeface="Arial" pitchFamily="34" charset="0"/>
                <a:cs typeface="Arial" pitchFamily="34" charset="0"/>
              </a:rPr>
              <a:t>θ</a:t>
            </a:r>
            <a:r>
              <a:rPr lang="uk-UA" sz="2800" dirty="0" smtClean="0">
                <a:latin typeface="Arial Black" pitchFamily="34" charset="0"/>
              </a:rPr>
              <a:t>-порівнянні. З</a:t>
            </a:r>
            <a:r>
              <a:rPr lang="uk-UA" sz="2800" i="1" dirty="0" smtClean="0">
                <a:latin typeface="Arial Black" pitchFamily="34" charset="0"/>
              </a:rPr>
              <a:t>'єднанням</a:t>
            </a:r>
            <a:r>
              <a:rPr lang="uk-UA" sz="2800" dirty="0" smtClean="0">
                <a:latin typeface="Arial Black" pitchFamily="34" charset="0"/>
              </a:rPr>
              <a:t> (</a:t>
            </a:r>
            <a:r>
              <a:rPr lang="el-GR" sz="2800" b="1" dirty="0" smtClean="0">
                <a:latin typeface="Arial" pitchFamily="34" charset="0"/>
                <a:cs typeface="Arial" pitchFamily="34" charset="0"/>
              </a:rPr>
              <a:t>θ</a:t>
            </a:r>
            <a:r>
              <a:rPr lang="uk-UA" sz="2800" i="1" dirty="0" err="1" smtClean="0">
                <a:latin typeface="Arial Black" pitchFamily="34" charset="0"/>
              </a:rPr>
              <a:t>-з'єднанням</a:t>
            </a:r>
            <a:r>
              <a:rPr lang="uk-UA" sz="2800" i="1" dirty="0" smtClean="0">
                <a:latin typeface="Arial Black" pitchFamily="34" charset="0"/>
              </a:rPr>
              <a:t>), </a:t>
            </a:r>
            <a:r>
              <a:rPr lang="uk-UA" sz="2800" dirty="0" smtClean="0">
                <a:latin typeface="Arial Black" pitchFamily="34" charset="0"/>
              </a:rPr>
              <a:t>відношень </a:t>
            </a:r>
            <a:r>
              <a:rPr lang="en-US" sz="2800" i="1" dirty="0" smtClean="0">
                <a:latin typeface="Arial Black" pitchFamily="34" charset="0"/>
              </a:rPr>
              <a:t>R </a:t>
            </a:r>
            <a:r>
              <a:rPr lang="uk-UA" sz="2800" dirty="0" smtClean="0">
                <a:latin typeface="Arial Black" pitchFamily="34" charset="0"/>
              </a:rPr>
              <a:t>і</a:t>
            </a:r>
            <a:r>
              <a:rPr lang="en-US" sz="2800" i="1" dirty="0" smtClean="0">
                <a:latin typeface="Arial Black" pitchFamily="34" charset="0"/>
              </a:rPr>
              <a:t>S </a:t>
            </a:r>
            <a:r>
              <a:rPr lang="uk-UA" sz="2800" dirty="0" smtClean="0">
                <a:latin typeface="Arial Black" pitchFamily="34" charset="0"/>
              </a:rPr>
              <a:t>за умовою </a:t>
            </a:r>
            <a:r>
              <a:rPr lang="uk-UA" sz="2800" i="1" dirty="0" smtClean="0">
                <a:latin typeface="Arial Black" pitchFamily="34" charset="0"/>
              </a:rPr>
              <a:t>М</a:t>
            </a:r>
            <a:r>
              <a:rPr lang="el-GR" sz="2800" b="1" dirty="0" smtClean="0">
                <a:latin typeface="Arial" pitchFamily="34" charset="0"/>
                <a:cs typeface="Arial" pitchFamily="34" charset="0"/>
              </a:rPr>
              <a:t> θ</a:t>
            </a:r>
            <a:r>
              <a:rPr lang="en-US" sz="2800" i="1" dirty="0" smtClean="0">
                <a:latin typeface="Arial Black" pitchFamily="34" charset="0"/>
              </a:rPr>
              <a:t>N</a:t>
            </a:r>
            <a:r>
              <a:rPr lang="uk-UA" sz="2800" dirty="0" smtClean="0">
                <a:latin typeface="Arial Black" pitchFamily="34" charset="0"/>
              </a:rPr>
              <a:t> (</a:t>
            </a:r>
            <a:r>
              <a:rPr lang="en-US" sz="2800" i="1" dirty="0" smtClean="0">
                <a:latin typeface="Arial Black" pitchFamily="34" charset="0"/>
              </a:rPr>
              <a:t>R</a:t>
            </a:r>
            <a:r>
              <a:rPr lang="uk-UA" sz="2800" i="1" dirty="0" smtClean="0">
                <a:latin typeface="Arial Black" pitchFamily="34" charset="0"/>
              </a:rPr>
              <a:t>[М</a:t>
            </a:r>
            <a:r>
              <a:rPr lang="el-GR" sz="2800" b="1" dirty="0" smtClean="0">
                <a:latin typeface="Arial" pitchFamily="34" charset="0"/>
                <a:cs typeface="Arial" pitchFamily="34" charset="0"/>
              </a:rPr>
              <a:t> θ</a:t>
            </a:r>
            <a:r>
              <a:rPr lang="en-US" sz="2800" i="1" dirty="0" smtClean="0">
                <a:latin typeface="Arial Black" pitchFamily="34" charset="0"/>
              </a:rPr>
              <a:t>N</a:t>
            </a:r>
            <a:r>
              <a:rPr lang="uk-UA" sz="2800" i="1" dirty="0" smtClean="0">
                <a:latin typeface="Arial Black" pitchFamily="34" charset="0"/>
              </a:rPr>
              <a:t>]</a:t>
            </a:r>
            <a:r>
              <a:rPr lang="en-US" sz="2800" i="1" dirty="0" smtClean="0">
                <a:latin typeface="Arial Black" pitchFamily="34" charset="0"/>
              </a:rPr>
              <a:t>S</a:t>
            </a:r>
            <a:r>
              <a:rPr lang="uk-UA" sz="2800" i="1" dirty="0" smtClean="0">
                <a:latin typeface="Arial Black" pitchFamily="34" charset="0"/>
              </a:rPr>
              <a:t>)</a:t>
            </a:r>
            <a:r>
              <a:rPr lang="uk-UA" sz="2800" dirty="0" smtClean="0">
                <a:latin typeface="Arial Black" pitchFamily="34" charset="0"/>
              </a:rPr>
              <a:t>, називається відношення </a:t>
            </a:r>
          </a:p>
          <a:p>
            <a:pPr>
              <a:buNone/>
            </a:pPr>
            <a:r>
              <a:rPr lang="en-US" sz="2800" i="1" dirty="0" smtClean="0">
                <a:latin typeface="Arial Black" pitchFamily="34" charset="0"/>
              </a:rPr>
              <a:t>Q</a:t>
            </a:r>
            <a:r>
              <a:rPr lang="uk-UA" sz="2800" i="1" dirty="0" smtClean="0">
                <a:latin typeface="Arial Black" pitchFamily="34" charset="0"/>
              </a:rPr>
              <a:t>(</a:t>
            </a:r>
            <a:r>
              <a:rPr lang="en-US" sz="2800" i="1" dirty="0" smtClean="0">
                <a:latin typeface="Arial Black" pitchFamily="34" charset="0"/>
              </a:rPr>
              <a:t>L</a:t>
            </a:r>
            <a:r>
              <a:rPr lang="uk-UA" sz="2800" i="1" dirty="0" smtClean="0">
                <a:latin typeface="Arial Black" pitchFamily="34" charset="0"/>
              </a:rPr>
              <a:t>, М, N. Р),</a:t>
            </a:r>
            <a:r>
              <a:rPr lang="uk-UA" sz="2800" dirty="0" smtClean="0">
                <a:latin typeface="Arial Black" pitchFamily="34" charset="0"/>
              </a:rPr>
              <a:t> кортежі якого можна отримати з'єднанням тих кортежів відношень </a:t>
            </a:r>
            <a:r>
              <a:rPr lang="en-US" sz="2800" i="1" dirty="0" smtClean="0">
                <a:latin typeface="Arial Black" pitchFamily="34" charset="0"/>
              </a:rPr>
              <a:t>R </a:t>
            </a:r>
            <a:r>
              <a:rPr lang="uk-UA" sz="2800" dirty="0" smtClean="0">
                <a:latin typeface="Arial Black" pitchFamily="34" charset="0"/>
              </a:rPr>
              <a:t>і</a:t>
            </a:r>
            <a:r>
              <a:rPr lang="en-US" sz="2800" i="1" dirty="0" smtClean="0">
                <a:latin typeface="Arial Black" pitchFamily="34" charset="0"/>
              </a:rPr>
              <a:t>S</a:t>
            </a:r>
            <a:r>
              <a:rPr lang="uk-UA" sz="2800" dirty="0" smtClean="0">
                <a:latin typeface="Arial Black" pitchFamily="34" charset="0"/>
              </a:rPr>
              <a:t>, на яких виконується умова </a:t>
            </a:r>
            <a:r>
              <a:rPr lang="uk-UA" sz="2800" i="1" dirty="0" smtClean="0">
                <a:latin typeface="Arial Black" pitchFamily="34" charset="0"/>
              </a:rPr>
              <a:t>М</a:t>
            </a:r>
            <a:r>
              <a:rPr lang="el-GR" sz="2800" b="1" dirty="0" smtClean="0">
                <a:latin typeface="Arial" pitchFamily="34" charset="0"/>
                <a:cs typeface="Arial" pitchFamily="34" charset="0"/>
              </a:rPr>
              <a:t> θ</a:t>
            </a:r>
            <a:r>
              <a:rPr lang="en-US" sz="2800" i="1" dirty="0" smtClean="0">
                <a:latin typeface="Arial Black" pitchFamily="34" charset="0"/>
              </a:rPr>
              <a:t>N</a:t>
            </a:r>
            <a:r>
              <a:rPr lang="uk-UA" sz="2800" dirty="0" smtClean="0">
                <a:latin typeface="Arial Black" pitchFamily="34" charset="0"/>
              </a:rPr>
              <a:t>:</a:t>
            </a:r>
            <a:endParaRPr lang="ru-RU" sz="2800" dirty="0" smtClean="0">
              <a:latin typeface="Arial Black" pitchFamily="34" charset="0"/>
            </a:endParaRPr>
          </a:p>
          <a:p>
            <a:pPr>
              <a:buNone/>
            </a:pPr>
            <a:r>
              <a:rPr lang="en-US" sz="2800" i="1" dirty="0" smtClean="0">
                <a:latin typeface="Arial Black" pitchFamily="34" charset="0"/>
              </a:rPr>
              <a:t>Q</a:t>
            </a:r>
            <a:r>
              <a:rPr lang="uk-UA" sz="2800" i="1" dirty="0" smtClean="0">
                <a:latin typeface="Arial Black" pitchFamily="34" charset="0"/>
              </a:rPr>
              <a:t>=</a:t>
            </a:r>
            <a:r>
              <a:rPr lang="en-US" sz="2800" i="1" dirty="0" smtClean="0">
                <a:latin typeface="Arial Black" pitchFamily="34" charset="0"/>
              </a:rPr>
              <a:t>R</a:t>
            </a:r>
            <a:r>
              <a:rPr lang="uk-UA" sz="2800" i="1" dirty="0" smtClean="0">
                <a:latin typeface="Arial Black" pitchFamily="34" charset="0"/>
              </a:rPr>
              <a:t>[М</a:t>
            </a:r>
            <a:r>
              <a:rPr lang="el-GR" sz="2800" b="1" dirty="0" smtClean="0">
                <a:latin typeface="Arial" pitchFamily="34" charset="0"/>
                <a:cs typeface="Arial" pitchFamily="34" charset="0"/>
              </a:rPr>
              <a:t>θ</a:t>
            </a:r>
            <a:r>
              <a:rPr lang="en-US" sz="2800" i="1" dirty="0" smtClean="0">
                <a:latin typeface="Arial Black" pitchFamily="34" charset="0"/>
              </a:rPr>
              <a:t>N</a:t>
            </a:r>
            <a:r>
              <a:rPr lang="uk-UA" sz="2800" i="1" dirty="0" smtClean="0">
                <a:latin typeface="Arial Black" pitchFamily="34" charset="0"/>
              </a:rPr>
              <a:t>]</a:t>
            </a:r>
            <a:r>
              <a:rPr lang="en-US" sz="2800" i="1" dirty="0" smtClean="0">
                <a:latin typeface="Arial Black" pitchFamily="34" charset="0"/>
              </a:rPr>
              <a:t>S</a:t>
            </a:r>
            <a:r>
              <a:rPr lang="uk-UA" sz="2800" i="1" dirty="0" smtClean="0">
                <a:latin typeface="Arial Black" pitchFamily="34" charset="0"/>
              </a:rPr>
              <a:t>={(</a:t>
            </a:r>
            <a:r>
              <a:rPr lang="en-US" sz="2800" i="1" dirty="0" smtClean="0">
                <a:latin typeface="Arial Black" pitchFamily="34" charset="0"/>
              </a:rPr>
              <a:t>r</a:t>
            </a:r>
            <a:r>
              <a:rPr lang="uk-UA" sz="2800" i="1" dirty="0" smtClean="0">
                <a:latin typeface="Arial Black" pitchFamily="34" charset="0"/>
              </a:rPr>
              <a:t>,</a:t>
            </a:r>
            <a:r>
              <a:rPr lang="en-US" sz="2800" i="1" dirty="0" smtClean="0">
                <a:latin typeface="Arial Black" pitchFamily="34" charset="0"/>
              </a:rPr>
              <a:t>s</a:t>
            </a:r>
            <a:r>
              <a:rPr lang="uk-UA" sz="2800" i="1" dirty="0" smtClean="0">
                <a:latin typeface="Arial Black" pitchFamily="34" charset="0"/>
              </a:rPr>
              <a:t>)|</a:t>
            </a:r>
            <a:r>
              <a:rPr lang="en-US" sz="2800" i="1" dirty="0" smtClean="0">
                <a:latin typeface="Arial Black" pitchFamily="34" charset="0"/>
              </a:rPr>
              <a:t>r</a:t>
            </a:r>
            <a:r>
              <a:rPr lang="uk-UA" sz="2800" b="1" dirty="0" smtClean="0">
                <a:latin typeface="Arial" pitchFamily="34" charset="0"/>
                <a:cs typeface="Arial" pitchFamily="34" charset="0"/>
              </a:rPr>
              <a:t>є</a:t>
            </a:r>
            <a:r>
              <a:rPr lang="en-US" sz="2800" i="1" dirty="0" smtClean="0">
                <a:latin typeface="Arial Black" pitchFamily="34" charset="0"/>
              </a:rPr>
              <a:t>R</a:t>
            </a:r>
            <a:r>
              <a:rPr lang="uk-UA" sz="2800" i="1" dirty="0" smtClean="0">
                <a:latin typeface="Arial Black" pitchFamily="34" charset="0"/>
              </a:rPr>
              <a:t> &amp; </a:t>
            </a:r>
            <a:r>
              <a:rPr lang="en-US" sz="2800" i="1" dirty="0" smtClean="0">
                <a:latin typeface="Arial Black" pitchFamily="34" charset="0"/>
              </a:rPr>
              <a:t>s</a:t>
            </a:r>
            <a:r>
              <a:rPr lang="uk-UA" sz="2800" b="1" dirty="0" smtClean="0">
                <a:latin typeface="Arial" pitchFamily="34" charset="0"/>
                <a:cs typeface="Arial" pitchFamily="34" charset="0"/>
              </a:rPr>
              <a:t>є</a:t>
            </a:r>
            <a:r>
              <a:rPr lang="en-US" sz="2800" i="1" dirty="0" smtClean="0">
                <a:latin typeface="Arial Black" pitchFamily="34" charset="0"/>
              </a:rPr>
              <a:t>S</a:t>
            </a:r>
            <a:r>
              <a:rPr lang="uk-UA" sz="2800" i="1" dirty="0" smtClean="0">
                <a:latin typeface="Arial Black" pitchFamily="34" charset="0"/>
              </a:rPr>
              <a:t>&amp;</a:t>
            </a:r>
            <a:r>
              <a:rPr lang="en-US" sz="2800" i="1" dirty="0" smtClean="0">
                <a:latin typeface="Arial Black" pitchFamily="34" charset="0"/>
              </a:rPr>
              <a:t>r[</a:t>
            </a:r>
            <a:r>
              <a:rPr lang="uk-UA" sz="2800" i="1" cap="small" dirty="0" smtClean="0">
                <a:latin typeface="Arial Black" pitchFamily="34" charset="0"/>
              </a:rPr>
              <a:t>М]</a:t>
            </a:r>
            <a:r>
              <a:rPr lang="uk-UA" sz="2800" b="1" i="1" cap="sm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800" b="1" dirty="0" smtClean="0">
                <a:latin typeface="Arial" pitchFamily="34" charset="0"/>
                <a:cs typeface="Arial" pitchFamily="34" charset="0"/>
              </a:rPr>
              <a:t>θ</a:t>
            </a:r>
            <a:r>
              <a:rPr lang="en-US" sz="2800" i="1" dirty="0" smtClean="0">
                <a:latin typeface="Arial Black" pitchFamily="34" charset="0"/>
              </a:rPr>
              <a:t>s</a:t>
            </a:r>
            <a:r>
              <a:rPr lang="uk-UA" sz="2800" i="1" dirty="0" smtClean="0">
                <a:latin typeface="Arial Black" pitchFamily="34" charset="0"/>
              </a:rPr>
              <a:t>[</a:t>
            </a:r>
            <a:r>
              <a:rPr lang="en-US" sz="2800" i="1" dirty="0" smtClean="0">
                <a:latin typeface="Arial Black" pitchFamily="34" charset="0"/>
              </a:rPr>
              <a:t>N</a:t>
            </a:r>
            <a:r>
              <a:rPr lang="uk-UA" sz="2800" i="1" dirty="0" smtClean="0">
                <a:latin typeface="Arial Black" pitchFamily="34" charset="0"/>
              </a:rPr>
              <a:t>]}</a:t>
            </a:r>
            <a:endParaRPr lang="ru-RU" sz="2800" dirty="0" smtClean="0">
              <a:latin typeface="Arial Black" pitchFamily="34" charset="0"/>
            </a:endParaRPr>
          </a:p>
          <a:p>
            <a:endParaRPr lang="ru-RU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Arial Black" pitchFamily="34" charset="0"/>
              </a:rPr>
              <a:t>Під час з'єднання атрибути, за якими виконується така операція, повторюються в кінцевому реляційному відношенні.</a:t>
            </a:r>
          </a:p>
          <a:p>
            <a:endParaRPr lang="uk-UA" dirty="0" smtClean="0">
              <a:latin typeface="Arial Black" pitchFamily="34" charset="0"/>
            </a:endParaRPr>
          </a:p>
          <a:p>
            <a:r>
              <a:rPr lang="uk-UA" dirty="0" smtClean="0">
                <a:latin typeface="Arial Black" pitchFamily="34" charset="0"/>
              </a:rPr>
              <a:t> Операція комутативна й асоціативна.</a:t>
            </a:r>
            <a:r>
              <a:rPr lang="uk-UA" u="sng" dirty="0" smtClean="0">
                <a:latin typeface="Arial Black" pitchFamily="34" charset="0"/>
              </a:rPr>
              <a:t> 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11156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>
                <a:solidFill>
                  <a:srgbClr val="FF0000"/>
                </a:solidFill>
                <a:latin typeface="Arial Black" pitchFamily="34" charset="0"/>
              </a:rPr>
              <a:t>З'єднання за умовою</a:t>
            </a:r>
            <a:endParaRPr lang="ru-RU" sz="3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214414" y="857232"/>
            <a:ext cx="7929586" cy="5391168"/>
          </a:xfrm>
        </p:spPr>
        <p:txBody>
          <a:bodyPr>
            <a:normAutofit lnSpcReduction="10000"/>
          </a:bodyPr>
          <a:lstStyle/>
          <a:p>
            <a:r>
              <a:rPr lang="uk-UA" sz="2800" dirty="0" smtClean="0">
                <a:latin typeface="Arial Black" pitchFamily="34" charset="0"/>
              </a:rPr>
              <a:t>З'єднання за умовою рівності називається </a:t>
            </a:r>
            <a:r>
              <a:rPr lang="uk-UA" sz="2800" i="1" dirty="0" err="1" smtClean="0">
                <a:solidFill>
                  <a:srgbClr val="00B0F0"/>
                </a:solidFill>
                <a:latin typeface="Arial Black" pitchFamily="34" charset="0"/>
              </a:rPr>
              <a:t>еквіз'єднанням</a:t>
            </a:r>
            <a:r>
              <a:rPr lang="uk-UA" sz="2800" i="1" dirty="0" smtClean="0">
                <a:latin typeface="Arial Black" pitchFamily="34" charset="0"/>
              </a:rPr>
              <a:t>. </a:t>
            </a:r>
            <a:r>
              <a:rPr lang="uk-UA" sz="2800" dirty="0" smtClean="0">
                <a:latin typeface="Arial Black" pitchFamily="34" charset="0"/>
              </a:rPr>
              <a:t>З'єднання за умовою рівності, коли один з порівнюваних атрибутів (чи група порівнюваних атрибутів) видаляється з кінцевого відношення, називається </a:t>
            </a:r>
            <a:r>
              <a:rPr lang="uk-UA" sz="2800" i="1" dirty="0" smtClean="0">
                <a:solidFill>
                  <a:srgbClr val="00B0F0"/>
                </a:solidFill>
                <a:latin typeface="Arial Black" pitchFamily="34" charset="0"/>
              </a:rPr>
              <a:t>природним з'єднанням </a:t>
            </a:r>
            <a:r>
              <a:rPr lang="uk-UA" sz="2800" dirty="0" smtClean="0">
                <a:latin typeface="Arial Black" pitchFamily="34" charset="0"/>
              </a:rPr>
              <a:t>(</a:t>
            </a:r>
            <a:r>
              <a:rPr lang="uk-UA" sz="2800" i="1" dirty="0" smtClean="0">
                <a:latin typeface="Arial Black" pitchFamily="34" charset="0"/>
              </a:rPr>
              <a:t> </a:t>
            </a:r>
            <a:r>
              <a:rPr lang="uk-UA" sz="2800" dirty="0" smtClean="0">
                <a:latin typeface="Arial Black" pitchFamily="34" charset="0"/>
              </a:rPr>
              <a:t>* ). Наприклад, якщо задані відношення </a:t>
            </a:r>
            <a:r>
              <a:rPr lang="en-US" sz="2800" i="1" dirty="0" smtClean="0">
                <a:latin typeface="Arial Black" pitchFamily="34" charset="0"/>
              </a:rPr>
              <a:t>R</a:t>
            </a:r>
            <a:r>
              <a:rPr lang="uk-UA" sz="2800" i="1" dirty="0" smtClean="0">
                <a:latin typeface="Arial Black" pitchFamily="34" charset="0"/>
              </a:rPr>
              <a:t>(А, В, С, </a:t>
            </a:r>
            <a:r>
              <a:rPr lang="en-US" sz="2800" i="1" dirty="0" smtClean="0">
                <a:latin typeface="Arial Black" pitchFamily="34" charset="0"/>
              </a:rPr>
              <a:t>D</a:t>
            </a:r>
            <a:r>
              <a:rPr lang="uk-UA" sz="2800" i="1" dirty="0" smtClean="0">
                <a:latin typeface="Arial Black" pitchFamily="34" charset="0"/>
              </a:rPr>
              <a:t>) </a:t>
            </a:r>
            <a:r>
              <a:rPr lang="uk-UA" sz="2800" dirty="0" smtClean="0">
                <a:latin typeface="Arial Black" pitchFamily="34" charset="0"/>
              </a:rPr>
              <a:t>і </a:t>
            </a:r>
            <a:r>
              <a:rPr lang="en-US" sz="2800" i="1" dirty="0" smtClean="0">
                <a:latin typeface="Arial Black" pitchFamily="34" charset="0"/>
              </a:rPr>
              <a:t>S</a:t>
            </a:r>
            <a:r>
              <a:rPr lang="uk-UA" sz="2800" i="1" dirty="0" smtClean="0">
                <a:latin typeface="Arial Black" pitchFamily="34" charset="0"/>
              </a:rPr>
              <a:t>(С, </a:t>
            </a:r>
            <a:r>
              <a:rPr lang="en-US" sz="2800" i="1" dirty="0" smtClean="0">
                <a:latin typeface="Arial Black" pitchFamily="34" charset="0"/>
              </a:rPr>
              <a:t>D</a:t>
            </a:r>
            <a:r>
              <a:rPr lang="uk-UA" sz="2800" i="1" dirty="0" smtClean="0">
                <a:latin typeface="Arial Black" pitchFamily="34" charset="0"/>
              </a:rPr>
              <a:t>. Е), </a:t>
            </a:r>
            <a:r>
              <a:rPr lang="uk-UA" sz="2800" dirty="0" smtClean="0">
                <a:latin typeface="Arial Black" pitchFamily="34" charset="0"/>
              </a:rPr>
              <a:t>то в результаті виконання операції </a:t>
            </a:r>
            <a:r>
              <a:rPr lang="en-US" sz="2800" i="1" dirty="0" smtClean="0">
                <a:latin typeface="Arial Black" pitchFamily="34" charset="0"/>
              </a:rPr>
              <a:t>Q</a:t>
            </a:r>
            <a:r>
              <a:rPr lang="uk-UA" sz="2800" i="1" dirty="0" smtClean="0">
                <a:latin typeface="Arial Black" pitchFamily="34" charset="0"/>
              </a:rPr>
              <a:t>=</a:t>
            </a:r>
            <a:r>
              <a:rPr lang="en-US" sz="2800" i="1" dirty="0" smtClean="0">
                <a:latin typeface="Arial Black" pitchFamily="34" charset="0"/>
              </a:rPr>
              <a:t>R</a:t>
            </a:r>
            <a:r>
              <a:rPr lang="uk-UA" sz="2800" i="1" dirty="0" smtClean="0">
                <a:latin typeface="Arial Black" pitchFamily="34" charset="0"/>
              </a:rPr>
              <a:t>*</a:t>
            </a:r>
            <a:r>
              <a:rPr lang="en-US" sz="2800" i="1" dirty="0" smtClean="0">
                <a:latin typeface="Arial Black" pitchFamily="34" charset="0"/>
              </a:rPr>
              <a:t>S</a:t>
            </a:r>
            <a:r>
              <a:rPr lang="ru-RU" sz="2800" i="1" dirty="0" smtClean="0">
                <a:latin typeface="Arial Black" pitchFamily="34" charset="0"/>
              </a:rPr>
              <a:t>-</a:t>
            </a:r>
            <a:r>
              <a:rPr lang="uk-UA" sz="2800" dirty="0" smtClean="0">
                <a:latin typeface="Arial Black" pitchFamily="34" charset="0"/>
              </a:rPr>
              <a:t>отримаємо реляційне відношення </a:t>
            </a:r>
            <a:r>
              <a:rPr lang="en-US" sz="2800" i="1" dirty="0" smtClean="0">
                <a:latin typeface="Arial Black" pitchFamily="34" charset="0"/>
              </a:rPr>
              <a:t>Q</a:t>
            </a:r>
            <a:r>
              <a:rPr lang="ru-RU" sz="2800" i="1" dirty="0" smtClean="0">
                <a:latin typeface="Arial Black" pitchFamily="34" charset="0"/>
              </a:rPr>
              <a:t>(</a:t>
            </a:r>
            <a:r>
              <a:rPr lang="uk-UA" sz="2800" i="1" dirty="0" smtClean="0">
                <a:latin typeface="Arial Black" pitchFamily="34" charset="0"/>
              </a:rPr>
              <a:t>А, В, С, </a:t>
            </a:r>
            <a:r>
              <a:rPr lang="en-US" sz="2800" i="1" dirty="0" smtClean="0">
                <a:latin typeface="Arial Black" pitchFamily="34" charset="0"/>
              </a:rPr>
              <a:t>D</a:t>
            </a:r>
            <a:r>
              <a:rPr lang="ru-RU" sz="2800" i="1" dirty="0" smtClean="0">
                <a:latin typeface="Arial Black" pitchFamily="34" charset="0"/>
              </a:rPr>
              <a:t>, </a:t>
            </a:r>
            <a:r>
              <a:rPr lang="uk-UA" sz="2800" i="1" dirty="0" smtClean="0">
                <a:latin typeface="Arial Black" pitchFamily="34" charset="0"/>
              </a:rPr>
              <a:t>Е).</a:t>
            </a:r>
            <a:endParaRPr lang="ru-RU" sz="2800" dirty="0" smtClean="0">
              <a:latin typeface="Arial Black" pitchFamily="34" charset="0"/>
            </a:endParaRPr>
          </a:p>
          <a:p>
            <a:endParaRPr lang="ru-RU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142976" y="1447800"/>
            <a:ext cx="8001024" cy="4800600"/>
          </a:xfrm>
        </p:spPr>
        <p:txBody>
          <a:bodyPr>
            <a:noAutofit/>
          </a:bodyPr>
          <a:lstStyle/>
          <a:p>
            <a:r>
              <a:rPr lang="uk-UA" sz="2800" dirty="0" smtClean="0">
                <a:latin typeface="Arial Black" pitchFamily="34" charset="0"/>
              </a:rPr>
              <a:t>Серед операцій </a:t>
            </a:r>
            <a:r>
              <a:rPr lang="el-GR" sz="2800" b="1" dirty="0" smtClean="0">
                <a:latin typeface="Arial Black" pitchFamily="34" charset="0"/>
                <a:cs typeface="Arial" pitchFamily="34" charset="0"/>
              </a:rPr>
              <a:t>θ</a:t>
            </a:r>
            <a:r>
              <a:rPr lang="uk-UA" sz="2800" dirty="0" err="1" smtClean="0">
                <a:latin typeface="Arial Black" pitchFamily="34" charset="0"/>
              </a:rPr>
              <a:t>-з'єднання</a:t>
            </a:r>
            <a:r>
              <a:rPr lang="uk-UA" sz="2800" dirty="0" smtClean="0">
                <a:latin typeface="Arial Black" pitchFamily="34" charset="0"/>
              </a:rPr>
              <a:t> виділяють операцію </a:t>
            </a:r>
            <a:r>
              <a:rPr lang="uk-UA" sz="2800" i="1" dirty="0" err="1" smtClean="0">
                <a:solidFill>
                  <a:srgbClr val="00B0F0"/>
                </a:solidFill>
                <a:latin typeface="Arial Black" pitchFamily="34" charset="0"/>
              </a:rPr>
              <a:t>напівз'єднання</a:t>
            </a:r>
            <a:r>
              <a:rPr lang="uk-UA" sz="2800" i="1" dirty="0" smtClean="0">
                <a:latin typeface="Arial Black" pitchFamily="34" charset="0"/>
              </a:rPr>
              <a:t>, </a:t>
            </a:r>
            <a:r>
              <a:rPr lang="uk-UA" sz="2800" dirty="0" smtClean="0">
                <a:latin typeface="Arial Black" pitchFamily="34" charset="0"/>
              </a:rPr>
              <a:t>за якої з результату видаляються всі атрибути одного з відношень, що з'єднуються. </a:t>
            </a:r>
            <a:endParaRPr lang="ru-RU" sz="2800" dirty="0" smtClean="0">
              <a:latin typeface="Arial Black" pitchFamily="34" charset="0"/>
            </a:endParaRPr>
          </a:p>
          <a:p>
            <a:endParaRPr lang="ru-RU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800102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Елементами основної множини є реляційні відношення. </a:t>
            </a:r>
          </a:p>
          <a:p>
            <a:r>
              <a:rPr lang="uk-UA" sz="24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  Реляційні відношення</a:t>
            </a:r>
            <a:endParaRPr lang="en-US" sz="2400" dirty="0" smtClean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  <a:p>
            <a:r>
              <a:rPr lang="uk-UA" sz="24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називаються </a:t>
            </a:r>
            <a:r>
              <a:rPr lang="uk-UA" sz="2400" i="1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сумісними</a:t>
            </a:r>
            <a:r>
              <a:rPr lang="uk-UA" sz="24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,</a:t>
            </a:r>
            <a:r>
              <a:rPr lang="uk-UA" sz="2400" i="1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uk-UA" sz="24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якщо: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4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У них однакова кількість атрибутів, тобто 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k=n</a:t>
            </a:r>
            <a:r>
              <a:rPr lang="uk-UA" sz="24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;</a:t>
            </a:r>
          </a:p>
          <a:p>
            <a:pPr marL="457200" indent="-457200">
              <a:buFont typeface="+mj-lt"/>
              <a:buAutoNum type="arabicPeriod"/>
            </a:pPr>
            <a:endParaRPr lang="uk-UA" sz="2400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uk-UA" sz="24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Можна встановити взаємно однозначну відповідність між доменами атрибутів першої та другої реляцій. Тобто існує таке бієктивне відображення                              ,</a:t>
            </a:r>
          </a:p>
          <a:p>
            <a:pPr marL="457200" indent="-457200"/>
            <a:r>
              <a:rPr lang="uk-UA" sz="24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     що                                    , тобто домени атрибутів однакові</a:t>
            </a:r>
            <a:endParaRPr lang="uk-UA" sz="2400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5286380" y="928670"/>
          <a:ext cx="3857620" cy="500066"/>
        </p:xfrm>
        <a:graphic>
          <a:graphicData uri="http://schemas.openxmlformats.org/presentationml/2006/ole">
            <p:oleObj spid="_x0000_s1026" name="Формула" r:id="rId4" imgW="1650960" imgH="228600" progId="Equation.3">
              <p:embed/>
            </p:oleObj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643174" y="4286256"/>
          <a:ext cx="2928958" cy="500066"/>
        </p:xfrm>
        <a:graphic>
          <a:graphicData uri="http://schemas.openxmlformats.org/presentationml/2006/ole">
            <p:oleObj spid="_x0000_s1027" name="Формула" r:id="rId5" imgW="1333440" imgH="21564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285984" y="5072074"/>
          <a:ext cx="3571900" cy="500066"/>
        </p:xfrm>
        <a:graphic>
          <a:graphicData uri="http://schemas.openxmlformats.org/presentationml/2006/ole">
            <p:oleObj spid="_x0000_s1028" name="Формула" r:id="rId6" imgW="16254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800" dirty="0" smtClean="0">
                <a:latin typeface="Arial Black" pitchFamily="34" charset="0"/>
              </a:rPr>
              <a:t> Операція з'єднання</a:t>
            </a:r>
            <a:endParaRPr lang="ru-RU" sz="2800" dirty="0">
              <a:latin typeface="Arial Black" pitchFamily="34" charset="0"/>
            </a:endParaRPr>
          </a:p>
        </p:txBody>
      </p:sp>
      <p:pic>
        <p:nvPicPr>
          <p:cNvPr id="6" name="Содержимое 5" descr="C:\Documents and Settings\User\Мои документы\Новая папка (2)\ст51.jpg"/>
          <p:cNvPicPr>
            <a:picLocks noGrp="1"/>
          </p:cNvPicPr>
          <p:nvPr>
            <p:ph idx="1"/>
          </p:nvPr>
        </p:nvPicPr>
        <p:blipFill>
          <a:blip r:embed="rId2" cstate="print"/>
          <a:srcRect r="2931" b="15951"/>
          <a:stretch>
            <a:fillRect/>
          </a:stretch>
        </p:blipFill>
        <p:spPr bwMode="auto">
          <a:xfrm>
            <a:off x="1142976" y="785794"/>
            <a:ext cx="8001024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428992" y="274638"/>
            <a:ext cx="5504696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800" dirty="0" smtClean="0">
                <a:latin typeface="Arial Black" pitchFamily="34" charset="0"/>
              </a:rPr>
              <a:t> Операція з'єднання</a:t>
            </a:r>
            <a:endParaRPr lang="ru-RU" sz="2800" dirty="0">
              <a:latin typeface="Arial Black" pitchFamily="34" charset="0"/>
            </a:endParaRPr>
          </a:p>
        </p:txBody>
      </p:sp>
      <p:pic>
        <p:nvPicPr>
          <p:cNvPr id="5" name="Рисунок 4" descr="C:\Documents and Settings\User\Мои документы\Новая папка (2)\ст52-1.jpg"/>
          <p:cNvPicPr/>
          <p:nvPr/>
        </p:nvPicPr>
        <p:blipFill>
          <a:blip r:embed="rId2"/>
          <a:srcRect l="13063" t="8043" r="28447" b="4484"/>
          <a:stretch>
            <a:fillRect/>
          </a:stretch>
        </p:blipFill>
        <p:spPr bwMode="auto">
          <a:xfrm>
            <a:off x="3357554" y="1000108"/>
            <a:ext cx="3643338" cy="4569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3214678" y="4286256"/>
            <a:ext cx="4071966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214678" y="5214950"/>
            <a:ext cx="392909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142976" y="214290"/>
            <a:ext cx="264320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УВАГА!</a:t>
            </a:r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КАВЕРЗА</a:t>
            </a:r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!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382012"/>
            <a:ext cx="800102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Властивості бінарних операцій:</a:t>
            </a:r>
          </a:p>
          <a:p>
            <a:endParaRPr lang="uk-UA" sz="2400" dirty="0" smtClean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uk-UA" sz="24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Операція </a:t>
            </a:r>
            <a:r>
              <a:rPr lang="el-GR" sz="24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φ</a:t>
            </a:r>
            <a:r>
              <a:rPr lang="uk-UA" sz="24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 є комутативною, якщо </a:t>
            </a:r>
          </a:p>
          <a:p>
            <a:pPr lvl="1"/>
            <a:r>
              <a:rPr lang="uk-UA" sz="24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   А </a:t>
            </a:r>
            <a:r>
              <a:rPr lang="el-GR" sz="24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φ</a:t>
            </a:r>
            <a:r>
              <a:rPr lang="uk-UA" sz="24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 В = В </a:t>
            </a:r>
            <a:r>
              <a:rPr lang="el-GR" sz="24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φ</a:t>
            </a:r>
            <a:r>
              <a:rPr lang="uk-UA" sz="24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 А;</a:t>
            </a:r>
          </a:p>
          <a:p>
            <a:pPr lvl="1"/>
            <a:endParaRPr lang="uk-UA" sz="2400" dirty="0" smtClean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uk-UA" sz="24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Операція </a:t>
            </a:r>
            <a:r>
              <a:rPr lang="el-GR" sz="24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φ</a:t>
            </a:r>
            <a:r>
              <a:rPr lang="uk-UA" sz="24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 є асоціативною, якщо </a:t>
            </a:r>
          </a:p>
          <a:p>
            <a:pPr lvl="1"/>
            <a:r>
              <a:rPr lang="uk-UA" sz="2400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uk-UA" sz="24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  (А </a:t>
            </a:r>
            <a:r>
              <a:rPr lang="el-GR" sz="24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φ</a:t>
            </a:r>
            <a:r>
              <a:rPr lang="uk-UA" sz="24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 В) </a:t>
            </a:r>
            <a:r>
              <a:rPr lang="el-GR" sz="24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φ</a:t>
            </a:r>
            <a:r>
              <a:rPr lang="uk-UA" sz="24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 С = А </a:t>
            </a:r>
            <a:r>
              <a:rPr lang="el-GR" sz="24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φ</a:t>
            </a:r>
            <a:r>
              <a:rPr lang="uk-UA" sz="24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 (В </a:t>
            </a:r>
            <a:r>
              <a:rPr lang="el-GR" sz="24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φ</a:t>
            </a:r>
            <a:r>
              <a:rPr lang="uk-UA" sz="24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 С);</a:t>
            </a:r>
          </a:p>
          <a:p>
            <a:pPr lvl="1"/>
            <a:endParaRPr lang="uk-UA" sz="2400" dirty="0" smtClean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uk-UA" sz="24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Операція </a:t>
            </a:r>
            <a:r>
              <a:rPr lang="el-GR" sz="24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φ</a:t>
            </a:r>
            <a:r>
              <a:rPr lang="uk-UA" sz="24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 є дистрибутивною з     операцією </a:t>
            </a:r>
            <a:r>
              <a:rPr lang="el-GR" sz="24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θ</a:t>
            </a:r>
            <a:r>
              <a:rPr lang="uk-UA" sz="24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, якщо </a:t>
            </a:r>
          </a:p>
          <a:p>
            <a:pPr lvl="1"/>
            <a:r>
              <a:rPr lang="uk-UA" sz="2400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uk-UA" sz="24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 А </a:t>
            </a:r>
            <a:r>
              <a:rPr lang="el-GR" sz="24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φ</a:t>
            </a:r>
            <a:r>
              <a:rPr lang="uk-UA" sz="24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 (В </a:t>
            </a:r>
            <a:r>
              <a:rPr lang="el-GR" sz="24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φ</a:t>
            </a:r>
            <a:r>
              <a:rPr lang="uk-UA" sz="24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 С) = (А </a:t>
            </a:r>
            <a:r>
              <a:rPr lang="el-GR" sz="24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φ</a:t>
            </a:r>
            <a:r>
              <a:rPr lang="uk-UA" sz="24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 В) </a:t>
            </a:r>
            <a:r>
              <a:rPr lang="el-GR" sz="24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θ</a:t>
            </a:r>
            <a:r>
              <a:rPr lang="uk-UA" sz="24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 (А </a:t>
            </a:r>
            <a:r>
              <a:rPr lang="el-GR" sz="24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φ</a:t>
            </a:r>
            <a:r>
              <a:rPr lang="uk-UA" sz="24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 С)</a:t>
            </a:r>
            <a:endParaRPr lang="uk-UA" sz="2400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4032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Операція </a:t>
            </a:r>
            <a:r>
              <a:rPr lang="en-US" sz="2800" b="1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o</a:t>
            </a:r>
            <a:r>
              <a:rPr lang="uk-UA" sz="2800" b="1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б</a:t>
            </a:r>
            <a:r>
              <a:rPr lang="en-US" sz="2800" b="1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’</a:t>
            </a:r>
            <a:r>
              <a:rPr lang="uk-UA" sz="2800" b="1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єднання</a:t>
            </a:r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</a:br>
            <a:endParaRPr lang="ru-RU" sz="2800" dirty="0"/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latin typeface="Arial Black" pitchFamily="34" charset="0"/>
              </a:rPr>
              <a:t>Нехай </a:t>
            </a:r>
            <a:r>
              <a:rPr lang="en-US" sz="2400" i="1" dirty="0" smtClean="0">
                <a:latin typeface="Arial Black" pitchFamily="34" charset="0"/>
              </a:rPr>
              <a:t>L </a:t>
            </a:r>
            <a:r>
              <a:rPr lang="uk-UA" sz="2400" dirty="0" smtClean="0">
                <a:latin typeface="Arial Black" pitchFamily="34" charset="0"/>
              </a:rPr>
              <a:t>— певна множина атрибутів. </a:t>
            </a:r>
            <a:r>
              <a:rPr lang="uk-UA" sz="2400" i="1" dirty="0" smtClean="0">
                <a:latin typeface="Arial Black" pitchFamily="34" charset="0"/>
              </a:rPr>
              <a:t>Об'єднанням </a:t>
            </a:r>
            <a:r>
              <a:rPr lang="uk-UA" sz="2400" dirty="0" smtClean="0">
                <a:latin typeface="Arial Black" pitchFamily="34" charset="0"/>
              </a:rPr>
              <a:t>сумісних реляційних відношень </a:t>
            </a:r>
            <a:r>
              <a:rPr lang="en-US" sz="2400" i="1" dirty="0" smtClean="0">
                <a:latin typeface="Arial Black" pitchFamily="34" charset="0"/>
              </a:rPr>
              <a:t>R</a:t>
            </a:r>
            <a:r>
              <a:rPr lang="uk-UA" sz="2400" i="1" baseline="-25000" dirty="0" smtClean="0">
                <a:latin typeface="Arial Black" pitchFamily="34" charset="0"/>
              </a:rPr>
              <a:t>1</a:t>
            </a:r>
            <a:r>
              <a:rPr lang="uk-UA" sz="2400" i="1" dirty="0" smtClean="0">
                <a:latin typeface="Arial Black" pitchFamily="34" charset="0"/>
              </a:rPr>
              <a:t> </a:t>
            </a:r>
            <a:r>
              <a:rPr lang="uk-UA" sz="2400" dirty="0" smtClean="0">
                <a:latin typeface="Arial Black" pitchFamily="34" charset="0"/>
              </a:rPr>
              <a:t>і </a:t>
            </a:r>
            <a:r>
              <a:rPr lang="en-US" sz="2400" i="1" dirty="0" smtClean="0">
                <a:latin typeface="Arial Black" pitchFamily="34" charset="0"/>
              </a:rPr>
              <a:t>R</a:t>
            </a:r>
            <a:r>
              <a:rPr lang="uk-UA" sz="2400" i="1" baseline="-25000" dirty="0" smtClean="0">
                <a:latin typeface="Arial Black" pitchFamily="34" charset="0"/>
              </a:rPr>
              <a:t>2</a:t>
            </a:r>
            <a:r>
              <a:rPr lang="uk-UA" sz="2400" dirty="0" smtClean="0">
                <a:latin typeface="Arial Black" pitchFamily="34" charset="0"/>
              </a:rPr>
              <a:t> зі схемами </a:t>
            </a:r>
            <a:r>
              <a:rPr lang="en-US" sz="2400" i="1" dirty="0" smtClean="0">
                <a:latin typeface="Arial Black" pitchFamily="34" charset="0"/>
              </a:rPr>
              <a:t>R</a:t>
            </a:r>
            <a:r>
              <a:rPr lang="uk-UA" sz="2400" i="1" baseline="-25000" dirty="0" smtClean="0">
                <a:latin typeface="Arial Black" pitchFamily="34" charset="0"/>
              </a:rPr>
              <a:t>1</a:t>
            </a:r>
            <a:r>
              <a:rPr lang="uk-UA" sz="2400" i="1" dirty="0" smtClean="0">
                <a:latin typeface="Arial Black" pitchFamily="34" charset="0"/>
              </a:rPr>
              <a:t>(</a:t>
            </a:r>
            <a:r>
              <a:rPr lang="en-US" sz="2400" i="1" dirty="0" smtClean="0">
                <a:latin typeface="Arial Black" pitchFamily="34" charset="0"/>
              </a:rPr>
              <a:t>L</a:t>
            </a:r>
            <a:r>
              <a:rPr lang="uk-UA" sz="2400" i="1" dirty="0" smtClean="0">
                <a:latin typeface="Arial Black" pitchFamily="34" charset="0"/>
              </a:rPr>
              <a:t>) і </a:t>
            </a:r>
            <a:r>
              <a:rPr lang="en-US" sz="2400" i="1" dirty="0" smtClean="0">
                <a:latin typeface="Arial Black" pitchFamily="34" charset="0"/>
              </a:rPr>
              <a:t>R</a:t>
            </a:r>
            <a:r>
              <a:rPr lang="uk-UA" sz="2400" i="1" baseline="-25000" dirty="0" smtClean="0">
                <a:latin typeface="Arial Black" pitchFamily="34" charset="0"/>
              </a:rPr>
              <a:t>2</a:t>
            </a:r>
            <a:r>
              <a:rPr lang="uk-UA" sz="2400" i="1" dirty="0" smtClean="0">
                <a:latin typeface="Arial Black" pitchFamily="34" charset="0"/>
              </a:rPr>
              <a:t>(</a:t>
            </a:r>
            <a:r>
              <a:rPr lang="en-US" sz="2400" i="1" dirty="0" smtClean="0">
                <a:latin typeface="Arial Black" pitchFamily="34" charset="0"/>
              </a:rPr>
              <a:t>L</a:t>
            </a:r>
            <a:r>
              <a:rPr lang="uk-UA" sz="2400" i="1" dirty="0" smtClean="0">
                <a:latin typeface="Arial Black" pitchFamily="34" charset="0"/>
              </a:rPr>
              <a:t>) </a:t>
            </a:r>
            <a:r>
              <a:rPr lang="uk-UA" sz="2400" dirty="0" smtClean="0">
                <a:latin typeface="Arial Black" pitchFamily="34" charset="0"/>
              </a:rPr>
              <a:t>(позначається як </a:t>
            </a:r>
            <a:r>
              <a:rPr lang="en-US" sz="2400" i="1" dirty="0" smtClean="0">
                <a:latin typeface="Arial Black" pitchFamily="34" charset="0"/>
              </a:rPr>
              <a:t>R</a:t>
            </a:r>
            <a:r>
              <a:rPr lang="uk-UA" sz="2400" i="1" baseline="-25000" dirty="0" smtClean="0">
                <a:latin typeface="Arial Black" pitchFamily="34" charset="0"/>
              </a:rPr>
              <a:t>1</a:t>
            </a:r>
            <a:r>
              <a:rPr lang="uk-UA" sz="2400" i="1" dirty="0" smtClean="0">
                <a:latin typeface="Arial Black" pitchFamily="34" charset="0"/>
              </a:rPr>
              <a:t> </a:t>
            </a:r>
            <a:r>
              <a:rPr lang="en-US" sz="2400" dirty="0" smtClean="0">
                <a:latin typeface="Arial Black" pitchFamily="34" charset="0"/>
              </a:rPr>
              <a:t>U</a:t>
            </a:r>
            <a:r>
              <a:rPr lang="uk-UA" sz="2400" dirty="0" smtClean="0">
                <a:latin typeface="Arial Black" pitchFamily="34" charset="0"/>
              </a:rPr>
              <a:t> </a:t>
            </a:r>
            <a:r>
              <a:rPr lang="en-US" sz="2400" i="1" dirty="0" smtClean="0">
                <a:latin typeface="Arial Black" pitchFamily="34" charset="0"/>
              </a:rPr>
              <a:t>R</a:t>
            </a:r>
            <a:r>
              <a:rPr lang="uk-UA" sz="2400" i="1" baseline="-25000" dirty="0" smtClean="0">
                <a:latin typeface="Arial Black" pitchFamily="34" charset="0"/>
              </a:rPr>
              <a:t>2</a:t>
            </a:r>
            <a:r>
              <a:rPr lang="uk-UA" sz="2400" i="1" dirty="0" smtClean="0">
                <a:latin typeface="Arial Black" pitchFamily="34" charset="0"/>
              </a:rPr>
              <a:t>) </a:t>
            </a:r>
            <a:r>
              <a:rPr lang="uk-UA" sz="2400" dirty="0" smtClean="0">
                <a:latin typeface="Arial Black" pitchFamily="34" charset="0"/>
              </a:rPr>
              <a:t>називається таке реляційне відношення </a:t>
            </a:r>
            <a:r>
              <a:rPr lang="en-US" sz="2400" i="1" dirty="0" smtClean="0">
                <a:latin typeface="Arial Black" pitchFamily="34" charset="0"/>
              </a:rPr>
              <a:t>R </a:t>
            </a:r>
            <a:r>
              <a:rPr lang="uk-UA" sz="2400" dirty="0" smtClean="0">
                <a:latin typeface="Arial Black" pitchFamily="34" charset="0"/>
              </a:rPr>
              <a:t>зі схемою </a:t>
            </a:r>
            <a:r>
              <a:rPr lang="en-US" sz="2400" i="1" dirty="0" smtClean="0">
                <a:latin typeface="Arial Black" pitchFamily="34" charset="0"/>
              </a:rPr>
              <a:t>R</a:t>
            </a:r>
            <a:r>
              <a:rPr lang="uk-UA" sz="2400" i="1" dirty="0" smtClean="0">
                <a:latin typeface="Arial Black" pitchFamily="34" charset="0"/>
              </a:rPr>
              <a:t>(</a:t>
            </a:r>
            <a:r>
              <a:rPr lang="en-US" sz="2400" i="1" dirty="0" smtClean="0">
                <a:latin typeface="Arial Black" pitchFamily="34" charset="0"/>
              </a:rPr>
              <a:t>L</a:t>
            </a:r>
            <a:r>
              <a:rPr lang="uk-UA" sz="2400" i="1" dirty="0" smtClean="0">
                <a:latin typeface="Arial Black" pitchFamily="34" charset="0"/>
              </a:rPr>
              <a:t>)</a:t>
            </a:r>
            <a:r>
              <a:rPr lang="uk-UA" sz="2400" dirty="0" smtClean="0">
                <a:latin typeface="Arial Black" pitchFamily="34" charset="0"/>
              </a:rPr>
              <a:t>, що містить кортежі обох поєднуваних відношень, але без повторень</a:t>
            </a:r>
            <a:endParaRPr lang="ru-RU" sz="2400" dirty="0" smtClean="0">
              <a:latin typeface="Arial Black" pitchFamily="34" charset="0"/>
            </a:endParaRPr>
          </a:p>
          <a:p>
            <a:r>
              <a:rPr lang="en-US" sz="2400" i="1" dirty="0" smtClean="0">
                <a:latin typeface="Arial Black" pitchFamily="34" charset="0"/>
              </a:rPr>
              <a:t>R</a:t>
            </a:r>
            <a:r>
              <a:rPr lang="uk-UA" sz="2400" i="1" dirty="0" smtClean="0">
                <a:latin typeface="Arial Black" pitchFamily="34" charset="0"/>
              </a:rPr>
              <a:t>(</a:t>
            </a:r>
            <a:r>
              <a:rPr lang="en-US" sz="2400" i="1" dirty="0" smtClean="0">
                <a:latin typeface="Arial Black" pitchFamily="34" charset="0"/>
              </a:rPr>
              <a:t>L</a:t>
            </a:r>
            <a:r>
              <a:rPr lang="uk-UA" sz="2400" i="1" dirty="0" smtClean="0">
                <a:latin typeface="Arial Black" pitchFamily="34" charset="0"/>
              </a:rPr>
              <a:t>) = </a:t>
            </a:r>
            <a:r>
              <a:rPr lang="en-US" sz="2400" i="1" dirty="0" smtClean="0">
                <a:latin typeface="Arial Black" pitchFamily="34" charset="0"/>
              </a:rPr>
              <a:t>R</a:t>
            </a:r>
            <a:r>
              <a:rPr lang="uk-UA" sz="2400" i="1" baseline="-25000" dirty="0" smtClean="0">
                <a:latin typeface="Arial Black" pitchFamily="34" charset="0"/>
              </a:rPr>
              <a:t>1</a:t>
            </a:r>
            <a:r>
              <a:rPr lang="uk-UA" sz="2400" i="1" dirty="0" smtClean="0">
                <a:latin typeface="Arial Black" pitchFamily="34" charset="0"/>
              </a:rPr>
              <a:t> (</a:t>
            </a:r>
            <a:r>
              <a:rPr lang="en-US" sz="2400" i="1" dirty="0" smtClean="0">
                <a:latin typeface="Arial Black" pitchFamily="34" charset="0"/>
              </a:rPr>
              <a:t>L</a:t>
            </a:r>
            <a:r>
              <a:rPr lang="uk-UA" sz="2400" i="1" dirty="0" smtClean="0">
                <a:latin typeface="Arial Black" pitchFamily="34" charset="0"/>
              </a:rPr>
              <a:t>)  </a:t>
            </a:r>
            <a:r>
              <a:rPr lang="en-US" sz="2400" i="1" dirty="0" smtClean="0">
                <a:latin typeface="Arial Black" pitchFamily="34" charset="0"/>
              </a:rPr>
              <a:t>R</a:t>
            </a:r>
            <a:r>
              <a:rPr lang="uk-UA" sz="2400" i="1" baseline="-25000" dirty="0" smtClean="0">
                <a:latin typeface="Arial Black" pitchFamily="34" charset="0"/>
              </a:rPr>
              <a:t>2</a:t>
            </a:r>
            <a:r>
              <a:rPr lang="uk-UA" sz="2400" i="1" dirty="0" smtClean="0">
                <a:latin typeface="Arial Black" pitchFamily="34" charset="0"/>
              </a:rPr>
              <a:t> (</a:t>
            </a:r>
            <a:r>
              <a:rPr lang="en-US" sz="2400" i="1" dirty="0" smtClean="0">
                <a:latin typeface="Arial Black" pitchFamily="34" charset="0"/>
              </a:rPr>
              <a:t>L</a:t>
            </a:r>
            <a:r>
              <a:rPr lang="uk-UA" sz="2400" i="1" dirty="0" smtClean="0">
                <a:latin typeface="Arial Black" pitchFamily="34" charset="0"/>
              </a:rPr>
              <a:t>) = {</a:t>
            </a:r>
            <a:r>
              <a:rPr lang="en-US" sz="2400" i="1" dirty="0" smtClean="0">
                <a:latin typeface="Arial Black" pitchFamily="34" charset="0"/>
              </a:rPr>
              <a:t>r</a:t>
            </a:r>
            <a:r>
              <a:rPr lang="uk-UA" sz="2400" i="1" dirty="0" smtClean="0">
                <a:latin typeface="Arial Black" pitchFamily="34" charset="0"/>
              </a:rPr>
              <a:t> | </a:t>
            </a:r>
            <a:r>
              <a:rPr lang="en-US" sz="2400" i="1" dirty="0" smtClean="0">
                <a:latin typeface="Arial Black" pitchFamily="34" charset="0"/>
              </a:rPr>
              <a:t>r </a:t>
            </a:r>
            <a:r>
              <a:rPr lang="uk-UA" sz="2400" i="1" dirty="0" smtClean="0">
                <a:latin typeface="Arial Black" pitchFamily="34" charset="0"/>
              </a:rPr>
              <a:t> </a:t>
            </a:r>
            <a:r>
              <a:rPr lang="en-US" sz="2400" i="1" dirty="0" smtClean="0">
                <a:latin typeface="Arial Black" pitchFamily="34" charset="0"/>
              </a:rPr>
              <a:t>R</a:t>
            </a:r>
            <a:r>
              <a:rPr lang="uk-UA" sz="2400" i="1" baseline="-25000" dirty="0" smtClean="0">
                <a:latin typeface="Arial Black" pitchFamily="34" charset="0"/>
              </a:rPr>
              <a:t>1</a:t>
            </a:r>
            <a:r>
              <a:rPr lang="uk-UA" sz="2400" i="1" dirty="0" smtClean="0">
                <a:latin typeface="Arial Black" pitchFamily="34" charset="0"/>
              </a:rPr>
              <a:t> </a:t>
            </a:r>
            <a:r>
              <a:rPr lang="en-US" sz="2400" i="1" dirty="0" smtClean="0">
                <a:latin typeface="Arial Black" pitchFamily="34" charset="0"/>
              </a:rPr>
              <a:t>r </a:t>
            </a:r>
            <a:r>
              <a:rPr lang="en-US" sz="2400" i="1" dirty="0" err="1" smtClean="0">
                <a:latin typeface="Arial Black" pitchFamily="34" charset="0"/>
              </a:rPr>
              <a:t>R</a:t>
            </a:r>
            <a:r>
              <a:rPr lang="uk-UA" sz="2400" i="1" baseline="-25000" dirty="0" smtClean="0">
                <a:latin typeface="Arial Black" pitchFamily="34" charset="0"/>
              </a:rPr>
              <a:t>2</a:t>
            </a:r>
            <a:r>
              <a:rPr lang="uk-UA" sz="2400" i="1" dirty="0" smtClean="0">
                <a:latin typeface="Arial Black" pitchFamily="34" charset="0"/>
              </a:rPr>
              <a:t>}.</a:t>
            </a:r>
            <a:endParaRPr lang="ru-RU" sz="2400" dirty="0" smtClean="0">
              <a:latin typeface="Arial Black" pitchFamily="34" charset="0"/>
            </a:endParaRPr>
          </a:p>
          <a:p>
            <a:pPr>
              <a:buNone/>
            </a:pPr>
            <a:r>
              <a:rPr lang="uk-UA" sz="2400" dirty="0" smtClean="0">
                <a:latin typeface="Arial Black" pitchFamily="34" charset="0"/>
              </a:rPr>
              <a:t>Операція комутативна, асоціативна й дистрибутивна щодо перетину. </a:t>
            </a:r>
            <a:endParaRPr lang="ru-RU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43174" y="285728"/>
            <a:ext cx="4214842" cy="50006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Операція </a:t>
            </a:r>
            <a:r>
              <a:rPr lang="en-US" sz="2400" b="1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o</a:t>
            </a:r>
            <a:r>
              <a:rPr lang="uk-UA" sz="2400" b="1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б</a:t>
            </a:r>
            <a:r>
              <a:rPr lang="en-US" sz="2400" b="1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’</a:t>
            </a:r>
            <a:r>
              <a:rPr lang="uk-UA" sz="2400" b="1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єднання</a:t>
            </a:r>
            <a:endParaRPr lang="ru-RU" sz="2400" b="1" dirty="0">
              <a:solidFill>
                <a:schemeClr val="tx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728" y="1285860"/>
            <a:ext cx="6715172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 (L) = R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(L) U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(L) = { r | r  </a:t>
            </a: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є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v r </a:t>
            </a: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є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}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85852" y="3143248"/>
          <a:ext cx="1571636" cy="2357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785818"/>
              </a:tblGrid>
              <a:tr h="589364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А</a:t>
                      </a:r>
                      <a:endParaRPr lang="ru-RU" sz="24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В</a:t>
                      </a:r>
                      <a:endParaRPr lang="ru-RU" sz="24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5893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a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b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5893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a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b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5893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a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b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3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57620" y="3143248"/>
          <a:ext cx="1571636" cy="1768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785818"/>
              </a:tblGrid>
              <a:tr h="589364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А</a:t>
                      </a:r>
                      <a:endParaRPr lang="ru-RU" sz="24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В</a:t>
                      </a:r>
                      <a:endParaRPr lang="ru-RU" sz="24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5893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a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b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5893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a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b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785918" y="2643182"/>
            <a:ext cx="5212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2400" dirty="0"/>
          </a:p>
        </p:txBody>
      </p:sp>
      <p:sp>
        <p:nvSpPr>
          <p:cNvPr id="8" name="Rectangle 7"/>
          <p:cNvSpPr/>
          <p:nvPr/>
        </p:nvSpPr>
        <p:spPr>
          <a:xfrm>
            <a:off x="4357686" y="2643182"/>
            <a:ext cx="5212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2400" dirty="0"/>
          </a:p>
        </p:txBody>
      </p:sp>
      <p:sp>
        <p:nvSpPr>
          <p:cNvPr id="9" name="Rectangle 8"/>
          <p:cNvSpPr/>
          <p:nvPr/>
        </p:nvSpPr>
        <p:spPr>
          <a:xfrm>
            <a:off x="6786578" y="2643182"/>
            <a:ext cx="13356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U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500826" y="3143248"/>
          <a:ext cx="1571636" cy="2946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785818"/>
              </a:tblGrid>
              <a:tr h="589364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А</a:t>
                      </a:r>
                      <a:endParaRPr lang="ru-RU" sz="24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В</a:t>
                      </a:r>
                      <a:endParaRPr lang="ru-RU" sz="24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5893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a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b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5893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a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b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5893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a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b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5893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a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b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3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Операція перетину</a:t>
            </a:r>
            <a:r>
              <a:rPr lang="ru-RU" sz="3200" b="1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5920" y="928670"/>
            <a:ext cx="7498080" cy="4800600"/>
          </a:xfrm>
        </p:spPr>
        <p:txBody>
          <a:bodyPr>
            <a:normAutofit/>
          </a:bodyPr>
          <a:lstStyle/>
          <a:p>
            <a:r>
              <a:rPr lang="uk-UA" sz="2800" i="1" dirty="0" smtClean="0">
                <a:latin typeface="Arial Black" pitchFamily="34" charset="0"/>
              </a:rPr>
              <a:t>Перетином </a:t>
            </a:r>
            <a:r>
              <a:rPr lang="uk-UA" sz="2800" dirty="0" smtClean="0">
                <a:latin typeface="Arial Black" pitchFamily="34" charset="0"/>
              </a:rPr>
              <a:t>сумісних реляційних відношень </a:t>
            </a:r>
            <a:r>
              <a:rPr lang="en-US" sz="2800" i="1" dirty="0" smtClean="0">
                <a:latin typeface="Arial Black" pitchFamily="34" charset="0"/>
              </a:rPr>
              <a:t>R</a:t>
            </a:r>
            <a:r>
              <a:rPr lang="uk-UA" sz="2800" i="1" baseline="-25000" dirty="0" smtClean="0">
                <a:latin typeface="Arial Black" pitchFamily="34" charset="0"/>
              </a:rPr>
              <a:t>1</a:t>
            </a:r>
            <a:r>
              <a:rPr lang="uk-UA" sz="2800" i="1" dirty="0" smtClean="0">
                <a:latin typeface="Arial Black" pitchFamily="34" charset="0"/>
              </a:rPr>
              <a:t> </a:t>
            </a:r>
            <a:r>
              <a:rPr lang="uk-UA" sz="2800" dirty="0" smtClean="0">
                <a:latin typeface="Arial Black" pitchFamily="34" charset="0"/>
              </a:rPr>
              <a:t>і </a:t>
            </a:r>
            <a:r>
              <a:rPr lang="en-US" sz="2800" i="1" dirty="0" smtClean="0">
                <a:latin typeface="Arial Black" pitchFamily="34" charset="0"/>
              </a:rPr>
              <a:t>R</a:t>
            </a:r>
            <a:r>
              <a:rPr lang="uk-UA" sz="2800" i="1" baseline="-25000" dirty="0" smtClean="0">
                <a:latin typeface="Arial Black" pitchFamily="34" charset="0"/>
              </a:rPr>
              <a:t>2</a:t>
            </a:r>
            <a:r>
              <a:rPr lang="uk-UA" sz="2800" dirty="0" smtClean="0">
                <a:latin typeface="Arial Black" pitchFamily="34" charset="0"/>
              </a:rPr>
              <a:t> зі схемами </a:t>
            </a:r>
            <a:r>
              <a:rPr lang="en-US" sz="2800" i="1" dirty="0" smtClean="0">
                <a:latin typeface="Arial Black" pitchFamily="34" charset="0"/>
              </a:rPr>
              <a:t>R</a:t>
            </a:r>
            <a:r>
              <a:rPr lang="uk-UA" sz="2800" i="1" baseline="-25000" dirty="0" smtClean="0">
                <a:latin typeface="Arial Black" pitchFamily="34" charset="0"/>
              </a:rPr>
              <a:t>1</a:t>
            </a:r>
            <a:r>
              <a:rPr lang="uk-UA" sz="2800" i="1" dirty="0" smtClean="0">
                <a:latin typeface="Arial Black" pitchFamily="34" charset="0"/>
              </a:rPr>
              <a:t>(</a:t>
            </a:r>
            <a:r>
              <a:rPr lang="en-US" sz="2800" i="1" dirty="0" smtClean="0">
                <a:latin typeface="Arial Black" pitchFamily="34" charset="0"/>
              </a:rPr>
              <a:t>L</a:t>
            </a:r>
            <a:r>
              <a:rPr lang="uk-UA" sz="2800" i="1" dirty="0" smtClean="0">
                <a:latin typeface="Arial Black" pitchFamily="34" charset="0"/>
              </a:rPr>
              <a:t>) і </a:t>
            </a:r>
            <a:r>
              <a:rPr lang="en-US" sz="2800" i="1" dirty="0" smtClean="0">
                <a:latin typeface="Arial Black" pitchFamily="34" charset="0"/>
              </a:rPr>
              <a:t>R</a:t>
            </a:r>
            <a:r>
              <a:rPr lang="uk-UA" sz="2800" i="1" baseline="-25000" dirty="0" smtClean="0">
                <a:latin typeface="Arial Black" pitchFamily="34" charset="0"/>
              </a:rPr>
              <a:t>2</a:t>
            </a:r>
            <a:r>
              <a:rPr lang="uk-UA" sz="2800" i="1" dirty="0" smtClean="0">
                <a:latin typeface="Arial Black" pitchFamily="34" charset="0"/>
              </a:rPr>
              <a:t>(</a:t>
            </a:r>
            <a:r>
              <a:rPr lang="en-US" sz="2800" i="1" dirty="0" smtClean="0">
                <a:latin typeface="Arial Black" pitchFamily="34" charset="0"/>
              </a:rPr>
              <a:t>L</a:t>
            </a:r>
            <a:r>
              <a:rPr lang="uk-UA" sz="2800" i="1" dirty="0" smtClean="0">
                <a:latin typeface="Arial Black" pitchFamily="34" charset="0"/>
              </a:rPr>
              <a:t>) </a:t>
            </a:r>
            <a:r>
              <a:rPr lang="uk-UA" sz="2800" dirty="0" smtClean="0">
                <a:latin typeface="Arial Black" pitchFamily="34" charset="0"/>
              </a:rPr>
              <a:t>(позначається як </a:t>
            </a:r>
            <a:r>
              <a:rPr lang="en-US" sz="2800" i="1" dirty="0" smtClean="0">
                <a:latin typeface="Arial Black" pitchFamily="34" charset="0"/>
              </a:rPr>
              <a:t>R</a:t>
            </a:r>
            <a:r>
              <a:rPr lang="uk-UA" sz="2800" i="1" baseline="-25000" dirty="0" smtClean="0">
                <a:latin typeface="Arial Black" pitchFamily="34" charset="0"/>
              </a:rPr>
              <a:t>1</a:t>
            </a:r>
            <a:r>
              <a:rPr lang="uk-UA" sz="2800" i="1" dirty="0" smtClean="0">
                <a:latin typeface="Arial Black" pitchFamily="34" charset="0"/>
              </a:rPr>
              <a:t>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∩ </a:t>
            </a:r>
            <a:r>
              <a:rPr lang="en-US" sz="2800" i="1" dirty="0" smtClean="0">
                <a:latin typeface="Arial Black" pitchFamily="34" charset="0"/>
              </a:rPr>
              <a:t>R</a:t>
            </a:r>
            <a:r>
              <a:rPr lang="uk-UA" sz="2800" i="1" baseline="-25000" dirty="0" smtClean="0">
                <a:latin typeface="Arial Black" pitchFamily="34" charset="0"/>
              </a:rPr>
              <a:t>2</a:t>
            </a:r>
            <a:r>
              <a:rPr lang="uk-UA" sz="2800" i="1" dirty="0" smtClean="0">
                <a:latin typeface="Arial Black" pitchFamily="34" charset="0"/>
              </a:rPr>
              <a:t>) </a:t>
            </a:r>
            <a:r>
              <a:rPr lang="uk-UA" sz="2800" dirty="0" smtClean="0">
                <a:latin typeface="Arial Black" pitchFamily="34" charset="0"/>
              </a:rPr>
              <a:t>називається таке реляційне відношення </a:t>
            </a:r>
            <a:r>
              <a:rPr lang="en-US" sz="2800" i="1" dirty="0" smtClean="0">
                <a:latin typeface="Arial Black" pitchFamily="34" charset="0"/>
              </a:rPr>
              <a:t>R </a:t>
            </a:r>
            <a:r>
              <a:rPr lang="uk-UA" sz="2800" dirty="0" smtClean="0">
                <a:latin typeface="Arial Black" pitchFamily="34" charset="0"/>
              </a:rPr>
              <a:t>зі схемою </a:t>
            </a:r>
            <a:r>
              <a:rPr lang="en-US" sz="2800" i="1" dirty="0" smtClean="0">
                <a:latin typeface="Arial Black" pitchFamily="34" charset="0"/>
              </a:rPr>
              <a:t>R</a:t>
            </a:r>
            <a:r>
              <a:rPr lang="uk-UA" sz="2800" i="1" dirty="0" smtClean="0">
                <a:latin typeface="Arial Black" pitchFamily="34" charset="0"/>
              </a:rPr>
              <a:t>(</a:t>
            </a:r>
            <a:r>
              <a:rPr lang="en-US" sz="2800" i="1" dirty="0" smtClean="0">
                <a:latin typeface="Arial Black" pitchFamily="34" charset="0"/>
              </a:rPr>
              <a:t>L</a:t>
            </a:r>
            <a:r>
              <a:rPr lang="uk-UA" sz="2800" i="1" dirty="0" smtClean="0">
                <a:latin typeface="Arial Black" pitchFamily="34" charset="0"/>
              </a:rPr>
              <a:t>), </a:t>
            </a:r>
            <a:r>
              <a:rPr lang="uk-UA" sz="2800" dirty="0" smtClean="0">
                <a:latin typeface="Arial Black" pitchFamily="34" charset="0"/>
              </a:rPr>
              <a:t>яке містить кортежі, </a:t>
            </a:r>
            <a:r>
              <a:rPr lang="uk-UA" sz="2800" dirty="0" err="1" smtClean="0">
                <a:latin typeface="Arial Black" pitchFamily="34" charset="0"/>
              </a:rPr>
              <a:t>шо</a:t>
            </a:r>
            <a:r>
              <a:rPr lang="uk-UA" sz="2800" dirty="0" smtClean="0">
                <a:latin typeface="Arial Black" pitchFamily="34" charset="0"/>
              </a:rPr>
              <a:t> входять до складу обох </a:t>
            </a:r>
            <a:r>
              <a:rPr lang="uk-UA" sz="2800" dirty="0" err="1" smtClean="0">
                <a:latin typeface="Arial Black" pitchFamily="34" charset="0"/>
              </a:rPr>
              <a:t>операндів</a:t>
            </a:r>
            <a:r>
              <a:rPr lang="uk-UA" sz="2800" dirty="0" smtClean="0">
                <a:latin typeface="Arial Black" pitchFamily="34" charset="0"/>
              </a:rPr>
              <a:t>:</a:t>
            </a:r>
            <a:endParaRPr lang="ru-RU" sz="2800" dirty="0" smtClean="0">
              <a:latin typeface="Arial Black" pitchFamily="34" charset="0"/>
            </a:endParaRPr>
          </a:p>
          <a:p>
            <a:pPr>
              <a:buNone/>
            </a:pPr>
            <a:r>
              <a:rPr lang="en-US" sz="2800" i="1" dirty="0" smtClean="0">
                <a:latin typeface="Arial Black" pitchFamily="34" charset="0"/>
              </a:rPr>
              <a:t>R</a:t>
            </a:r>
            <a:r>
              <a:rPr lang="uk-UA" sz="2800" i="1" dirty="0" smtClean="0">
                <a:latin typeface="Arial Black" pitchFamily="34" charset="0"/>
              </a:rPr>
              <a:t>(</a:t>
            </a:r>
            <a:r>
              <a:rPr lang="en-US" sz="2800" i="1" dirty="0" smtClean="0">
                <a:latin typeface="Arial Black" pitchFamily="34" charset="0"/>
              </a:rPr>
              <a:t>L</a:t>
            </a:r>
            <a:r>
              <a:rPr lang="uk-UA" sz="2800" i="1" dirty="0" smtClean="0">
                <a:latin typeface="Arial Black" pitchFamily="34" charset="0"/>
              </a:rPr>
              <a:t>) = </a:t>
            </a:r>
            <a:r>
              <a:rPr lang="en-US" sz="2800" i="1" dirty="0" smtClean="0">
                <a:latin typeface="Arial Black" pitchFamily="34" charset="0"/>
              </a:rPr>
              <a:t>R</a:t>
            </a:r>
            <a:r>
              <a:rPr lang="uk-UA" sz="2800" i="1" baseline="-25000" dirty="0" smtClean="0">
                <a:latin typeface="Arial Black" pitchFamily="34" charset="0"/>
              </a:rPr>
              <a:t>1</a:t>
            </a:r>
            <a:r>
              <a:rPr lang="uk-UA" sz="2800" i="1" dirty="0" smtClean="0">
                <a:latin typeface="Arial Black" pitchFamily="34" charset="0"/>
              </a:rPr>
              <a:t> (</a:t>
            </a:r>
            <a:r>
              <a:rPr lang="en-US" sz="2800" i="1" dirty="0" smtClean="0">
                <a:latin typeface="Arial Black" pitchFamily="34" charset="0"/>
              </a:rPr>
              <a:t>L</a:t>
            </a:r>
            <a:r>
              <a:rPr lang="uk-UA" sz="2800" i="1" dirty="0" smtClean="0">
                <a:latin typeface="Arial Black" pitchFamily="34" charset="0"/>
              </a:rPr>
              <a:t>)  </a:t>
            </a:r>
            <a:r>
              <a:rPr lang="en-US" sz="2800" i="1" dirty="0" smtClean="0">
                <a:latin typeface="Arial Black" pitchFamily="34" charset="0"/>
              </a:rPr>
              <a:t>R</a:t>
            </a:r>
            <a:r>
              <a:rPr lang="uk-UA" sz="2800" i="1" baseline="-25000" dirty="0" smtClean="0">
                <a:latin typeface="Arial Black" pitchFamily="34" charset="0"/>
              </a:rPr>
              <a:t>2</a:t>
            </a:r>
            <a:r>
              <a:rPr lang="uk-UA" sz="2800" i="1" dirty="0" smtClean="0">
                <a:latin typeface="Arial Black" pitchFamily="34" charset="0"/>
              </a:rPr>
              <a:t> (</a:t>
            </a:r>
            <a:r>
              <a:rPr lang="en-US" sz="2800" i="1" dirty="0" smtClean="0">
                <a:latin typeface="Arial Black" pitchFamily="34" charset="0"/>
              </a:rPr>
              <a:t>L</a:t>
            </a:r>
            <a:r>
              <a:rPr lang="uk-UA" sz="2800" i="1" dirty="0" smtClean="0">
                <a:latin typeface="Arial Black" pitchFamily="34" charset="0"/>
              </a:rPr>
              <a:t>) = {</a:t>
            </a:r>
            <a:r>
              <a:rPr lang="en-US" sz="2800" i="1" dirty="0" smtClean="0">
                <a:latin typeface="Arial Black" pitchFamily="34" charset="0"/>
              </a:rPr>
              <a:t>r</a:t>
            </a:r>
            <a:r>
              <a:rPr lang="uk-UA" sz="2800" i="1" dirty="0" smtClean="0">
                <a:latin typeface="Arial Black" pitchFamily="34" charset="0"/>
              </a:rPr>
              <a:t> | </a:t>
            </a:r>
            <a:r>
              <a:rPr lang="en-US" sz="2800" i="1" dirty="0" smtClean="0">
                <a:latin typeface="Arial Black" pitchFamily="34" charset="0"/>
              </a:rPr>
              <a:t>r </a:t>
            </a:r>
            <a:r>
              <a:rPr lang="uk-UA" sz="2800" i="1" dirty="0" smtClean="0">
                <a:latin typeface="Arial Black" pitchFamily="34" charset="0"/>
              </a:rPr>
              <a:t> </a:t>
            </a:r>
            <a:r>
              <a:rPr lang="en-US" sz="2800" i="1" dirty="0" smtClean="0">
                <a:latin typeface="Arial Black" pitchFamily="34" charset="0"/>
              </a:rPr>
              <a:t>R</a:t>
            </a:r>
            <a:r>
              <a:rPr lang="uk-UA" sz="2800" i="1" baseline="-25000" dirty="0" smtClean="0">
                <a:latin typeface="Arial Black" pitchFamily="34" charset="0"/>
              </a:rPr>
              <a:t>1 </a:t>
            </a:r>
            <a:r>
              <a:rPr lang="ru-RU" sz="2800" i="1" dirty="0" smtClean="0">
                <a:latin typeface="Arial Black" pitchFamily="34" charset="0"/>
              </a:rPr>
              <a:t>&amp; </a:t>
            </a:r>
            <a:r>
              <a:rPr lang="en-US" sz="2800" i="1" dirty="0" smtClean="0">
                <a:latin typeface="Arial Black" pitchFamily="34" charset="0"/>
              </a:rPr>
              <a:t>r </a:t>
            </a:r>
            <a:r>
              <a:rPr lang="en-US" sz="2800" i="1" dirty="0" err="1" smtClean="0">
                <a:latin typeface="Arial Black" pitchFamily="34" charset="0"/>
              </a:rPr>
              <a:t>R</a:t>
            </a:r>
            <a:r>
              <a:rPr lang="uk-UA" sz="2800" i="1" baseline="-25000" dirty="0" smtClean="0">
                <a:latin typeface="Arial Black" pitchFamily="34" charset="0"/>
              </a:rPr>
              <a:t>2</a:t>
            </a:r>
            <a:r>
              <a:rPr lang="uk-UA" sz="2800" i="1" dirty="0" smtClean="0">
                <a:latin typeface="Arial Black" pitchFamily="34" charset="0"/>
              </a:rPr>
              <a:t>}.</a:t>
            </a:r>
            <a:endParaRPr lang="ru-RU" sz="2800" dirty="0" smtClean="0">
              <a:latin typeface="Arial Black" pitchFamily="34" charset="0"/>
            </a:endParaRPr>
          </a:p>
          <a:p>
            <a:pPr>
              <a:buNone/>
            </a:pPr>
            <a:r>
              <a:rPr lang="uk-UA" sz="2800" dirty="0" smtClean="0">
                <a:latin typeface="Arial Black" pitchFamily="34" charset="0"/>
              </a:rPr>
              <a:t>Операція комутативна, асоціативна й дистрибутивна щодо об'єднання</a:t>
            </a:r>
            <a:endParaRPr lang="ru-RU" sz="2800" dirty="0" smtClean="0">
              <a:latin typeface="Arial Black" pitchFamily="34" charset="0"/>
            </a:endParaRPr>
          </a:p>
          <a:p>
            <a:endParaRPr lang="ru-RU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1538" y="142852"/>
            <a:ext cx="7929618" cy="50006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Операції реляційної алгебри</a:t>
            </a:r>
            <a:endParaRPr lang="ru-RU" sz="2400" b="1" dirty="0">
              <a:solidFill>
                <a:schemeClr val="tx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43174" y="785794"/>
            <a:ext cx="4214842" cy="50006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Операція перетину</a:t>
            </a:r>
            <a:endParaRPr lang="ru-RU" sz="2400" b="1" dirty="0">
              <a:solidFill>
                <a:schemeClr val="tx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1785926"/>
            <a:ext cx="6715172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 (L) = R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(L)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∩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(L) = { r | r  </a:t>
            </a: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є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&amp; r </a:t>
            </a: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є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}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85852" y="3143248"/>
          <a:ext cx="1571636" cy="2357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785818"/>
              </a:tblGrid>
              <a:tr h="589364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А</a:t>
                      </a:r>
                      <a:endParaRPr lang="ru-RU" sz="24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В</a:t>
                      </a:r>
                      <a:endParaRPr lang="ru-RU" sz="24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5893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a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b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5893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a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b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5893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a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b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3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57620" y="3143248"/>
          <a:ext cx="1571636" cy="1768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785818"/>
              </a:tblGrid>
              <a:tr h="589364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А</a:t>
                      </a:r>
                      <a:endParaRPr lang="ru-RU" sz="24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В</a:t>
                      </a:r>
                      <a:endParaRPr lang="ru-RU" sz="24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5893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a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b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5893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a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b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572264" y="3143248"/>
          <a:ext cx="1571636" cy="1178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785818"/>
              </a:tblGrid>
              <a:tr h="589364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А</a:t>
                      </a:r>
                      <a:endParaRPr lang="ru-RU" sz="24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В</a:t>
                      </a:r>
                      <a:endParaRPr lang="ru-RU" sz="24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5893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a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b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785918" y="2643182"/>
            <a:ext cx="5212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2400" b="1" dirty="0"/>
          </a:p>
        </p:txBody>
      </p:sp>
      <p:sp>
        <p:nvSpPr>
          <p:cNvPr id="10" name="Rectangle 9"/>
          <p:cNvSpPr/>
          <p:nvPr/>
        </p:nvSpPr>
        <p:spPr>
          <a:xfrm>
            <a:off x="4357686" y="2643182"/>
            <a:ext cx="5212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2400" b="1" dirty="0"/>
          </a:p>
        </p:txBody>
      </p:sp>
      <p:sp>
        <p:nvSpPr>
          <p:cNvPr id="11" name="Rectangle 10"/>
          <p:cNvSpPr/>
          <p:nvPr/>
        </p:nvSpPr>
        <p:spPr>
          <a:xfrm>
            <a:off x="6786578" y="2643182"/>
            <a:ext cx="13356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∩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Операція різниці</a:t>
            </a:r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785794"/>
            <a:ext cx="7498080" cy="4800600"/>
          </a:xfrm>
        </p:spPr>
        <p:txBody>
          <a:bodyPr>
            <a:normAutofit fontScale="92500"/>
          </a:bodyPr>
          <a:lstStyle/>
          <a:p>
            <a:r>
              <a:rPr lang="uk-UA" sz="2800" i="1" dirty="0" smtClean="0">
                <a:latin typeface="Arial Black" pitchFamily="34" charset="0"/>
              </a:rPr>
              <a:t>Різницею </a:t>
            </a:r>
            <a:r>
              <a:rPr lang="uk-UA" sz="2800" dirty="0" smtClean="0">
                <a:latin typeface="Arial Black" pitchFamily="34" charset="0"/>
              </a:rPr>
              <a:t>сумісних реляційних відношень </a:t>
            </a:r>
            <a:r>
              <a:rPr lang="en-US" sz="2800" i="1" dirty="0" smtClean="0">
                <a:latin typeface="Arial Black" pitchFamily="34" charset="0"/>
              </a:rPr>
              <a:t>R</a:t>
            </a:r>
            <a:r>
              <a:rPr lang="uk-UA" sz="2800" i="1" baseline="-25000" dirty="0" smtClean="0">
                <a:latin typeface="Arial Black" pitchFamily="34" charset="0"/>
              </a:rPr>
              <a:t>1</a:t>
            </a:r>
            <a:r>
              <a:rPr lang="uk-UA" sz="2800" i="1" dirty="0" smtClean="0">
                <a:latin typeface="Arial Black" pitchFamily="34" charset="0"/>
              </a:rPr>
              <a:t> </a:t>
            </a:r>
            <a:r>
              <a:rPr lang="uk-UA" sz="2800" dirty="0" smtClean="0">
                <a:latin typeface="Arial Black" pitchFamily="34" charset="0"/>
              </a:rPr>
              <a:t>і </a:t>
            </a:r>
            <a:r>
              <a:rPr lang="en-US" sz="2800" i="1" dirty="0" smtClean="0">
                <a:latin typeface="Arial Black" pitchFamily="34" charset="0"/>
              </a:rPr>
              <a:t>R</a:t>
            </a:r>
            <a:r>
              <a:rPr lang="uk-UA" sz="2800" i="1" baseline="-25000" dirty="0" smtClean="0">
                <a:latin typeface="Arial Black" pitchFamily="34" charset="0"/>
              </a:rPr>
              <a:t>2</a:t>
            </a:r>
            <a:r>
              <a:rPr lang="uk-UA" sz="2800" dirty="0" smtClean="0">
                <a:latin typeface="Arial Black" pitchFamily="34" charset="0"/>
              </a:rPr>
              <a:t> зі схемами </a:t>
            </a:r>
            <a:r>
              <a:rPr lang="en-US" sz="2800" i="1" dirty="0" smtClean="0">
                <a:latin typeface="Arial Black" pitchFamily="34" charset="0"/>
              </a:rPr>
              <a:t>R</a:t>
            </a:r>
            <a:r>
              <a:rPr lang="uk-UA" sz="2800" i="1" baseline="-25000" dirty="0" smtClean="0">
                <a:latin typeface="Arial Black" pitchFamily="34" charset="0"/>
              </a:rPr>
              <a:t>1</a:t>
            </a:r>
            <a:r>
              <a:rPr lang="uk-UA" sz="2800" i="1" dirty="0" smtClean="0">
                <a:latin typeface="Arial Black" pitchFamily="34" charset="0"/>
              </a:rPr>
              <a:t>(</a:t>
            </a:r>
            <a:r>
              <a:rPr lang="en-US" sz="2800" i="1" dirty="0" smtClean="0">
                <a:latin typeface="Arial Black" pitchFamily="34" charset="0"/>
              </a:rPr>
              <a:t>L</a:t>
            </a:r>
            <a:r>
              <a:rPr lang="uk-UA" sz="2800" i="1" dirty="0" smtClean="0">
                <a:latin typeface="Arial Black" pitchFamily="34" charset="0"/>
              </a:rPr>
              <a:t>) і </a:t>
            </a:r>
            <a:r>
              <a:rPr lang="en-US" sz="2800" i="1" dirty="0" smtClean="0">
                <a:latin typeface="Arial Black" pitchFamily="34" charset="0"/>
              </a:rPr>
              <a:t>R</a:t>
            </a:r>
            <a:r>
              <a:rPr lang="uk-UA" sz="2800" i="1" baseline="-25000" dirty="0" smtClean="0">
                <a:latin typeface="Arial Black" pitchFamily="34" charset="0"/>
              </a:rPr>
              <a:t>2</a:t>
            </a:r>
            <a:r>
              <a:rPr lang="uk-UA" sz="2800" i="1" dirty="0" smtClean="0">
                <a:latin typeface="Arial Black" pitchFamily="34" charset="0"/>
              </a:rPr>
              <a:t>(</a:t>
            </a:r>
            <a:r>
              <a:rPr lang="en-US" sz="2800" i="1" dirty="0" smtClean="0">
                <a:latin typeface="Arial Black" pitchFamily="34" charset="0"/>
              </a:rPr>
              <a:t>L</a:t>
            </a:r>
            <a:r>
              <a:rPr lang="uk-UA" sz="2800" i="1" dirty="0" smtClean="0">
                <a:latin typeface="Arial Black" pitchFamily="34" charset="0"/>
              </a:rPr>
              <a:t>) </a:t>
            </a:r>
            <a:r>
              <a:rPr lang="uk-UA" sz="2800" dirty="0" smtClean="0">
                <a:latin typeface="Arial Black" pitchFamily="34" charset="0"/>
              </a:rPr>
              <a:t>(позначається як </a:t>
            </a:r>
            <a:r>
              <a:rPr lang="en-US" sz="2800" i="1" dirty="0" smtClean="0">
                <a:latin typeface="Arial Black" pitchFamily="34" charset="0"/>
              </a:rPr>
              <a:t>R</a:t>
            </a:r>
            <a:r>
              <a:rPr lang="uk-UA" sz="2800" i="1" baseline="-25000" dirty="0" smtClean="0">
                <a:latin typeface="Arial Black" pitchFamily="34" charset="0"/>
              </a:rPr>
              <a:t>1</a:t>
            </a:r>
            <a:r>
              <a:rPr lang="uk-UA" sz="2800" i="1" dirty="0" smtClean="0">
                <a:latin typeface="Arial Black" pitchFamily="34" charset="0"/>
              </a:rPr>
              <a:t> </a:t>
            </a:r>
            <a:r>
              <a:rPr lang="uk-UA" sz="2800" dirty="0" smtClean="0">
                <a:latin typeface="Arial Black" pitchFamily="34" charset="0"/>
              </a:rPr>
              <a:t>- </a:t>
            </a:r>
            <a:r>
              <a:rPr lang="en-US" sz="2800" i="1" dirty="0" smtClean="0">
                <a:latin typeface="Arial Black" pitchFamily="34" charset="0"/>
              </a:rPr>
              <a:t>R</a:t>
            </a:r>
            <a:r>
              <a:rPr lang="uk-UA" sz="2800" i="1" baseline="-25000" dirty="0" smtClean="0">
                <a:latin typeface="Arial Black" pitchFamily="34" charset="0"/>
              </a:rPr>
              <a:t>2</a:t>
            </a:r>
            <a:r>
              <a:rPr lang="uk-UA" sz="2800" i="1" dirty="0" smtClean="0">
                <a:latin typeface="Arial Black" pitchFamily="34" charset="0"/>
              </a:rPr>
              <a:t>) </a:t>
            </a:r>
            <a:r>
              <a:rPr lang="uk-UA" sz="2800" dirty="0" smtClean="0">
                <a:latin typeface="Arial Black" pitchFamily="34" charset="0"/>
              </a:rPr>
              <a:t>називається реляційне відношення </a:t>
            </a:r>
            <a:r>
              <a:rPr lang="en-US" sz="2800" i="1" dirty="0" smtClean="0">
                <a:latin typeface="Arial Black" pitchFamily="34" charset="0"/>
              </a:rPr>
              <a:t>R </a:t>
            </a:r>
            <a:r>
              <a:rPr lang="uk-UA" sz="2800" dirty="0" smtClean="0">
                <a:latin typeface="Arial Black" pitchFamily="34" charset="0"/>
              </a:rPr>
              <a:t>зі схемою </a:t>
            </a:r>
            <a:r>
              <a:rPr lang="en-US" sz="2800" i="1" dirty="0" smtClean="0">
                <a:latin typeface="Arial Black" pitchFamily="34" charset="0"/>
              </a:rPr>
              <a:t>R</a:t>
            </a:r>
            <a:r>
              <a:rPr lang="uk-UA" sz="2800" i="1" dirty="0" smtClean="0">
                <a:latin typeface="Arial Black" pitchFamily="34" charset="0"/>
              </a:rPr>
              <a:t>(</a:t>
            </a:r>
            <a:r>
              <a:rPr lang="en-US" sz="2800" i="1" dirty="0" smtClean="0">
                <a:latin typeface="Arial Black" pitchFamily="34" charset="0"/>
              </a:rPr>
              <a:t>L</a:t>
            </a:r>
            <a:r>
              <a:rPr lang="uk-UA" sz="2800" i="1" dirty="0" smtClean="0">
                <a:latin typeface="Arial Black" pitchFamily="34" charset="0"/>
              </a:rPr>
              <a:t>), </a:t>
            </a:r>
            <a:r>
              <a:rPr lang="uk-UA" sz="2800" dirty="0" smtClean="0">
                <a:latin typeface="Arial Black" pitchFamily="34" charset="0"/>
              </a:rPr>
              <a:t>що містить ті кортежі з першого </a:t>
            </a:r>
            <a:r>
              <a:rPr lang="uk-UA" sz="2800" dirty="0" err="1" smtClean="0">
                <a:latin typeface="Arial Black" pitchFamily="34" charset="0"/>
              </a:rPr>
              <a:t>операнда</a:t>
            </a:r>
            <a:r>
              <a:rPr lang="uk-UA" sz="2800" dirty="0" smtClean="0">
                <a:latin typeface="Arial Black" pitchFamily="34" charset="0"/>
              </a:rPr>
              <a:t> </a:t>
            </a:r>
            <a:r>
              <a:rPr lang="en-US" sz="2800" i="1" dirty="0" smtClean="0">
                <a:latin typeface="Arial Black" pitchFamily="34" charset="0"/>
              </a:rPr>
              <a:t>R</a:t>
            </a:r>
            <a:r>
              <a:rPr lang="uk-UA" sz="2800" i="1" baseline="-25000" dirty="0" smtClean="0">
                <a:latin typeface="Arial Black" pitchFamily="34" charset="0"/>
              </a:rPr>
              <a:t>1</a:t>
            </a:r>
            <a:r>
              <a:rPr lang="uk-UA" sz="2800" dirty="0" smtClean="0">
                <a:latin typeface="Arial Black" pitchFamily="34" charset="0"/>
              </a:rPr>
              <a:t>, яких немає у другому </a:t>
            </a:r>
            <a:r>
              <a:rPr lang="uk-UA" sz="2800" dirty="0" err="1" smtClean="0">
                <a:latin typeface="Arial Black" pitchFamily="34" charset="0"/>
              </a:rPr>
              <a:t>операнді</a:t>
            </a:r>
            <a:r>
              <a:rPr lang="uk-UA" sz="2800" dirty="0" smtClean="0">
                <a:latin typeface="Arial Black" pitchFamily="34" charset="0"/>
              </a:rPr>
              <a:t> </a:t>
            </a:r>
            <a:r>
              <a:rPr lang="en-US" sz="2800" i="1" dirty="0" smtClean="0">
                <a:latin typeface="Arial Black" pitchFamily="34" charset="0"/>
              </a:rPr>
              <a:t>R</a:t>
            </a:r>
            <a:r>
              <a:rPr lang="uk-UA" sz="2800" i="1" baseline="-25000" dirty="0" smtClean="0">
                <a:latin typeface="Arial Black" pitchFamily="34" charset="0"/>
              </a:rPr>
              <a:t>2</a:t>
            </a:r>
            <a:r>
              <a:rPr lang="uk-UA" sz="2800" i="1" dirty="0" smtClean="0">
                <a:latin typeface="Arial Black" pitchFamily="34" charset="0"/>
              </a:rPr>
              <a:t>:</a:t>
            </a:r>
            <a:endParaRPr lang="ru-RU" sz="2800" dirty="0" smtClean="0">
              <a:latin typeface="Arial Black" pitchFamily="34" charset="0"/>
            </a:endParaRPr>
          </a:p>
          <a:p>
            <a:r>
              <a:rPr lang="en-US" sz="2800" i="1" dirty="0" smtClean="0">
                <a:latin typeface="Arial Black" pitchFamily="34" charset="0"/>
              </a:rPr>
              <a:t>R</a:t>
            </a:r>
            <a:r>
              <a:rPr lang="uk-UA" sz="2800" i="1" dirty="0" smtClean="0">
                <a:latin typeface="Arial Black" pitchFamily="34" charset="0"/>
              </a:rPr>
              <a:t>(</a:t>
            </a:r>
            <a:r>
              <a:rPr lang="en-US" sz="2800" i="1" dirty="0" smtClean="0">
                <a:latin typeface="Arial Black" pitchFamily="34" charset="0"/>
              </a:rPr>
              <a:t>L</a:t>
            </a:r>
            <a:r>
              <a:rPr lang="uk-UA" sz="2800" i="1" dirty="0" smtClean="0">
                <a:latin typeface="Arial Black" pitchFamily="34" charset="0"/>
              </a:rPr>
              <a:t>) = </a:t>
            </a:r>
            <a:r>
              <a:rPr lang="en-US" sz="2800" i="1" dirty="0" smtClean="0">
                <a:latin typeface="Arial Black" pitchFamily="34" charset="0"/>
              </a:rPr>
              <a:t>R</a:t>
            </a:r>
            <a:r>
              <a:rPr lang="uk-UA" sz="2800" i="1" baseline="-25000" dirty="0" smtClean="0">
                <a:latin typeface="Arial Black" pitchFamily="34" charset="0"/>
              </a:rPr>
              <a:t>1</a:t>
            </a:r>
            <a:r>
              <a:rPr lang="uk-UA" sz="2800" i="1" dirty="0" smtClean="0">
                <a:latin typeface="Arial Black" pitchFamily="34" charset="0"/>
              </a:rPr>
              <a:t> (</a:t>
            </a:r>
            <a:r>
              <a:rPr lang="en-US" sz="2800" i="1" dirty="0" smtClean="0">
                <a:latin typeface="Arial Black" pitchFamily="34" charset="0"/>
              </a:rPr>
              <a:t>L</a:t>
            </a:r>
            <a:r>
              <a:rPr lang="uk-UA" sz="2800" i="1" dirty="0" smtClean="0">
                <a:latin typeface="Arial Black" pitchFamily="34" charset="0"/>
              </a:rPr>
              <a:t>) </a:t>
            </a:r>
            <a:r>
              <a:rPr lang="ru-RU" sz="2800" i="1" dirty="0" smtClean="0">
                <a:latin typeface="Arial Black" pitchFamily="34" charset="0"/>
              </a:rPr>
              <a:t>- </a:t>
            </a:r>
            <a:r>
              <a:rPr lang="en-US" sz="2800" i="1" dirty="0" smtClean="0">
                <a:latin typeface="Arial Black" pitchFamily="34" charset="0"/>
              </a:rPr>
              <a:t>R</a:t>
            </a:r>
            <a:r>
              <a:rPr lang="uk-UA" sz="2800" i="1" baseline="-25000" dirty="0" smtClean="0">
                <a:latin typeface="Arial Black" pitchFamily="34" charset="0"/>
              </a:rPr>
              <a:t>2</a:t>
            </a:r>
            <a:r>
              <a:rPr lang="uk-UA" sz="2800" i="1" dirty="0" smtClean="0">
                <a:latin typeface="Arial Black" pitchFamily="34" charset="0"/>
              </a:rPr>
              <a:t> (</a:t>
            </a:r>
            <a:r>
              <a:rPr lang="en-US" sz="2800" i="1" dirty="0" smtClean="0">
                <a:latin typeface="Arial Black" pitchFamily="34" charset="0"/>
              </a:rPr>
              <a:t>L</a:t>
            </a:r>
            <a:r>
              <a:rPr lang="uk-UA" sz="2800" i="1" dirty="0" smtClean="0">
                <a:latin typeface="Arial Black" pitchFamily="34" charset="0"/>
              </a:rPr>
              <a:t>) = {</a:t>
            </a:r>
            <a:r>
              <a:rPr lang="en-US" sz="2800" i="1" dirty="0" smtClean="0">
                <a:latin typeface="Arial Black" pitchFamily="34" charset="0"/>
              </a:rPr>
              <a:t>r</a:t>
            </a:r>
            <a:r>
              <a:rPr lang="uk-UA" sz="2800" i="1" dirty="0" smtClean="0">
                <a:latin typeface="Arial Black" pitchFamily="34" charset="0"/>
              </a:rPr>
              <a:t> | </a:t>
            </a:r>
            <a:r>
              <a:rPr lang="en-US" sz="2800" i="1" dirty="0" smtClean="0">
                <a:latin typeface="Arial Black" pitchFamily="34" charset="0"/>
              </a:rPr>
              <a:t>r </a:t>
            </a:r>
            <a:r>
              <a:rPr lang="uk-UA" sz="2800" i="1" dirty="0" smtClean="0">
                <a:latin typeface="Arial Black" pitchFamily="34" charset="0"/>
              </a:rPr>
              <a:t> </a:t>
            </a:r>
            <a:r>
              <a:rPr lang="en-US" sz="2800" i="1" dirty="0" smtClean="0">
                <a:latin typeface="Arial Black" pitchFamily="34" charset="0"/>
              </a:rPr>
              <a:t>R</a:t>
            </a:r>
            <a:r>
              <a:rPr lang="uk-UA" sz="2800" i="1" baseline="-25000" dirty="0" smtClean="0">
                <a:latin typeface="Arial Black" pitchFamily="34" charset="0"/>
              </a:rPr>
              <a:t>1 </a:t>
            </a:r>
            <a:r>
              <a:rPr lang="ru-RU" sz="2800" i="1" dirty="0" smtClean="0">
                <a:latin typeface="Arial Black" pitchFamily="34" charset="0"/>
              </a:rPr>
              <a:t>&amp; </a:t>
            </a:r>
            <a:r>
              <a:rPr lang="en-US" sz="2800" i="1" dirty="0" smtClean="0">
                <a:latin typeface="Arial Black" pitchFamily="34" charset="0"/>
              </a:rPr>
              <a:t>r </a:t>
            </a:r>
            <a:r>
              <a:rPr lang="en-US" sz="2800" i="1" dirty="0" err="1" smtClean="0">
                <a:latin typeface="Arial Black" pitchFamily="34" charset="0"/>
              </a:rPr>
              <a:t>R</a:t>
            </a:r>
            <a:r>
              <a:rPr lang="uk-UA" sz="2800" i="1" baseline="-25000" dirty="0" smtClean="0">
                <a:latin typeface="Arial Black" pitchFamily="34" charset="0"/>
              </a:rPr>
              <a:t>2</a:t>
            </a:r>
            <a:r>
              <a:rPr lang="uk-UA" sz="2800" i="1" dirty="0" smtClean="0">
                <a:latin typeface="Arial Black" pitchFamily="34" charset="0"/>
              </a:rPr>
              <a:t>}.</a:t>
            </a:r>
            <a:endParaRPr lang="ru-RU" sz="2800" dirty="0" smtClean="0">
              <a:latin typeface="Arial Black" pitchFamily="34" charset="0"/>
            </a:endParaRPr>
          </a:p>
          <a:p>
            <a:pPr>
              <a:buNone/>
            </a:pPr>
            <a:r>
              <a:rPr lang="uk-UA" sz="2800" dirty="0" smtClean="0">
                <a:latin typeface="Arial Black" pitchFamily="34" charset="0"/>
              </a:rPr>
              <a:t>Операція не комутативна, не асоціативна й не дистрибутивна з іншими операціями.</a:t>
            </a:r>
            <a:endParaRPr lang="ru-RU" sz="2800" dirty="0" smtClean="0">
              <a:latin typeface="Arial Black" pitchFamily="34" charset="0"/>
            </a:endParaRPr>
          </a:p>
          <a:p>
            <a:endParaRPr lang="ru-RU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00298" y="285728"/>
            <a:ext cx="4214842" cy="50006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Операція різниці</a:t>
            </a:r>
            <a:endParaRPr lang="ru-RU" sz="2400" b="1" dirty="0">
              <a:solidFill>
                <a:schemeClr val="tx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728" y="1285860"/>
            <a:ext cx="6715172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 (L) = R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(L)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(L) = { r | r  </a:t>
            </a: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є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&amp; r </a:t>
            </a: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є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}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85852" y="3143248"/>
          <a:ext cx="1571636" cy="2357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785818"/>
              </a:tblGrid>
              <a:tr h="589364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А</a:t>
                      </a:r>
                      <a:endParaRPr lang="ru-RU" sz="24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В</a:t>
                      </a:r>
                      <a:endParaRPr lang="ru-RU" sz="24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5893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a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b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5893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a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b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5893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a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b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3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57620" y="3143248"/>
          <a:ext cx="1571636" cy="1768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785818"/>
              </a:tblGrid>
              <a:tr h="589364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А</a:t>
                      </a:r>
                      <a:endParaRPr lang="ru-RU" sz="24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В</a:t>
                      </a:r>
                      <a:endParaRPr lang="ru-RU" sz="24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5893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a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b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5893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a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b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785918" y="2643182"/>
            <a:ext cx="5212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2400" dirty="0"/>
          </a:p>
        </p:txBody>
      </p:sp>
      <p:sp>
        <p:nvSpPr>
          <p:cNvPr id="8" name="Rectangle 7"/>
          <p:cNvSpPr/>
          <p:nvPr/>
        </p:nvSpPr>
        <p:spPr>
          <a:xfrm>
            <a:off x="4357686" y="2643182"/>
            <a:ext cx="5212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2400" dirty="0"/>
          </a:p>
        </p:txBody>
      </p:sp>
      <p:sp>
        <p:nvSpPr>
          <p:cNvPr id="9" name="Rectangle 8"/>
          <p:cNvSpPr/>
          <p:nvPr/>
        </p:nvSpPr>
        <p:spPr>
          <a:xfrm>
            <a:off x="6786578" y="2643182"/>
            <a:ext cx="12843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500826" y="3143248"/>
          <a:ext cx="1571636" cy="1768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785818"/>
              </a:tblGrid>
              <a:tr h="589364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А</a:t>
                      </a:r>
                      <a:endParaRPr lang="ru-RU" sz="24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В</a:t>
                      </a:r>
                      <a:endParaRPr lang="ru-RU" sz="24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5893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a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b</a:t>
                      </a:r>
                      <a:r>
                        <a:rPr lang="uk-UA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5893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a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b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3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6952070" y="1460884"/>
            <a:ext cx="223838" cy="16430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276</TotalTime>
  <Words>1306</Words>
  <Application>Microsoft Office PowerPoint</Application>
  <PresentationFormat>Экран (4:3)</PresentationFormat>
  <Paragraphs>203</Paragraphs>
  <Slides>21</Slides>
  <Notes>8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Солнцестояние</vt:lpstr>
      <vt:lpstr>Формула</vt:lpstr>
      <vt:lpstr>Реляційна алгебра</vt:lpstr>
      <vt:lpstr>Слайд 2</vt:lpstr>
      <vt:lpstr>Слайд 3</vt:lpstr>
      <vt:lpstr>Операція oб’єднання </vt:lpstr>
      <vt:lpstr>Слайд 5</vt:lpstr>
      <vt:lpstr>Операція перетину </vt:lpstr>
      <vt:lpstr>Слайд 7</vt:lpstr>
      <vt:lpstr>Операція різниці </vt:lpstr>
      <vt:lpstr>Слайд 9</vt:lpstr>
      <vt:lpstr>Операція проекції </vt:lpstr>
      <vt:lpstr>Слайд 11</vt:lpstr>
      <vt:lpstr>Операція обмеження (селекція)</vt:lpstr>
      <vt:lpstr>Слайд 13</vt:lpstr>
      <vt:lpstr>Декартів добуток </vt:lpstr>
      <vt:lpstr>Декартів добуток </vt:lpstr>
      <vt:lpstr>Операція з'єднання </vt:lpstr>
      <vt:lpstr>Слайд 17</vt:lpstr>
      <vt:lpstr>З'єднання за умовою</vt:lpstr>
      <vt:lpstr>Слайд 19</vt:lpstr>
      <vt:lpstr> Операція з'єднання</vt:lpstr>
      <vt:lpstr> Операція з'єднання</vt:lpstr>
    </vt:vector>
  </TitlesOfParts>
  <Company>tt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Реляційна алгебра. Операції реляційної алгебри.</dc:title>
  <dc:creator>qq</dc:creator>
  <cp:lastModifiedBy>User</cp:lastModifiedBy>
  <cp:revision>41</cp:revision>
  <dcterms:created xsi:type="dcterms:W3CDTF">2010-04-18T09:40:24Z</dcterms:created>
  <dcterms:modified xsi:type="dcterms:W3CDTF">2013-11-11T19:52:20Z</dcterms:modified>
</cp:coreProperties>
</file>